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7" r:id="rId4"/>
    <p:sldId id="259" r:id="rId5"/>
    <p:sldId id="258" r:id="rId6"/>
    <p:sldId id="260" r:id="rId7"/>
    <p:sldId id="268" r:id="rId8"/>
    <p:sldId id="261" r:id="rId9"/>
    <p:sldId id="263" r:id="rId10"/>
    <p:sldId id="266" r:id="rId11"/>
    <p:sldId id="262" r:id="rId12"/>
    <p:sldId id="271" r:id="rId13"/>
    <p:sldId id="270" r:id="rId14"/>
    <p:sldId id="269" r:id="rId15"/>
    <p:sldId id="273" r:id="rId16"/>
    <p:sldId id="278" r:id="rId17"/>
    <p:sldId id="279" r:id="rId18"/>
    <p:sldId id="280" r:id="rId19"/>
    <p:sldId id="281" r:id="rId20"/>
    <p:sldId id="274" r:id="rId21"/>
    <p:sldId id="284" r:id="rId22"/>
    <p:sldId id="285" r:id="rId23"/>
    <p:sldId id="286" r:id="rId24"/>
    <p:sldId id="294" r:id="rId25"/>
    <p:sldId id="295" r:id="rId26"/>
    <p:sldId id="275" r:id="rId27"/>
    <p:sldId id="287" r:id="rId28"/>
    <p:sldId id="282" r:id="rId29"/>
    <p:sldId id="288" r:id="rId30"/>
    <p:sldId id="289" r:id="rId31"/>
    <p:sldId id="290" r:id="rId32"/>
    <p:sldId id="265" r:id="rId33"/>
    <p:sldId id="291" r:id="rId34"/>
    <p:sldId id="292" r:id="rId35"/>
    <p:sldId id="293" r:id="rId36"/>
    <p:sldId id="264" r:id="rId37"/>
    <p:sldId id="296" r:id="rId38"/>
    <p:sldId id="283" r:id="rId3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E184-4C04-4864-A2C1-FFE2C15C6123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2F8-7C4C-4430-9E75-1B535A0140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758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02F8-7C4C-4430-9E75-1B535A014090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143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02F8-7C4C-4430-9E75-1B535A014090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39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02F8-7C4C-4430-9E75-1B535A014090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39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CF5F-50E2-4526-86FC-46FF57BD8321}" type="datetime1">
              <a:rPr lang="nl-BE" smtClean="0"/>
              <a:t>30/11/2022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8BE8-BACE-4AE1-9E73-444346A9CBB3}" type="datetime1">
              <a:rPr lang="nl-BE" smtClean="0"/>
              <a:t>30/11/2022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0BA-BF8E-4D83-BD05-66C5ED466CA1}" type="datetime1">
              <a:rPr lang="nl-BE" smtClean="0"/>
              <a:t>30/11/2022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41A7-AC00-4B2F-A697-8C90FB9E98AD}" type="datetime1">
              <a:rPr lang="nl-BE" smtClean="0"/>
              <a:t>30/11/2022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458-B692-441E-8EE9-A237891FFB32}" type="datetime1">
              <a:rPr lang="nl-BE" smtClean="0"/>
              <a:t>30/11/2022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BE7A-5986-4B60-BDA5-946D69BB50CD}" type="datetime1">
              <a:rPr lang="nl-BE" smtClean="0"/>
              <a:t>30/11/2022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002-EC43-4642-8460-3E3024CDC096}" type="datetime1">
              <a:rPr lang="nl-BE" smtClean="0"/>
              <a:t>30/11/2022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BD4B-7853-4D07-A114-99041093712B}" type="datetime1">
              <a:rPr lang="nl-BE" smtClean="0"/>
              <a:t>30/11/2022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318D-27B3-4C6E-A57D-32E5FE0D8BAD}" type="datetime1">
              <a:rPr lang="nl-BE" smtClean="0"/>
              <a:t>30/11/2022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18C-7378-48F2-A0F8-E629DE1C4F8D}" type="datetime1">
              <a:rPr lang="nl-BE" smtClean="0"/>
              <a:t>30/11/2022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Vrij naar: Hartfalen - informatiebrochure AZ Delta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1DD6-36DE-43B8-BFA5-FC2AC9648A38}" type="datetime1">
              <a:rPr lang="nl-BE" smtClean="0"/>
              <a:t>30/11/2022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Vrij naar: Hartfalen - informatiebrochure AZ Delta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779AE4-7C3A-444A-B984-DE2B666F2A07}" type="datetime1">
              <a:rPr lang="nl-BE" smtClean="0"/>
              <a:t>30/11/2022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nl-BE"/>
              <a:t>Vrij naar: Hartfalen - informatiebrochure AZ Delta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hilde.mommerency@azgroeninge.be" TargetMode="External"/><Relationship Id="rId3" Type="http://schemas.openxmlformats.org/officeDocument/2006/relationships/hyperlink" Target="mailto:hartfalen@azgroeninge.be" TargetMode="External"/><Relationship Id="rId7" Type="http://schemas.openxmlformats.org/officeDocument/2006/relationships/hyperlink" Target="mailto:tine.baert@azgroeninge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chiel.dumoulein@azgroeninge.be" TargetMode="External"/><Relationship Id="rId5" Type="http://schemas.openxmlformats.org/officeDocument/2006/relationships/hyperlink" Target="mailto:ivan.elegeert@azgroeninge.be" TargetMode="External"/><Relationship Id="rId10" Type="http://schemas.openxmlformats.org/officeDocument/2006/relationships/hyperlink" Target="mailto:hartfalen@azdelta.be" TargetMode="External"/><Relationship Id="rId4" Type="http://schemas.openxmlformats.org/officeDocument/2006/relationships/hyperlink" Target="mailto:david.derthoo@azgroeninge.be" TargetMode="External"/><Relationship Id="rId9" Type="http://schemas.openxmlformats.org/officeDocument/2006/relationships/hyperlink" Target="mailto:tine.casier@azdelta.b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pe.vanderheeren@sintandriestielt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800" dirty="0"/>
              <a:t>Vormingspakket thuiszorg</a:t>
            </a:r>
            <a:br>
              <a:rPr lang="nl-BE" sz="2800" dirty="0"/>
            </a:br>
            <a:r>
              <a:rPr lang="nl-BE" b="1" dirty="0"/>
              <a:t>Zorgpad hartfalen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Regio Zuid- en Midden-West-Vlaanderen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2" b="1"/>
          <a:stretch/>
        </p:blipFill>
        <p:spPr bwMode="auto">
          <a:xfrm>
            <a:off x="5221198" y="3068960"/>
            <a:ext cx="3815298" cy="35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8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aandachtspunten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483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Parameters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(verpleging)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Gewicht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Weeg dagelijks op een vast moment van de dag, bij voorkeur ‘s </a:t>
            </a:r>
            <a:r>
              <a:rPr lang="nl-BE" dirty="0" err="1"/>
              <a:t>ochtends</a:t>
            </a:r>
            <a:r>
              <a:rPr lang="nl-BE" dirty="0"/>
              <a:t> na toiletbezoek onder dezelfde omstandigheden (streefgewicht = gewicht dat de cardioloog voor u vooropstelt = na </a:t>
            </a:r>
            <a:r>
              <a:rPr lang="nl-BE" dirty="0" err="1"/>
              <a:t>ZHopname</a:t>
            </a:r>
            <a:r>
              <a:rPr lang="nl-BE" dirty="0"/>
              <a:t> 1</a:t>
            </a:r>
            <a:r>
              <a:rPr lang="nl-BE" baseline="30000" dirty="0"/>
              <a:t>e</a:t>
            </a:r>
            <a:r>
              <a:rPr lang="nl-BE" dirty="0"/>
              <a:t> meting op de weegschaal thuis).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b="1" dirty="0"/>
              <a:t>Opgelet</a:t>
            </a:r>
            <a:r>
              <a:rPr lang="nl-BE" dirty="0"/>
              <a:t>: bij </a:t>
            </a:r>
            <a:r>
              <a:rPr lang="nl-BE" b="1" dirty="0"/>
              <a:t>gewichtstoename</a:t>
            </a:r>
            <a:r>
              <a:rPr lang="nl-BE" dirty="0"/>
              <a:t> van meer dan 2 kg op 3 dagen (ondanks normaal eetpatroon). Verwittig de huisarts.</a:t>
            </a:r>
          </a:p>
          <a:p>
            <a:pPr marL="237744" lvl="2" indent="0">
              <a:buNone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Bloeddruk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Laagste bloeddruk zonder symptomen = beste bloeddruk.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b="1" dirty="0"/>
              <a:t>Hoge</a:t>
            </a:r>
            <a:r>
              <a:rPr lang="nl-BE" dirty="0"/>
              <a:t> bloeddruk: vanaf 14/9 </a:t>
            </a:r>
            <a:r>
              <a:rPr lang="nl-BE" dirty="0" err="1"/>
              <a:t>cmHg</a:t>
            </a:r>
            <a:r>
              <a:rPr lang="nl-BE" dirty="0"/>
              <a:t> en hoger: huisarts verwittigen.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b="1" dirty="0"/>
              <a:t>Lage</a:t>
            </a:r>
            <a:r>
              <a:rPr lang="nl-BE" dirty="0"/>
              <a:t> bloeddruk zonder symptomen is ok.</a:t>
            </a:r>
          </a:p>
        </p:txBody>
      </p:sp>
    </p:spTree>
    <p:extLst>
      <p:ext uri="{BB962C8B-B14F-4D97-AF65-F5344CB8AC3E}">
        <p14:creationId xmlns:p14="http://schemas.microsoft.com/office/powerpoint/2010/main" val="121411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Herkennen van hartfalen-symptomen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040560" cy="33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42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Herkennen van hartfalen-symptomen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KAART NOVARTIS</a:t>
            </a:r>
            <a:endParaRPr lang="nl-BE" b="0" dirty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" b="10945"/>
          <a:stretch/>
        </p:blipFill>
        <p:spPr>
          <a:xfrm>
            <a:off x="-108520" y="1124744"/>
            <a:ext cx="948135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Herkennen van hartfalen-symptomen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836712"/>
            <a:ext cx="7520940" cy="4392488"/>
          </a:xfrm>
        </p:spPr>
        <p:txBody>
          <a:bodyPr>
            <a:normAutofit fontScale="92500" lnSpcReduction="10000"/>
          </a:bodyPr>
          <a:lstStyle/>
          <a:p>
            <a:r>
              <a:rPr lang="nl-BE" sz="1800" dirty="0"/>
              <a:t>Bij tekenen van verslechtering: verwittig de huisarts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Gewichtstoename</a:t>
            </a:r>
            <a:br>
              <a:rPr lang="nl-BE" dirty="0"/>
            </a:br>
            <a:r>
              <a:rPr lang="nl-BE" b="0" dirty="0"/>
              <a:t>Stijging van 2 kg op 3 dagen ondanks normaal eetpatroon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Toenemende vochtophoping (oedemen)</a:t>
            </a:r>
            <a:br>
              <a:rPr lang="nl-BE" dirty="0"/>
            </a:br>
            <a:r>
              <a:rPr lang="nl-BE" b="0" dirty="0">
                <a:solidFill>
                  <a:srgbClr val="00B050"/>
                </a:solidFill>
              </a:rPr>
              <a:t>In </a:t>
            </a:r>
            <a:r>
              <a:rPr lang="nl-BE" b="0" dirty="0"/>
              <a:t>benen, enkels of buik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Toenemende kortademigheid</a:t>
            </a:r>
            <a:br>
              <a:rPr lang="nl-BE" b="0" dirty="0"/>
            </a:br>
            <a:r>
              <a:rPr lang="nl-BE" b="0" dirty="0"/>
              <a:t>Bij inspanning (dyspnoe </a:t>
            </a:r>
            <a:r>
              <a:rPr lang="nl-BE" b="0" dirty="0" err="1"/>
              <a:t>d’effort</a:t>
            </a:r>
            <a:r>
              <a:rPr lang="nl-BE" b="0" dirty="0"/>
              <a:t>): sneller moe, trap niet meer op geraken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Nachtelijke ademnood (dyspnoe)</a:t>
            </a:r>
            <a:br>
              <a:rPr lang="nl-BE" dirty="0"/>
            </a:br>
            <a:r>
              <a:rPr lang="nl-BE" b="0" dirty="0"/>
              <a:t>Moeten gaan rechtzitten in bed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Toenemende vervelende hoest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Bewustzijnsverlies en duizeligheid</a:t>
            </a:r>
            <a:br>
              <a:rPr lang="nl-BE" dirty="0"/>
            </a:br>
            <a:r>
              <a:rPr lang="nl-BE" b="0" dirty="0"/>
              <a:t>Kortstondig en abrupt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Verhoogde bloeddruk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Hartkloppingen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2756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zoutbeperking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8" name="Picture 6" descr="Afbeeldingsresultaat voor zoutbeper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22814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5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zoutbeperking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r>
              <a:rPr lang="nl-BE" sz="2000" dirty="0"/>
              <a:t>Zout is een absolute boosdoener!</a:t>
            </a:r>
          </a:p>
          <a:p>
            <a:endParaRPr lang="nl-BE" sz="2000" dirty="0"/>
          </a:p>
          <a:p>
            <a:r>
              <a:rPr lang="nl-BE" sz="2000" dirty="0"/>
              <a:t>Daarom: alle soorten zout BUITEN</a:t>
            </a:r>
            <a:br>
              <a:rPr lang="nl-BE" sz="2000" dirty="0"/>
            </a:br>
            <a:r>
              <a:rPr lang="nl-BE" sz="2000" b="0" dirty="0"/>
              <a:t>Ook zeezout, aromazout, selderijzout en uienzout</a:t>
            </a:r>
          </a:p>
        </p:txBody>
      </p:sp>
      <p:pic>
        <p:nvPicPr>
          <p:cNvPr id="5" name="Picture 2" descr="Afbeeldingsresultaat voor opge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14337" r="30864" b="22078"/>
          <a:stretch/>
        </p:blipFill>
        <p:spPr bwMode="auto">
          <a:xfrm>
            <a:off x="7308304" y="260648"/>
            <a:ext cx="1624793" cy="15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zoutbeperking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908720"/>
            <a:ext cx="7520940" cy="3579849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Geen zout </a:t>
            </a:r>
            <a:r>
              <a:rPr lang="nl-BE" b="0" dirty="0"/>
              <a:t>toevoegen bij de </a:t>
            </a:r>
            <a:r>
              <a:rPr lang="nl-BE" dirty="0"/>
              <a:t>bereiding van maaltijden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Vermijd</a:t>
            </a:r>
            <a:r>
              <a:rPr lang="nl-BE" dirty="0"/>
              <a:t> bewerkte producten </a:t>
            </a:r>
            <a:r>
              <a:rPr lang="nl-BE" b="0" dirty="0"/>
              <a:t>die </a:t>
            </a:r>
            <a:r>
              <a:rPr lang="nl-BE" dirty="0"/>
              <a:t>toegevoegd zout </a:t>
            </a:r>
            <a:r>
              <a:rPr lang="nl-BE" b="0" dirty="0"/>
              <a:t>bevatten</a:t>
            </a:r>
            <a:br>
              <a:rPr lang="nl-BE" dirty="0"/>
            </a:br>
            <a:r>
              <a:rPr lang="nl-BE" b="0" dirty="0"/>
              <a:t>Bv. charcuterie, gerookte of gepekelde producten, kant-en-klare (diepvries)producten, soep of saus uit een pakje of in blik, groenten uit blik of glas, tomatensap, kruidenmengsels voor vlees, bouillon,… 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Opgelet met snacks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Normaal brood mag</a:t>
            </a:r>
          </a:p>
        </p:txBody>
      </p:sp>
      <p:pic>
        <p:nvPicPr>
          <p:cNvPr id="2050" name="Picture 2" descr="Afbeeldingsresultaat voor t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211908" cy="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4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zoutbeperking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Alternatieven voor smaak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Peper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Knoflook, uit, tomaat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(tuin)kruiden</a:t>
            </a:r>
            <a:br>
              <a:rPr lang="nl-BE" dirty="0"/>
            </a:br>
            <a:r>
              <a:rPr lang="nl-BE" b="0" dirty="0"/>
              <a:t>Bieslook, komijn, koriander, tijm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Andere specerijen</a:t>
            </a:r>
            <a:br>
              <a:rPr lang="nl-BE" dirty="0"/>
            </a:br>
            <a:r>
              <a:rPr lang="nl-BE" b="0" dirty="0"/>
              <a:t>Paprikapoeder, kerrie, nootmuskaat</a:t>
            </a:r>
          </a:p>
        </p:txBody>
      </p:sp>
      <p:pic>
        <p:nvPicPr>
          <p:cNvPr id="4" name="Picture 2" descr="Afbeeldingsresultaat voor t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211908" cy="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9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zoutbeperking</a:t>
            </a:r>
          </a:p>
        </p:txBody>
      </p:sp>
      <p:pic>
        <p:nvPicPr>
          <p:cNvPr id="5" name="Picture 2" descr="Afbeeldingsresultaat voor wist je d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35" y="0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Wist je dat?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Schaal- en schelpdieren </a:t>
            </a:r>
            <a:r>
              <a:rPr lang="nl-BE" b="0" dirty="0"/>
              <a:t>(garnalen en mosselen) bevatten veel zout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Zoete producten (</a:t>
            </a:r>
            <a:r>
              <a:rPr lang="nl-BE" b="0" dirty="0"/>
              <a:t>ijs, melkproducten, chocolade en koekjes) bevatten ook zout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De dranken </a:t>
            </a:r>
            <a:r>
              <a:rPr lang="nl-BE" b="0" dirty="0" err="1"/>
              <a:t>Apollinaris</a:t>
            </a:r>
            <a:r>
              <a:rPr lang="nl-BE" b="0" dirty="0"/>
              <a:t>, </a:t>
            </a:r>
            <a:r>
              <a:rPr lang="nl-BE" b="0" dirty="0" err="1"/>
              <a:t>Tönissteiner</a:t>
            </a:r>
            <a:r>
              <a:rPr lang="nl-BE" b="0" dirty="0"/>
              <a:t> en Vichy hebben een hoog zoutgehalte. </a:t>
            </a:r>
            <a:br>
              <a:rPr lang="nl-BE" b="0" dirty="0"/>
            </a:br>
            <a:r>
              <a:rPr lang="nl-BE" b="0" dirty="0"/>
              <a:t>Toegelaten waters bevatten &lt; 50 mg zout per liter: Spa, Reine, </a:t>
            </a:r>
            <a:r>
              <a:rPr lang="nl-BE" b="0" dirty="0" err="1"/>
              <a:t>Volvic</a:t>
            </a:r>
            <a:r>
              <a:rPr lang="nl-BE" b="0" dirty="0"/>
              <a:t>, Evian of </a:t>
            </a:r>
            <a:r>
              <a:rPr lang="nl-BE" b="0" dirty="0" err="1"/>
              <a:t>Bru</a:t>
            </a:r>
            <a:endParaRPr lang="nl-BE" b="0" dirty="0"/>
          </a:p>
          <a:p>
            <a:pPr>
              <a:buFont typeface="Arial" panose="020B0604020202020204" pitchFamily="34" charset="0"/>
              <a:buChar char="•"/>
            </a:pP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238260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800" dirty="0"/>
              <a:t>Wat is hartfalen?</a:t>
            </a:r>
            <a:r>
              <a:rPr lang="nl-BE" sz="1400" dirty="0"/>
              <a:t>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/>
              <a:t>Zorgpad?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/>
              <a:t>Aandachtspunten voor de thuiszorg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987824" y="6285122"/>
            <a:ext cx="5254090" cy="240222"/>
          </a:xfrm>
        </p:spPr>
        <p:txBody>
          <a:bodyPr/>
          <a:lstStyle/>
          <a:p>
            <a:r>
              <a:rPr lang="nl-BE" dirty="0"/>
              <a:t>* Vrij naar: Hartfalen - informatiebrochure AZ Delta</a:t>
            </a:r>
          </a:p>
        </p:txBody>
      </p:sp>
    </p:spTree>
    <p:extLst>
      <p:ext uri="{BB962C8B-B14F-4D97-AF65-F5344CB8AC3E}">
        <p14:creationId xmlns:p14="http://schemas.microsoft.com/office/powerpoint/2010/main" val="365904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vochtbeperking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http://player.slideplayer.nl/28/9325748/data/images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103683"/>
            <a:ext cx="3096344" cy="35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6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vochtbeperking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Tips: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Kleine kopjes en glazen </a:t>
            </a:r>
            <a:r>
              <a:rPr lang="nl-BE" b="0" dirty="0"/>
              <a:t>gebruiken. Verdeel het drinken over de dag.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Drink </a:t>
            </a:r>
            <a:r>
              <a:rPr lang="nl-BE" dirty="0"/>
              <a:t>warme</a:t>
            </a:r>
            <a:r>
              <a:rPr lang="nl-BE" b="0" dirty="0"/>
              <a:t> dranken (worden trager gedronken).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Medicijnen innemen bij de maaltijd en niet apart met een glas water.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Smeerbaar beleg</a:t>
            </a:r>
            <a:r>
              <a:rPr lang="nl-BE" b="0" dirty="0"/>
              <a:t> (confituur, siroop, platte kaas) maakt de broodmaaltijd minder droog dan droog beleg (bijvoorbeeld kaas in plakjes).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Bij dorst: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dirty="0"/>
              <a:t>zuigen op een ijsblokje of zuurtje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dirty="0"/>
              <a:t>citroensap in wat thee of mineraalwater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dirty="0"/>
              <a:t>eventueel mond spoelen en lippen nat maken</a:t>
            </a:r>
          </a:p>
          <a:p>
            <a:pPr marL="466344" lvl="3" indent="0">
              <a:buNone/>
            </a:pPr>
            <a:r>
              <a:rPr lang="nl-BE" b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5" name="Picture 2" descr="Afbeeldingsresultaat voor t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211908" cy="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0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vochtbeperking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Extra aandacht bij</a:t>
            </a:r>
          </a:p>
          <a:p>
            <a:endParaRPr lang="nl-BE" dirty="0"/>
          </a:p>
          <a:p>
            <a:r>
              <a:rPr lang="nl-BE" b="0" dirty="0"/>
              <a:t>•	Zeer </a:t>
            </a:r>
            <a:r>
              <a:rPr lang="nl-BE" dirty="0"/>
              <a:t>warme</a:t>
            </a:r>
            <a:r>
              <a:rPr lang="nl-BE" b="0" dirty="0"/>
              <a:t> </a:t>
            </a:r>
            <a:r>
              <a:rPr lang="nl-BE" dirty="0"/>
              <a:t>dag</a:t>
            </a:r>
            <a:r>
              <a:rPr lang="nl-BE" b="0" dirty="0"/>
              <a:t> en veel zweten: 1 à 2 glazen per dag meer. </a:t>
            </a:r>
          </a:p>
          <a:p>
            <a:r>
              <a:rPr lang="nl-BE" b="0" dirty="0"/>
              <a:t>•	Bij </a:t>
            </a:r>
            <a:r>
              <a:rPr lang="nl-BE" dirty="0"/>
              <a:t>ziekte</a:t>
            </a:r>
            <a:r>
              <a:rPr lang="nl-BE" b="0" dirty="0"/>
              <a:t>: koorts, diarree, braken: raadpleeg de huisarts. Mogelijk ook tijdelijk stoppen van diuretica.</a:t>
            </a:r>
          </a:p>
          <a:p>
            <a:r>
              <a:rPr lang="nl-BE" b="0" dirty="0"/>
              <a:t>•	Controleer op symptomen van </a:t>
            </a:r>
            <a:r>
              <a:rPr lang="nl-BE" dirty="0"/>
              <a:t>uitdroging</a:t>
            </a:r>
            <a:r>
              <a:rPr lang="nl-BE" b="0" dirty="0"/>
              <a:t> (dehydratie)!</a:t>
            </a:r>
            <a:br>
              <a:rPr lang="nl-BE" b="0" dirty="0"/>
            </a:br>
            <a:r>
              <a:rPr lang="nl-BE" b="0" dirty="0"/>
              <a:t>Zoals: staande huidplooien, droge tong, lage bloeddruk (hypotensie), verminderd plassen (diurese) of geconcentreerde urine, algemene zwakte, sufheid, … Raadpleeg de HA.</a:t>
            </a:r>
          </a:p>
          <a:p>
            <a:endParaRPr lang="nl-BE" dirty="0"/>
          </a:p>
        </p:txBody>
      </p:sp>
      <p:pic>
        <p:nvPicPr>
          <p:cNvPr id="4098" name="Picture 2" descr="Afbeeldingsresultaat voor opge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14337" r="30864" b="22078"/>
          <a:stretch/>
        </p:blipFill>
        <p:spPr bwMode="auto">
          <a:xfrm>
            <a:off x="7308304" y="260648"/>
            <a:ext cx="1624793" cy="15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61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wist je d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83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vochtbeperking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Wist je dat? </a:t>
            </a:r>
          </a:p>
          <a:p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Dorstlessers</a:t>
            </a:r>
            <a:r>
              <a:rPr lang="nl-BE" b="0" dirty="0"/>
              <a:t>: zure melkproducten, fruit, sportdranken zonder zout, koffie en thee, bittere dranken, ijsblokje, mond spoelen met water, tanden poetsen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b="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Te mijden dorstveroorzakers</a:t>
            </a:r>
            <a:r>
              <a:rPr lang="nl-BE" b="0" dirty="0"/>
              <a:t>: zoete melkproducten, chocolademelk, gekruide gerechten, zoete limonade, koffie en </a:t>
            </a:r>
            <a:r>
              <a:rPr lang="nl-BE" b="0" dirty="0">
                <a:solidFill>
                  <a:srgbClr val="00B050"/>
                </a:solidFill>
              </a:rPr>
              <a:t>thee </a:t>
            </a:r>
            <a:r>
              <a:rPr lang="nl-BE" b="0" dirty="0"/>
              <a:t>met suiker en melk, consumptie-ijs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8528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Medicatie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AutoShape 6" descr="Afbeeldingsresultaat voor medicatie inne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7" name="Picture 9" descr="Afbeeldingsresultaat voor medicatie inne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381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54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medicatie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Te mijden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Ontstekingsremmers</a:t>
            </a:r>
            <a:br>
              <a:rPr lang="nl-BE" dirty="0"/>
            </a:br>
            <a:r>
              <a:rPr lang="nl-BE" dirty="0"/>
              <a:t>vb. </a:t>
            </a:r>
            <a:r>
              <a:rPr lang="nl-BE" dirty="0" err="1"/>
              <a:t>Brufen</a:t>
            </a:r>
            <a:r>
              <a:rPr lang="nl-BE" dirty="0"/>
              <a:t>, Voltaren, </a:t>
            </a:r>
            <a:r>
              <a:rPr lang="nl-BE" dirty="0" err="1"/>
              <a:t>Nurofen</a:t>
            </a:r>
            <a:r>
              <a:rPr lang="nl-BE" dirty="0"/>
              <a:t>, </a:t>
            </a:r>
            <a:r>
              <a:rPr lang="nl-BE" dirty="0" err="1"/>
              <a:t>Apranax</a:t>
            </a:r>
            <a:r>
              <a:rPr lang="nl-BE" dirty="0"/>
              <a:t>, </a:t>
            </a:r>
            <a:r>
              <a:rPr lang="nl-BE" dirty="0" err="1"/>
              <a:t>Brexine</a:t>
            </a:r>
            <a:r>
              <a:rPr lang="nl-BE" dirty="0"/>
              <a:t>, </a:t>
            </a:r>
            <a:r>
              <a:rPr lang="nl-BE" dirty="0" err="1"/>
              <a:t>Feldene</a:t>
            </a:r>
            <a:r>
              <a:rPr lang="nl-BE" dirty="0"/>
              <a:t>, </a:t>
            </a:r>
            <a:r>
              <a:rPr lang="nl-BE" dirty="0" err="1"/>
              <a:t>Celebrex</a:t>
            </a:r>
            <a:r>
              <a:rPr lang="nl-BE" dirty="0"/>
              <a:t> en analogen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Bruistabletten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Bepaalde orale antidiabetica (</a:t>
            </a:r>
            <a:r>
              <a:rPr lang="nl-BE" dirty="0" err="1"/>
              <a:t>Actos</a:t>
            </a:r>
            <a:r>
              <a:rPr lang="nl-BE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BE" dirty="0"/>
          </a:p>
          <a:p>
            <a:pPr marL="361950" lvl="2" indent="-361950">
              <a:buClrTx/>
              <a:buFont typeface="Arial" panose="020B0604020202020204" pitchFamily="34" charset="0"/>
              <a:buChar char="•"/>
            </a:pPr>
            <a:r>
              <a:rPr lang="nl-BE" dirty="0"/>
              <a:t>Medicatie</a:t>
            </a:r>
            <a:r>
              <a:rPr lang="nl-BE" b="1" dirty="0"/>
              <a:t> </a:t>
            </a:r>
            <a:r>
              <a:rPr lang="nl-BE" dirty="0"/>
              <a:t>telkens op </a:t>
            </a:r>
            <a:r>
              <a:rPr lang="nl-BE" b="1" dirty="0"/>
              <a:t>hetzelfde tijdstip </a:t>
            </a:r>
            <a:r>
              <a:rPr lang="nl-BE" dirty="0"/>
              <a:t>van de dag innemen</a:t>
            </a:r>
          </a:p>
          <a:p>
            <a:pPr marL="361950" lvl="2" indent="-361950">
              <a:buClrTx/>
              <a:buFont typeface="Arial" panose="020B0604020202020204" pitchFamily="34" charset="0"/>
              <a:buChar char="•"/>
            </a:pPr>
            <a:r>
              <a:rPr lang="nl-BE" b="1" dirty="0"/>
              <a:t>Vergeet geen medicatie</a:t>
            </a:r>
            <a:r>
              <a:rPr lang="nl-BE" dirty="0"/>
              <a:t>, inname zoals voorgeschreven door de arts en nooit stopzetten zonder overleg met de arts</a:t>
            </a:r>
          </a:p>
          <a:p>
            <a:pPr marL="361950" lvl="2" indent="-361950">
              <a:buClrTx/>
              <a:buFont typeface="Arial" panose="020B0604020202020204" pitchFamily="34" charset="0"/>
              <a:buChar char="•"/>
            </a:pPr>
            <a:r>
              <a:rPr lang="nl-BE" dirty="0"/>
              <a:t>Bij </a:t>
            </a:r>
            <a:r>
              <a:rPr lang="nl-BE" b="1" dirty="0"/>
              <a:t>nevenwerkingen</a:t>
            </a:r>
            <a:r>
              <a:rPr lang="nl-BE" dirty="0"/>
              <a:t> van medicatie: verwittig de arts</a:t>
            </a:r>
          </a:p>
        </p:txBody>
      </p:sp>
    </p:spTree>
    <p:extLst>
      <p:ext uri="{BB962C8B-B14F-4D97-AF65-F5344CB8AC3E}">
        <p14:creationId xmlns:p14="http://schemas.microsoft.com/office/powerpoint/2010/main" val="1575374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levensstijl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 descr="Afbeeldingsresultaat voor gezonde leefstijl bewe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41754" cy="25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64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levensstijl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Voldoende beweging</a:t>
            </a:r>
            <a:br>
              <a:rPr lang="nl-BE" sz="2000" b="0" dirty="0"/>
            </a:br>
            <a:r>
              <a:rPr lang="nl-BE" sz="2000" b="0" dirty="0"/>
              <a:t>Dagelijkse, gedoseerde activiteiten zoals wandelen en fietsen. </a:t>
            </a:r>
            <a:br>
              <a:rPr lang="nl-BE" sz="2000" b="0" dirty="0"/>
            </a:br>
            <a:r>
              <a:rPr lang="nl-BE" sz="2000" b="0" dirty="0"/>
              <a:t>NIET: competitiesport, contactsport zoals gevechtsporten, gewichtheffen (bv. zware boodschappen), inspanningen bij extreme temperaturen.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Rookstop en alcoholbeperking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Gezonde voeding</a:t>
            </a:r>
            <a:br>
              <a:rPr lang="nl-BE" sz="2000" b="0" dirty="0"/>
            </a:br>
            <a:r>
              <a:rPr lang="nl-BE" sz="2000" b="0" dirty="0"/>
              <a:t>voldoende variatie, vermijd verzadigde vetzuren, veel groenten en fruit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b="0" dirty="0"/>
              <a:t>Jaarlijkse </a:t>
            </a:r>
            <a:r>
              <a:rPr lang="nl-BE" sz="2000" dirty="0"/>
              <a:t>griepvaccinatie</a:t>
            </a:r>
            <a:r>
              <a:rPr lang="nl-BE" sz="2000" b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Pneumokokkenvaccinatie:</a:t>
            </a:r>
            <a:endParaRPr lang="nl-BE" sz="1700" dirty="0"/>
          </a:p>
          <a:p>
            <a:pPr marL="1257300" lvl="1" indent="-274638"/>
            <a:r>
              <a:rPr lang="nl-BE" sz="2000" dirty="0"/>
              <a:t>Volwassen met co morbiditeit tussen 50 en 75 jaar of gezonde volwassenen tussen 65 en 75 jaar: 1 x </a:t>
            </a:r>
            <a:r>
              <a:rPr lang="nl-BE" sz="2000" dirty="0" err="1"/>
              <a:t>Prevenar</a:t>
            </a:r>
            <a:r>
              <a:rPr lang="nl-BE" sz="2000" dirty="0"/>
              <a:t> 13 gevold door </a:t>
            </a:r>
            <a:r>
              <a:rPr lang="nl-BE" sz="2000" dirty="0" err="1"/>
              <a:t>pneumovax</a:t>
            </a:r>
            <a:r>
              <a:rPr lang="nl-BE" sz="2000" dirty="0"/>
              <a:t> 23 na 8 weken of </a:t>
            </a:r>
            <a:r>
              <a:rPr lang="nl-BE" sz="2000"/>
              <a:t> 1x </a:t>
            </a:r>
            <a:r>
              <a:rPr lang="nl-BE" sz="2000" dirty="0" err="1"/>
              <a:t>pneumovax</a:t>
            </a:r>
            <a:r>
              <a:rPr lang="nl-BE" sz="2000" dirty="0"/>
              <a:t> 23  en herhaling in beide gevallen na 5 jaar eenmalig </a:t>
            </a:r>
            <a:r>
              <a:rPr lang="nl-BE" sz="2000" dirty="0" err="1"/>
              <a:t>Pneumovax</a:t>
            </a:r>
            <a:r>
              <a:rPr lang="nl-BE" sz="2000" dirty="0"/>
              <a:t> 23</a:t>
            </a:r>
            <a:endParaRPr lang="nl-BE" sz="1700" dirty="0"/>
          </a:p>
          <a:p>
            <a:pPr marL="1257300" lvl="1" indent="-274638"/>
            <a:r>
              <a:rPr lang="nl-BE" sz="2000" dirty="0"/>
              <a:t>boven de 75 jaar en gezonde personen: zelfde schema zonder de herhaling</a:t>
            </a:r>
            <a:endParaRPr lang="nl-BE" sz="1700" dirty="0"/>
          </a:p>
          <a:p>
            <a:pPr marL="1257300" lvl="1" indent="-274638"/>
            <a:r>
              <a:rPr lang="nl-BE" sz="2000" dirty="0"/>
              <a:t>boven de 80 jaar: niet meer vaccineren</a:t>
            </a:r>
            <a:endParaRPr lang="nl-BE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b="0" dirty="0"/>
              <a:t>Mijden van reizen naar grote hoogtes (&gt; 1500-2000 meter) + extreem warme of koude temperaturen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b="0" dirty="0"/>
              <a:t>Algemeen: </a:t>
            </a:r>
            <a:r>
              <a:rPr lang="nl-BE" sz="2000" dirty="0"/>
              <a:t>therapietrouw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4218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Dus</a:t>
            </a:r>
            <a:r>
              <a:rPr lang="nl-BE" dirty="0"/>
              <a:t> - aandacht voor </a:t>
            </a:r>
          </a:p>
        </p:txBody>
      </p:sp>
      <p:pic>
        <p:nvPicPr>
          <p:cNvPr id="4" name="Picture 2" descr="http://player.slideplayer.nl/28/9325748/data/images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1502594" cy="1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Afbeeldingsresultaat voor medicatie inne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3452"/>
            <a:ext cx="1996458" cy="11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55067"/>
            <a:ext cx="2612232" cy="172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7" y="1052736"/>
            <a:ext cx="3528392" cy="232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29" y="3445481"/>
            <a:ext cx="2506560" cy="84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37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DEVICES </a:t>
            </a:r>
            <a:r>
              <a:rPr lang="nl-BE" sz="1600" dirty="0"/>
              <a:t>(pacemaker, </a:t>
            </a:r>
            <a:r>
              <a:rPr lang="nl-BE" sz="1600" dirty="0" err="1"/>
              <a:t>defibrilator</a:t>
            </a:r>
            <a:r>
              <a:rPr lang="nl-BE" sz="1600" dirty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 descr="Afbeeldingsresultaat voor pace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74882"/>
            <a:ext cx="5473148" cy="36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8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hartfalen?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2420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DEVICES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b="0" dirty="0"/>
              <a:t>Algemene principes </a:t>
            </a:r>
            <a:r>
              <a:rPr lang="nl-BE" dirty="0"/>
              <a:t>na implantatie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Iedereen altijd 1 maand </a:t>
            </a:r>
            <a:r>
              <a:rPr lang="nl-BE" dirty="0"/>
              <a:t>rijongeschikt</a:t>
            </a:r>
            <a:r>
              <a:rPr lang="nl-BE" b="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Arm aan de kant van de implantatie (meestal links) niet gebruiken gedurende 2 dagen en meer </a:t>
            </a:r>
            <a:r>
              <a:rPr lang="nl-BE" dirty="0"/>
              <a:t>extreme bewegingen </a:t>
            </a:r>
            <a:r>
              <a:rPr lang="nl-BE" b="0" dirty="0"/>
              <a:t>van de arm (omhoog en naar achter) </a:t>
            </a:r>
            <a:r>
              <a:rPr lang="nl-BE" dirty="0"/>
              <a:t>vermijden</a:t>
            </a:r>
            <a:r>
              <a:rPr lang="nl-BE" b="0" dirty="0"/>
              <a:t> tijdens de 1e maand.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Met deze arm </a:t>
            </a:r>
            <a:r>
              <a:rPr lang="nl-BE" dirty="0"/>
              <a:t>geen gewicht heffen </a:t>
            </a:r>
            <a:r>
              <a:rPr lang="nl-BE" b="0" dirty="0"/>
              <a:t>gedurende 10 dagen.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Verband en wonde droog</a:t>
            </a:r>
            <a:r>
              <a:rPr lang="nl-BE" b="0" dirty="0"/>
              <a:t>, proper en afgesloten houden tot 10 dagen na implantatie.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Bij ongunstige wondheling: contacteer de huisarts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Mogelijke nevenwerking bij pacemaker of ICD voor cardiale </a:t>
            </a:r>
            <a:r>
              <a:rPr lang="nl-BE" b="0" dirty="0" err="1"/>
              <a:t>resynchronisatietherapie</a:t>
            </a:r>
            <a:r>
              <a:rPr lang="nl-BE" b="0" dirty="0"/>
              <a:t> (CRT): de hik 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8968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DEVICES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Aandachtspunten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Indien patiënt een </a:t>
            </a:r>
            <a:r>
              <a:rPr lang="nl-BE" dirty="0"/>
              <a:t>shock</a:t>
            </a:r>
            <a:r>
              <a:rPr lang="nl-BE" b="0" dirty="0"/>
              <a:t> krijgt, contacteer de huisarts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Een </a:t>
            </a:r>
            <a:r>
              <a:rPr lang="nl-BE" dirty="0"/>
              <a:t>piepend alarmsignaal </a:t>
            </a:r>
            <a:r>
              <a:rPr lang="nl-BE" b="0" dirty="0"/>
              <a:t>(meestal ’s nachts op hetzelfde uur) kan wijzen op lage batterijspanning, problemen met de elektrodes leads, 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Indien patiënt niet meer gereanimeerd of geïntubeerd </a:t>
            </a:r>
            <a:r>
              <a:rPr lang="nl-BE" b="0" dirty="0"/>
              <a:t>wil worden moet de cardioloog de anti-</a:t>
            </a:r>
            <a:r>
              <a:rPr lang="nl-BE" b="0" dirty="0" err="1"/>
              <a:t>tachytherapie</a:t>
            </a:r>
            <a:r>
              <a:rPr lang="nl-BE" b="0" dirty="0"/>
              <a:t> (anti-</a:t>
            </a:r>
            <a:r>
              <a:rPr lang="nl-BE" b="0" dirty="0" err="1"/>
              <a:t>tachypacing</a:t>
            </a:r>
            <a:r>
              <a:rPr lang="nl-BE" b="0" dirty="0"/>
              <a:t> en shocks) van de ICD uitzetten.</a:t>
            </a:r>
            <a:br>
              <a:rPr lang="nl-BE" b="0" dirty="0"/>
            </a:br>
            <a:r>
              <a:rPr lang="nl-BE" b="0" dirty="0"/>
              <a:t>Is dit niet gebeurd, dan kan de patiënt ongewenste shocks krijgen. Een grote magneet bevestigen op de ICD is hiervoor een oplossing. 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5" name="Picture 2" descr="Afbeeldingsresultaat voor opge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14337" r="30864" b="22078"/>
          <a:stretch/>
        </p:blipFill>
        <p:spPr bwMode="auto">
          <a:xfrm>
            <a:off x="7308304" y="260648"/>
            <a:ext cx="1624793" cy="15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04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Vroegtijdige zorgplanning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i="1" dirty="0"/>
          </a:p>
          <a:p>
            <a:r>
              <a:rPr lang="nl-BE" b="0" i="1" dirty="0"/>
              <a:t>Vroegtijdige zorgplanning (VZP) is een continu en dynamisch proces van reflectie</a:t>
            </a:r>
          </a:p>
          <a:p>
            <a:r>
              <a:rPr lang="nl-BE" b="0" i="1" dirty="0"/>
              <a:t>en dialoog tussen de patiënt, zijn naasten en zorgverleners, waarbij </a:t>
            </a:r>
            <a:r>
              <a:rPr lang="nl-BE" i="1" dirty="0"/>
              <a:t>toekomstige</a:t>
            </a:r>
          </a:p>
          <a:p>
            <a:r>
              <a:rPr lang="nl-BE" i="1" dirty="0"/>
              <a:t>zorgdoelen besproken en vastgelegd worden</a:t>
            </a:r>
            <a:r>
              <a:rPr lang="nl-BE" b="0" i="1" dirty="0"/>
              <a:t>. Het doel van het proces is het</a:t>
            </a:r>
          </a:p>
          <a:p>
            <a:r>
              <a:rPr lang="nl-BE" b="0" i="1" dirty="0"/>
              <a:t>verwoorden van de waarden en voorkeuren van de patiënt over zijn toekomstige</a:t>
            </a:r>
          </a:p>
          <a:p>
            <a:r>
              <a:rPr lang="nl-BE" b="0" i="1" dirty="0"/>
              <a:t>zorg. Hierdoor kan vroegtijdige zorgplanning de besluitvorming bevorderen wanneer</a:t>
            </a:r>
          </a:p>
          <a:p>
            <a:r>
              <a:rPr lang="nl-BE" b="0" i="1" dirty="0"/>
              <a:t>de patiënt niet meer in staat is zijn wil te uiten.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2307040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Vroegtijdige zorgplanning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De </a:t>
            </a:r>
            <a:r>
              <a:rPr lang="nl-BE" dirty="0"/>
              <a:t>persoon staat centraal </a:t>
            </a:r>
            <a:r>
              <a:rPr lang="nl-BE" b="0" dirty="0"/>
              <a:t>en is bij de gesprekken over zijn vroegtijdige zorgplanning betrokken.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VZP is een proces</a:t>
            </a:r>
            <a:r>
              <a:rPr lang="nl-BE" b="0" dirty="0"/>
              <a:t>. </a:t>
            </a:r>
            <a:r>
              <a:rPr lang="nl-BE" b="0" u="sng" dirty="0"/>
              <a:t>Het invullen van schriftelijke documenten en codes kan geen doel op zich zijn.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Betrek de arts </a:t>
            </a:r>
            <a:r>
              <a:rPr lang="nl-BE" b="0" dirty="0"/>
              <a:t>zo vroeg mogelijk in dit proces wegens zijn/haar verantwoordelijkheid in het nemen van toekomstige beslissingen.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Iemand die </a:t>
            </a:r>
            <a:r>
              <a:rPr lang="nl-BE" dirty="0"/>
              <a:t>deskundig</a:t>
            </a:r>
            <a:r>
              <a:rPr lang="nl-BE" b="0" dirty="0"/>
              <a:t> is op het vlak van vroegtijdige zorgplanning leidt het overleg. Deze persoon is goed geïnformeerd en heeft voldoende ervaring.</a:t>
            </a:r>
          </a:p>
          <a:p>
            <a:pPr>
              <a:buFont typeface="Arial" panose="020B0604020202020204" pitchFamily="34" charset="0"/>
              <a:buChar char="•"/>
            </a:pPr>
            <a:endParaRPr lang="nl-BE" b="0" dirty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6054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Vroegtijdige zorgplanning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0" dirty="0"/>
              <a:t>Fiche in dagboekje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t="10242" r="32183" b="7536"/>
          <a:stretch/>
        </p:blipFill>
        <p:spPr bwMode="auto">
          <a:xfrm>
            <a:off x="3563888" y="-99392"/>
            <a:ext cx="5760640" cy="721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683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Vroegtijdige zorgplanning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VZP-code </a:t>
            </a:r>
            <a:r>
              <a:rPr lang="nl-BE" dirty="0"/>
              <a:t>A: Alles doen</a:t>
            </a:r>
            <a:br>
              <a:rPr lang="nl-BE" b="0" dirty="0"/>
            </a:br>
            <a:r>
              <a:rPr lang="nl-BE" b="0" dirty="0">
                <a:sym typeface="Wingdings" panose="05000000000000000000" pitchFamily="2" charset="2"/>
              </a:rPr>
              <a:t> </a:t>
            </a:r>
            <a:r>
              <a:rPr lang="nl-BE" b="0" dirty="0"/>
              <a:t>maximale zorg ziekenhuis + WZC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VZP-code </a:t>
            </a:r>
            <a:r>
              <a:rPr lang="nl-BE" dirty="0"/>
              <a:t>B: Behoud functies</a:t>
            </a:r>
            <a:br>
              <a:rPr lang="nl-BE" b="0" dirty="0"/>
            </a:br>
            <a:r>
              <a:rPr lang="nl-BE" b="0" dirty="0">
                <a:sym typeface="Wingdings" panose="05000000000000000000" pitchFamily="2" charset="2"/>
              </a:rPr>
              <a:t> </a:t>
            </a:r>
            <a:r>
              <a:rPr lang="nl-BE" b="0" dirty="0"/>
              <a:t>beperkte zorg ziekenhuis + maximale zorg WZC</a:t>
            </a:r>
            <a:br>
              <a:rPr lang="nl-BE" b="0" dirty="0"/>
            </a:br>
            <a:r>
              <a:rPr lang="nl-BE" b="0" dirty="0">
                <a:sym typeface="Wingdings" panose="05000000000000000000" pitchFamily="2" charset="2"/>
              </a:rPr>
              <a:t> </a:t>
            </a:r>
            <a:r>
              <a:rPr lang="nl-BE" b="0" dirty="0"/>
              <a:t>maximale zorg WZC </a:t>
            </a:r>
            <a:r>
              <a:rPr lang="nl-BE" sz="1200" b="0" dirty="0"/>
              <a:t>(in principe geen ziekenhuisopname gewenst)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VZP-code </a:t>
            </a:r>
            <a:r>
              <a:rPr lang="nl-BE" dirty="0"/>
              <a:t>C: Comfortzorg</a:t>
            </a:r>
            <a:br>
              <a:rPr lang="nl-BE" b="0" dirty="0"/>
            </a:br>
            <a:r>
              <a:rPr lang="nl-BE" b="0" dirty="0">
                <a:sym typeface="Wingdings" panose="05000000000000000000" pitchFamily="2" charset="2"/>
              </a:rPr>
              <a:t> </a:t>
            </a:r>
            <a:r>
              <a:rPr lang="nl-BE" b="0" dirty="0"/>
              <a:t>palliatieve zorg WZC </a:t>
            </a:r>
            <a:r>
              <a:rPr lang="nl-BE" sz="1200" b="0" dirty="0"/>
              <a:t>(geen ziekenhuisopname gewenst, tenzij nodig voor comfortzorg)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1200" b="0" dirty="0"/>
          </a:p>
          <a:p>
            <a:pPr marL="0" indent="0"/>
            <a:r>
              <a:rPr lang="nl-BE" b="0" dirty="0"/>
              <a:t>Enkel een arts kan de vertaalslag van een VZP-verhaal naar een DNR kan maken!</a:t>
            </a:r>
          </a:p>
        </p:txBody>
      </p:sp>
    </p:spTree>
    <p:extLst>
      <p:ext uri="{BB962C8B-B14F-4D97-AF65-F5344CB8AC3E}">
        <p14:creationId xmlns:p14="http://schemas.microsoft.com/office/powerpoint/2010/main" val="91159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Contactgeg</a:t>
            </a:r>
            <a:r>
              <a:rPr lang="nl-BE" dirty="0"/>
              <a:t>. hartfalenverpleegkundige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844824"/>
            <a:ext cx="8064896" cy="3168352"/>
          </a:xfrm>
        </p:spPr>
        <p:txBody>
          <a:bodyPr numCol="2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AZ </a:t>
            </a:r>
            <a:r>
              <a:rPr lang="nl-BE" sz="1200" kern="900" dirty="0"/>
              <a:t>Groeninge</a:t>
            </a:r>
            <a:r>
              <a:rPr lang="nl-BE" sz="1200" b="0" kern="900" dirty="0"/>
              <a:t>  </a:t>
            </a:r>
            <a:r>
              <a:rPr lang="nl-BE" sz="1100" b="0" kern="900" dirty="0"/>
              <a:t>(Kortrijk)</a:t>
            </a:r>
            <a:br>
              <a:rPr lang="nl-BE" sz="1200" b="0" kern="900" dirty="0"/>
            </a:br>
            <a:r>
              <a:rPr lang="nl-BE" sz="1100" b="0" kern="900" dirty="0"/>
              <a:t>Tel secretariaat 056 63 31 00 </a:t>
            </a:r>
            <a:r>
              <a:rPr lang="fr-BE" sz="1100" b="0" u="sng" kern="900" dirty="0">
                <a:hlinkClick r:id="rId3"/>
              </a:rPr>
              <a:t>hartfalen@azgroeninge.be</a:t>
            </a:r>
            <a:r>
              <a:rPr lang="fr-BE" sz="1100" b="0" kern="900" dirty="0"/>
              <a:t> </a:t>
            </a:r>
            <a:endParaRPr lang="nl-BE" sz="1100" b="0" kern="900" dirty="0"/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/>
              <a:t>Dr. David </a:t>
            </a:r>
            <a:r>
              <a:rPr lang="nl-BE" sz="1100" b="0" kern="900" dirty="0" err="1"/>
              <a:t>Derthoo</a:t>
            </a:r>
            <a:r>
              <a:rPr lang="nl-BE" sz="1100" b="0" kern="900" dirty="0"/>
              <a:t>: </a:t>
            </a:r>
            <a:r>
              <a:rPr lang="nl-BE" sz="1100" b="0" u="sng" kern="900" dirty="0">
                <a:hlinkClick r:id="rId4"/>
              </a:rPr>
              <a:t>david.derthoo@azgroeninge.be</a:t>
            </a:r>
            <a:r>
              <a:rPr lang="nl-BE" sz="1100" b="0" kern="900" dirty="0"/>
              <a:t> 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/>
              <a:t>Dr. Ivan </a:t>
            </a:r>
            <a:r>
              <a:rPr lang="nl-BE" sz="1100" b="0" kern="900" dirty="0" err="1"/>
              <a:t>Elegeert</a:t>
            </a:r>
            <a:r>
              <a:rPr lang="nl-BE" sz="1100" b="0" kern="900" dirty="0"/>
              <a:t>: </a:t>
            </a:r>
            <a:r>
              <a:rPr lang="nl-BE" sz="1100" b="0" u="sng" kern="900" dirty="0">
                <a:hlinkClick r:id="rId5"/>
              </a:rPr>
              <a:t>ivan.elegeert@azgroeninge.be</a:t>
            </a:r>
            <a:r>
              <a:rPr lang="nl-BE" sz="1100" b="0" kern="900" dirty="0"/>
              <a:t> 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fr-BE" sz="1100" b="0" kern="900" dirty="0"/>
              <a:t>Dr. Michiel </a:t>
            </a:r>
            <a:r>
              <a:rPr lang="fr-BE" sz="1100" b="0" kern="900" dirty="0" err="1"/>
              <a:t>Dumoulein</a:t>
            </a:r>
            <a:r>
              <a:rPr lang="fr-BE" sz="1100" b="0" kern="900" dirty="0"/>
              <a:t>: </a:t>
            </a:r>
            <a:r>
              <a:rPr lang="fr-BE" sz="1100" b="0" u="sng" kern="900" dirty="0">
                <a:hlinkClick r:id="rId6"/>
              </a:rPr>
              <a:t>michiel.dumoulein@azgroeninge.be</a:t>
            </a:r>
            <a:r>
              <a:rPr lang="fr-BE" sz="1100" b="0" kern="900" dirty="0"/>
              <a:t> </a:t>
            </a:r>
            <a:endParaRPr lang="nl-BE" sz="1100" b="0" kern="900" dirty="0"/>
          </a:p>
          <a:p>
            <a:pPr marL="0" lvl="1" indent="0">
              <a:buNone/>
            </a:pPr>
            <a:r>
              <a:rPr lang="nl-BE" sz="1100" b="0" kern="900" dirty="0"/>
              <a:t>Hartfalenverpleegkundigen: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/>
              <a:t>Tine Baert: 056/633125 - </a:t>
            </a:r>
            <a:r>
              <a:rPr lang="nl-BE" sz="1100" b="0" u="sng" kern="900" dirty="0">
                <a:hlinkClick r:id="rId7"/>
              </a:rPr>
              <a:t>tine.baert@azgroeninge.be</a:t>
            </a:r>
            <a:r>
              <a:rPr lang="nl-BE" sz="1100" b="0" kern="9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100" b="0" kern="900" dirty="0"/>
              <a:t>Hilde </a:t>
            </a:r>
            <a:r>
              <a:rPr lang="nl-BE" sz="1100" b="0" kern="900" dirty="0" err="1"/>
              <a:t>Mommerency</a:t>
            </a:r>
            <a:r>
              <a:rPr lang="nl-BE" sz="1100" b="0" kern="900" dirty="0"/>
              <a:t>: 056/633126 - </a:t>
            </a:r>
            <a:r>
              <a:rPr lang="nl-BE" sz="1100" b="0" u="sng" kern="900" dirty="0">
                <a:hlinkClick r:id="rId8"/>
              </a:rPr>
              <a:t>hilde.mommerency@azgroeninge.be</a:t>
            </a:r>
            <a:r>
              <a:rPr lang="nl-BE" sz="1100" b="0" kern="900" dirty="0"/>
              <a:t> </a:t>
            </a:r>
          </a:p>
          <a:p>
            <a:endParaRPr lang="nl-BE" sz="1400" kern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400" kern="900" dirty="0"/>
              <a:t>O.L.V. van Lourdes Ziekenhuis</a:t>
            </a:r>
            <a:r>
              <a:rPr lang="nl-BE" sz="1400" b="0" kern="900" dirty="0"/>
              <a:t> </a:t>
            </a:r>
            <a:r>
              <a:rPr lang="nl-BE" sz="1100" b="0" kern="900" dirty="0"/>
              <a:t>(Waregem)</a:t>
            </a:r>
            <a:br>
              <a:rPr lang="nl-BE" sz="1400" b="0" kern="900" dirty="0"/>
            </a:br>
            <a:r>
              <a:rPr lang="nl-BE" sz="1100" b="0" kern="900" dirty="0"/>
              <a:t>Tel secretariaat: 056 62 35 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100" kern="900" dirty="0"/>
              <a:t>Dr. Hannes Vervaeke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100" kern="900" dirty="0"/>
              <a:t>Dr. Patrick Vertongen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nl-BE" sz="1400" b="0" kern="900" dirty="0"/>
              <a:t> </a:t>
            </a:r>
            <a:r>
              <a:rPr lang="nl-BE" sz="1400" kern="900" dirty="0"/>
              <a:t>AZ Delta </a:t>
            </a:r>
            <a:r>
              <a:rPr lang="nl-BE" sz="1100" b="0" kern="900" dirty="0"/>
              <a:t>(Roeselare)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100" b="0" kern="900" dirty="0"/>
              <a:t>Dr. Michel de </a:t>
            </a:r>
            <a:r>
              <a:rPr lang="nl-BE" sz="1100" b="0" kern="900" dirty="0" err="1"/>
              <a:t>Ceuninck</a:t>
            </a:r>
            <a:r>
              <a:rPr lang="nl-BE" sz="1100" b="0" kern="900" dirty="0"/>
              <a:t> 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/>
              <a:t>Dr. Karl Dujardin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/>
              <a:t>Dr. Bernard </a:t>
            </a:r>
            <a:r>
              <a:rPr lang="nl-BE" sz="1100" b="0" kern="900" dirty="0" err="1"/>
              <a:t>Bergez</a:t>
            </a:r>
            <a:endParaRPr lang="nl-BE" sz="1100" b="0" kern="900" dirty="0"/>
          </a:p>
          <a:p>
            <a:pPr lvl="0"/>
            <a:r>
              <a:rPr lang="nl-BE" sz="1100" b="0" kern="900" dirty="0"/>
              <a:t>Hartfalenverpleegkundigen:</a:t>
            </a:r>
          </a:p>
          <a:p>
            <a:pPr marL="92075" lvl="2" indent="146050">
              <a:buFont typeface="Arial" panose="020B0604020202020204" pitchFamily="34" charset="0"/>
              <a:buChar char="•"/>
            </a:pPr>
            <a:r>
              <a:rPr lang="fr-BE" sz="1100" kern="900" dirty="0"/>
              <a:t>Tine Casier: 051 23 72 47 - </a:t>
            </a:r>
            <a:r>
              <a:rPr lang="fr-BE" sz="1100" u="sng" kern="900" dirty="0">
                <a:hlinkClick r:id="rId9"/>
              </a:rPr>
              <a:t>tine.casier@azdelta.be</a:t>
            </a:r>
            <a:r>
              <a:rPr lang="nl-BE" sz="1100" kern="900" dirty="0"/>
              <a:t> </a:t>
            </a:r>
            <a:r>
              <a:rPr lang="nl-BE" sz="1100" u="sng" kern="900" dirty="0">
                <a:hlinkClick r:id="rId10"/>
              </a:rPr>
              <a:t>hartfalen@azdelta.be</a:t>
            </a:r>
            <a:endParaRPr lang="nl-BE" sz="1100" kern="900" dirty="0"/>
          </a:p>
          <a:p>
            <a:r>
              <a:rPr lang="nl-BE" sz="1100" b="0" kern="900" dirty="0"/>
              <a:t> 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27584" y="980728"/>
            <a:ext cx="72008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Contacteer in eerste instantie ALTIJD de HUISARTS!</a:t>
            </a:r>
          </a:p>
          <a:p>
            <a:endParaRPr lang="nl-BE" sz="1050" dirty="0"/>
          </a:p>
          <a:p>
            <a:r>
              <a:rPr lang="nl-BE" sz="1400" dirty="0"/>
              <a:t>Ter info de </a:t>
            </a:r>
            <a:r>
              <a:rPr lang="nl-BE" sz="1400" b="1" dirty="0"/>
              <a:t>contactgegevens</a:t>
            </a:r>
            <a:r>
              <a:rPr lang="nl-BE" sz="1400" dirty="0"/>
              <a:t>  per ziekenhuis (1):</a:t>
            </a:r>
          </a:p>
        </p:txBody>
      </p:sp>
    </p:spTree>
    <p:extLst>
      <p:ext uri="{BB962C8B-B14F-4D97-AF65-F5344CB8AC3E}">
        <p14:creationId xmlns:p14="http://schemas.microsoft.com/office/powerpoint/2010/main" val="3645696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Contactgeg</a:t>
            </a:r>
            <a:r>
              <a:rPr lang="nl-BE" dirty="0"/>
              <a:t>. hartfalenverpleegkundige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844824"/>
            <a:ext cx="8064896" cy="3460926"/>
          </a:xfrm>
        </p:spPr>
        <p:txBody>
          <a:bodyPr numCol="2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kern="900" dirty="0"/>
              <a:t>Sint-Jozefskliniek</a:t>
            </a:r>
            <a:r>
              <a:rPr lang="nl-BE" sz="1200" b="0" kern="900" dirty="0"/>
              <a:t> </a:t>
            </a:r>
            <a:r>
              <a:rPr lang="nl-BE" sz="1050" b="0" kern="900" dirty="0"/>
              <a:t>(Izegem)</a:t>
            </a:r>
            <a:br>
              <a:rPr lang="nl-BE" sz="1200" b="0" kern="900" dirty="0"/>
            </a:br>
            <a:r>
              <a:rPr lang="nl-BE" sz="1050" b="0" kern="900" dirty="0"/>
              <a:t>Tel secretariaat interne: 051 33 47 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/>
              <a:t>Dr. Gregorius L</a:t>
            </a:r>
            <a:r>
              <a:rPr lang="en-US" sz="1050" b="0" kern="900" dirty="0" err="1"/>
              <a:t>ukito</a:t>
            </a:r>
            <a:endParaRPr lang="nl-BE" sz="1050" b="0" kern="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0" kern="900" dirty="0"/>
              <a:t>Dr. Anne-Marie </a:t>
            </a:r>
            <a:r>
              <a:rPr lang="en-US" sz="1050" b="0" kern="900" dirty="0" err="1"/>
              <a:t>Standaert</a:t>
            </a:r>
            <a:endParaRPr lang="nl-BE" sz="1050" b="0" kern="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0" kern="900" dirty="0"/>
              <a:t>Dr. </a:t>
            </a:r>
            <a:r>
              <a:rPr lang="nl-BE" sz="1050" b="0" kern="900" dirty="0"/>
              <a:t>Filip De </a:t>
            </a:r>
            <a:r>
              <a:rPr lang="nl-BE" sz="1050" b="0" kern="900" dirty="0" err="1"/>
              <a:t>Kerpel</a:t>
            </a:r>
            <a:endParaRPr lang="nl-BE" sz="1050" b="0" kern="900" dirty="0"/>
          </a:p>
          <a:p>
            <a:r>
              <a:rPr lang="nl-BE" sz="1200" b="0" kern="900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kern="900" dirty="0"/>
              <a:t>Jan </a:t>
            </a:r>
            <a:r>
              <a:rPr lang="nl-BE" sz="1200" kern="900" dirty="0" err="1"/>
              <a:t>Ypermanziekenhuis</a:t>
            </a:r>
            <a:r>
              <a:rPr lang="nl-BE" sz="1200" b="0" kern="900" dirty="0"/>
              <a:t> </a:t>
            </a:r>
            <a:r>
              <a:rPr lang="nl-BE" sz="1050" b="0" kern="900" dirty="0"/>
              <a:t>(Ieper)</a:t>
            </a:r>
            <a:br>
              <a:rPr lang="nl-BE" sz="1200" b="0" kern="900" dirty="0"/>
            </a:br>
            <a:r>
              <a:rPr lang="nl-BE" sz="1050" b="0" kern="900" dirty="0"/>
              <a:t>Tel secretariaat: 057 35 71 90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/>
              <a:t>Dr. Els </a:t>
            </a:r>
            <a:r>
              <a:rPr lang="nl-BE" sz="1050" b="0" kern="900" dirty="0" err="1"/>
              <a:t>Viaene</a:t>
            </a:r>
            <a:endParaRPr lang="nl-BE" sz="1050" b="0" kern="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/>
              <a:t>Dr. Veerle </a:t>
            </a:r>
            <a:r>
              <a:rPr lang="nl-BE" sz="1050" b="0" kern="900" dirty="0" err="1"/>
              <a:t>Soufflet</a:t>
            </a:r>
            <a:r>
              <a:rPr lang="nl-BE" sz="1050" b="0" kern="9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/>
              <a:t>Dr. </a:t>
            </a:r>
            <a:r>
              <a:rPr lang="nl-BE" sz="1050" b="0" kern="900" dirty="0" err="1"/>
              <a:t>Raf</a:t>
            </a:r>
            <a:r>
              <a:rPr lang="nl-BE" sz="1050" b="0" kern="900" dirty="0"/>
              <a:t> </a:t>
            </a:r>
            <a:r>
              <a:rPr lang="nl-BE" sz="1050" b="0" kern="900" dirty="0" err="1"/>
              <a:t>Roelandt</a:t>
            </a:r>
            <a:endParaRPr lang="nl-BE" sz="1050" b="0" kern="900" dirty="0"/>
          </a:p>
          <a:p>
            <a:pPr marL="0" lvl="1" indent="0">
              <a:buNone/>
            </a:pPr>
            <a:endParaRPr lang="nl-BE" sz="1200" kern="900" dirty="0"/>
          </a:p>
          <a:p>
            <a:pPr marL="0" lvl="1" indent="0">
              <a:buNone/>
            </a:pPr>
            <a:endParaRPr lang="nl-BE" sz="1200" b="0" kern="900" dirty="0"/>
          </a:p>
          <a:p>
            <a:pPr marL="0" lvl="1" indent="0">
              <a:buNone/>
            </a:pPr>
            <a:endParaRPr lang="nl-BE" sz="1200" b="0" kern="900" dirty="0"/>
          </a:p>
          <a:p>
            <a:pPr marL="0" indent="0"/>
            <a:endParaRPr lang="nl-BE" sz="1200" kern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kern="900" dirty="0"/>
              <a:t>Sint-Andriesziekenhuis</a:t>
            </a:r>
            <a:r>
              <a:rPr lang="nl-BE" sz="1200" b="0" kern="900" dirty="0"/>
              <a:t>  </a:t>
            </a:r>
            <a:r>
              <a:rPr lang="nl-BE" sz="1050" b="0" kern="900" dirty="0"/>
              <a:t>(Tielt)</a:t>
            </a:r>
            <a:br>
              <a:rPr lang="nl-BE" sz="1200" b="0" kern="900" dirty="0"/>
            </a:br>
            <a:r>
              <a:rPr lang="nl-BE" sz="1050" b="0" kern="900" dirty="0"/>
              <a:t>Tel secretariaat: </a:t>
            </a:r>
            <a:r>
              <a:rPr lang="nl-NL" sz="1050" b="0" kern="900" dirty="0"/>
              <a:t>051 42 51 60</a:t>
            </a:r>
            <a:endParaRPr lang="nl-BE" sz="1050" b="0" kern="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/>
              <a:t>Dr. </a:t>
            </a:r>
            <a:r>
              <a:rPr lang="nl-BE" sz="1050" b="0" kern="900" dirty="0" err="1"/>
              <a:t>Françine</a:t>
            </a:r>
            <a:r>
              <a:rPr lang="nl-BE" sz="1050" b="0" kern="900" dirty="0"/>
              <a:t> </a:t>
            </a:r>
            <a:r>
              <a:rPr lang="nl-BE" sz="1050" b="0" kern="900" dirty="0" err="1"/>
              <a:t>Desimpel</a:t>
            </a:r>
            <a:endParaRPr lang="nl-BE" sz="1050" b="0" kern="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/>
              <a:t>Dr. Philippe </a:t>
            </a:r>
            <a:r>
              <a:rPr lang="nl-BE" sz="1050" b="0" kern="900" dirty="0" err="1"/>
              <a:t>Vanderheeren</a:t>
            </a:r>
            <a:r>
              <a:rPr lang="nl-BE" sz="1050" b="0" kern="900" dirty="0"/>
              <a:t>: </a:t>
            </a:r>
            <a:r>
              <a:rPr lang="nl-BE" sz="1050" b="0" u="sng" kern="900" dirty="0">
                <a:hlinkClick r:id="rId3"/>
              </a:rPr>
              <a:t>philippe.vanderheeren@sintandriestielt.be</a:t>
            </a:r>
            <a:r>
              <a:rPr lang="nl-BE" sz="1050" b="0" kern="9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1200" b="0" kern="900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980728"/>
            <a:ext cx="72008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Contacteer in eerste instantie ALTIJD de HUISARTS!</a:t>
            </a:r>
          </a:p>
          <a:p>
            <a:endParaRPr lang="nl-BE" sz="1050" dirty="0"/>
          </a:p>
          <a:p>
            <a:r>
              <a:rPr lang="nl-BE" sz="1400" dirty="0"/>
              <a:t>Ter info de </a:t>
            </a:r>
            <a:r>
              <a:rPr lang="nl-BE" sz="1400" b="1" dirty="0"/>
              <a:t>contactgegevens</a:t>
            </a:r>
            <a:r>
              <a:rPr lang="nl-BE" sz="1400" dirty="0"/>
              <a:t>  per ziekenhuis (2):</a:t>
            </a:r>
          </a:p>
        </p:txBody>
      </p:sp>
    </p:spTree>
    <p:extLst>
      <p:ext uri="{BB962C8B-B14F-4D97-AF65-F5344CB8AC3E}">
        <p14:creationId xmlns:p14="http://schemas.microsoft.com/office/powerpoint/2010/main" val="31139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013914"/>
            <a:ext cx="7520940" cy="3579849"/>
          </a:xfrm>
        </p:spPr>
        <p:txBody>
          <a:bodyPr>
            <a:normAutofit fontScale="32500" lnSpcReduction="20000"/>
          </a:bodyPr>
          <a:lstStyle/>
          <a:p>
            <a:endParaRPr lang="nl-BE" dirty="0"/>
          </a:p>
          <a:p>
            <a:endParaRPr lang="nl-BE" dirty="0"/>
          </a:p>
          <a:p>
            <a:endParaRPr lang="nl-BE" sz="3400" dirty="0"/>
          </a:p>
          <a:p>
            <a:r>
              <a:rPr lang="nl-BE" sz="3400" dirty="0"/>
              <a:t>Met medewerking van</a:t>
            </a:r>
          </a:p>
          <a:p>
            <a:r>
              <a:rPr lang="nl-BE" sz="3400" b="0" dirty="0"/>
              <a:t>–	Bond Moyson Thuisverpleging en Thuishulp</a:t>
            </a:r>
          </a:p>
          <a:p>
            <a:r>
              <a:rPr lang="nl-BE" sz="3400" b="0" dirty="0"/>
              <a:t>–	Familiehulp</a:t>
            </a:r>
          </a:p>
          <a:p>
            <a:r>
              <a:rPr lang="nl-BE" sz="3400" b="0" dirty="0"/>
              <a:t>–	Familiezorg West-Vlaanderen</a:t>
            </a:r>
          </a:p>
          <a:p>
            <a:r>
              <a:rPr lang="nl-BE" sz="3400" b="0" dirty="0"/>
              <a:t>–	Zorggroep H. Hart</a:t>
            </a:r>
          </a:p>
          <a:p>
            <a:r>
              <a:rPr lang="nl-BE" sz="3400" b="0" dirty="0"/>
              <a:t>–	Solidariteit voor het gezin</a:t>
            </a:r>
          </a:p>
          <a:p>
            <a:r>
              <a:rPr lang="nl-BE" sz="3400" b="0" dirty="0"/>
              <a:t>–	</a:t>
            </a:r>
            <a:r>
              <a:rPr lang="nl-BE" sz="3400" b="0" dirty="0" err="1"/>
              <a:t>Wit-Gele</a:t>
            </a:r>
            <a:r>
              <a:rPr lang="nl-BE" sz="3400" b="0" dirty="0"/>
              <a:t> Kruis West-Vlaanderen</a:t>
            </a:r>
          </a:p>
          <a:p>
            <a:endParaRPr lang="nl-BE" sz="14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sz="3400" dirty="0"/>
              <a:t>Samengesteld door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50784"/>
            <a:ext cx="1512168" cy="5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hartfalen?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2000" b="0" dirty="0"/>
              <a:t>Hart = </a:t>
            </a:r>
            <a:r>
              <a:rPr lang="nl-BE" sz="2000" dirty="0"/>
              <a:t>holle spier </a:t>
            </a:r>
            <a:r>
              <a:rPr lang="nl-BE" sz="2000" b="0" dirty="0"/>
              <a:t>die als </a:t>
            </a:r>
            <a:r>
              <a:rPr lang="nl-BE" sz="2000" dirty="0"/>
              <a:t>pomp</a:t>
            </a:r>
            <a:r>
              <a:rPr lang="nl-BE" sz="2000" b="0" dirty="0"/>
              <a:t> functioneert en verschillende organen voorziet van bloed, zuurstof en voedingsstoffen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b="0" dirty="0"/>
              <a:t>Bij hartfalen </a:t>
            </a:r>
            <a:r>
              <a:rPr lang="nl-BE" sz="2000" dirty="0"/>
              <a:t>functioneert</a:t>
            </a:r>
            <a:r>
              <a:rPr lang="nl-BE" sz="2000" b="0" dirty="0"/>
              <a:t> hartspier </a:t>
            </a:r>
            <a:r>
              <a:rPr lang="nl-BE" sz="2000" dirty="0"/>
              <a:t>minder goed </a:t>
            </a:r>
            <a:r>
              <a:rPr lang="nl-BE" sz="2000" b="0" dirty="0"/>
              <a:t>en verzwakt de pompfunctie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b="0" dirty="0"/>
              <a:t>Hartfalen kan bij rechter- of linkerhelft, of bij beide. </a:t>
            </a:r>
          </a:p>
          <a:p>
            <a:pPr marL="0" indent="0"/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82308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3932"/>
            <a:ext cx="5616624" cy="4201704"/>
          </a:xfrm>
        </p:spPr>
      </p:pic>
    </p:spTree>
    <p:extLst>
      <p:ext uri="{BB962C8B-B14F-4D97-AF65-F5344CB8AC3E}">
        <p14:creationId xmlns:p14="http://schemas.microsoft.com/office/powerpoint/2010/main" val="298908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hartfalen?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3038" lvl="4" indent="-173038"/>
            <a:r>
              <a:rPr lang="nl-BE" sz="2000" b="1" dirty="0"/>
              <a:t>4 stadia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1: geen klachten bij normale activiteit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2: klachten bij normale inspanning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3: klachten bij kleine inspanning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4: klachten bij de minste inspanning en in rust</a:t>
            </a:r>
          </a:p>
          <a:p>
            <a:pPr marL="237744" lvl="2" indent="0">
              <a:buNone/>
            </a:pPr>
            <a:endParaRPr lang="nl-BE" sz="1800" dirty="0"/>
          </a:p>
          <a:p>
            <a:pPr marL="361950" lvl="2" indent="-342900"/>
            <a:r>
              <a:rPr lang="nl-BE" sz="2000" b="1" dirty="0"/>
              <a:t>Mogelijke oorzaken van hartfalen 	</a:t>
            </a:r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/>
              <a:t>1 of meerdere hartinfarcten</a:t>
            </a:r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/>
              <a:t>Hoge bloeddruk</a:t>
            </a:r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/>
              <a:t>Aantasting van de hartkleppen</a:t>
            </a:r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/>
              <a:t>Hartritmestoornissen</a:t>
            </a:r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/>
              <a:t>Aantasting van de hartspier</a:t>
            </a:r>
          </a:p>
        </p:txBody>
      </p:sp>
    </p:spTree>
    <p:extLst>
      <p:ext uri="{BB962C8B-B14F-4D97-AF65-F5344CB8AC3E}">
        <p14:creationId xmlns:p14="http://schemas.microsoft.com/office/powerpoint/2010/main" val="405805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Zorgpad hartfalen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707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Zorgpad hartfalen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Initiatief vanuit de </a:t>
            </a:r>
            <a:r>
              <a:rPr lang="nl-BE" dirty="0"/>
              <a:t>cardiologen en huisartsen. </a:t>
            </a:r>
            <a:br>
              <a:rPr lang="nl-BE" dirty="0"/>
            </a:br>
            <a:r>
              <a:rPr lang="nl-BE" b="0" dirty="0"/>
              <a:t>Aanvullende taak voor </a:t>
            </a:r>
            <a:r>
              <a:rPr lang="nl-BE" b="0" dirty="0">
                <a:solidFill>
                  <a:srgbClr val="00B050"/>
                </a:solidFill>
              </a:rPr>
              <a:t>thuisverpleging</a:t>
            </a:r>
            <a:r>
              <a:rPr lang="nl-BE" b="0" dirty="0"/>
              <a:t>, thuiszorg en verpleegkundigen woonzorgcentra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Meewerkende ziekenhuizen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AZ Groeninge - Kortrijk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AZ Delta - Roeselare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Jan </a:t>
            </a:r>
            <a:r>
              <a:rPr lang="nl-BE" dirty="0" err="1"/>
              <a:t>Ypermanziekenhuis</a:t>
            </a:r>
            <a:r>
              <a:rPr lang="nl-BE" dirty="0"/>
              <a:t> - Ieper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O.L.V. van Lourdes Ziekenhuis – Waregem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Sint-Andriesziekenhuis - Tielt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Sint-Jozefskliniek - Izegem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985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Zorgpad hartfalen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Hoe weet je dat een patiënt/cliënt is opgenomen in het zorgpad?</a:t>
            </a:r>
          </a:p>
          <a:p>
            <a:pPr marL="0" indent="0" algn="ctr"/>
            <a:r>
              <a:rPr lang="nl-BE" dirty="0"/>
              <a:t>DAGBOEKJE  =  ZORGPAD</a:t>
            </a:r>
          </a:p>
          <a:p>
            <a:pPr marL="0" indent="0"/>
            <a:r>
              <a:rPr lang="nl-B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(foto’s)</a:t>
            </a:r>
          </a:p>
          <a:p>
            <a:pPr marL="0" indent="0"/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Thuisverpleging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Houdt toezicht bij de parameters en stimuleert en informeert de patiënt (educatie)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Houdt toezicht bij de geformuleerde aandachtspunten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Neemt gericht contact met 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Vult de contactgegevens aan op de zorgfiche in het dagboek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Gezinszorg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Houdt toezicht bij de geformuleerde aandachtspunten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Vult de contactgegevens aan op de zorgfiche in het dagboek</a:t>
            </a:r>
          </a:p>
          <a:p>
            <a:pPr marL="0" lvl="1" indent="0">
              <a:buNone/>
            </a:pPr>
            <a:endParaRPr lang="nl-BE" dirty="0"/>
          </a:p>
          <a:p>
            <a:pPr lvl="2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8644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DB95DBB9D0AE49B1A0B59A961DE8ED" ma:contentTypeVersion="15" ma:contentTypeDescription="Een nieuw document maken." ma:contentTypeScope="" ma:versionID="e04775072bf5463eba57b4422de2ebb9">
  <xsd:schema xmlns:xsd="http://www.w3.org/2001/XMLSchema" xmlns:xs="http://www.w3.org/2001/XMLSchema" xmlns:p="http://schemas.microsoft.com/office/2006/metadata/properties" xmlns:ns2="a01dae03-e20f-4201-940e-dd9a6d4d1e19" xmlns:ns3="6c9675b3-5469-4ff1-bc07-f77451485dc2" targetNamespace="http://schemas.microsoft.com/office/2006/metadata/properties" ma:root="true" ma:fieldsID="190151a52896a5f247b03b1f40320740" ns2:_="" ns3:_="">
    <xsd:import namespace="a01dae03-e20f-4201-940e-dd9a6d4d1e19"/>
    <xsd:import namespace="6c9675b3-5469-4ff1-bc07-f77451485d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dae03-e20f-4201-940e-dd9a6d4d1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6339157-ea48-4e84-9915-b2e5954b10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675b3-5469-4ff1-bc07-f77451485d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e458aa7-267b-4769-a0a8-b45f64f4b5a4}" ma:internalName="TaxCatchAll" ma:showField="CatchAllData" ma:web="6c9675b3-5469-4ff1-bc07-f77451485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9675b3-5469-4ff1-bc07-f77451485dc2" xsi:nil="true"/>
    <lcf76f155ced4ddcb4097134ff3c332f xmlns="a01dae03-e20f-4201-940e-dd9a6d4d1e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E307E7-CC07-4173-9A67-FA60716AA0C1}"/>
</file>

<file path=customXml/itemProps2.xml><?xml version="1.0" encoding="utf-8"?>
<ds:datastoreItem xmlns:ds="http://schemas.openxmlformats.org/officeDocument/2006/customXml" ds:itemID="{5AA3ED54-DA8D-4B5B-B013-58D5A106DD1D}"/>
</file>

<file path=customXml/itemProps3.xml><?xml version="1.0" encoding="utf-8"?>
<ds:datastoreItem xmlns:ds="http://schemas.openxmlformats.org/officeDocument/2006/customXml" ds:itemID="{ECB26076-6CF7-46FD-A230-CB7D4921C877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467</TotalTime>
  <Words>1780</Words>
  <Application>Microsoft Office PowerPoint</Application>
  <PresentationFormat>Diavoorstelling (4:3)</PresentationFormat>
  <Paragraphs>245</Paragraphs>
  <Slides>38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Arial</vt:lpstr>
      <vt:lpstr>Calibri</vt:lpstr>
      <vt:lpstr>Franklin Gothic Book</vt:lpstr>
      <vt:lpstr>Franklin Gothic Medium</vt:lpstr>
      <vt:lpstr>Wingdings</vt:lpstr>
      <vt:lpstr>Hoeken</vt:lpstr>
      <vt:lpstr>Vormingspakket thuiszorg Zorgpad hartfalen</vt:lpstr>
      <vt:lpstr>inhoud</vt:lpstr>
      <vt:lpstr>Wat is hartfalen?</vt:lpstr>
      <vt:lpstr>Wat is hartfalen? </vt:lpstr>
      <vt:lpstr>PowerPoint-presentatie</vt:lpstr>
      <vt:lpstr>Wat is hartfalen? </vt:lpstr>
      <vt:lpstr>Zorgpad hartfalen</vt:lpstr>
      <vt:lpstr>Zorgpad hartfalen</vt:lpstr>
      <vt:lpstr>Zorgpad hartfalen</vt:lpstr>
      <vt:lpstr>aandachtspunten</vt:lpstr>
      <vt:lpstr>Parameters</vt:lpstr>
      <vt:lpstr>Herkennen van hartfalen-symptomen</vt:lpstr>
      <vt:lpstr>Herkennen van hartfalen-symptomen</vt:lpstr>
      <vt:lpstr>Herkennen van hartfalen-symptomen</vt:lpstr>
      <vt:lpstr>zoutbeperking</vt:lpstr>
      <vt:lpstr>zoutbeperking</vt:lpstr>
      <vt:lpstr>zoutbeperking</vt:lpstr>
      <vt:lpstr>zoutbeperking</vt:lpstr>
      <vt:lpstr>zoutbeperking</vt:lpstr>
      <vt:lpstr>vochtbeperking</vt:lpstr>
      <vt:lpstr>vochtbeperking</vt:lpstr>
      <vt:lpstr>vochtbeperking</vt:lpstr>
      <vt:lpstr>vochtbeperking</vt:lpstr>
      <vt:lpstr>Medicatie</vt:lpstr>
      <vt:lpstr>medicatie</vt:lpstr>
      <vt:lpstr>Algemene levensstijl</vt:lpstr>
      <vt:lpstr>ALGEMENE levensstijl</vt:lpstr>
      <vt:lpstr>Dus - aandacht voor </vt:lpstr>
      <vt:lpstr>DEVICES (pacemaker, defibrilator)</vt:lpstr>
      <vt:lpstr>DEVICES</vt:lpstr>
      <vt:lpstr>DEVICES</vt:lpstr>
      <vt:lpstr>Vroegtijdige zorgplanning</vt:lpstr>
      <vt:lpstr>Vroegtijdige zorgplanning</vt:lpstr>
      <vt:lpstr>Vroegtijdige zorgplanning</vt:lpstr>
      <vt:lpstr>Vroegtijdige zorgplanning</vt:lpstr>
      <vt:lpstr>Contactgeg. hartfalenverpleegkundige </vt:lpstr>
      <vt:lpstr>Contactgeg. hartfalenverpleegkundige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Vormingspakket thuiszorg Zorgpad hartfalen</dc:title>
  <dc:creator>Pc</dc:creator>
  <cp:lastModifiedBy>Niels Verhenne</cp:lastModifiedBy>
  <cp:revision>35</cp:revision>
  <dcterms:created xsi:type="dcterms:W3CDTF">2017-02-07T13:31:23Z</dcterms:created>
  <dcterms:modified xsi:type="dcterms:W3CDTF">2022-11-30T14:09:04Z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0x010100ADDB95DBB9D0AE49B1A0B59A961DE8ED</vt:lpwstr>
  </property>
</Properties>
</file>