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854" r:id="rId5"/>
    <p:sldId id="855" r:id="rId6"/>
    <p:sldId id="821" r:id="rId7"/>
    <p:sldId id="826" r:id="rId8"/>
    <p:sldId id="820" r:id="rId9"/>
    <p:sldId id="846" r:id="rId10"/>
    <p:sldId id="830" r:id="rId11"/>
    <p:sldId id="833" r:id="rId12"/>
    <p:sldId id="832" r:id="rId13"/>
    <p:sldId id="834" r:id="rId14"/>
    <p:sldId id="83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6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C85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1D6D1-7D59-4B5D-88A2-2075C6A70DE7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8C5C7-9B58-4333-8B65-601FC79D0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3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0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64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4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08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3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9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64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36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99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7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0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2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0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0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0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7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7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F0A4D-5424-44ED-BEEC-0A71F3DB79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A3D95-180D-46BB-BF74-55434FA39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BCB897-9F54-4772-BD94-CAE5C2367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DE8EB1-024D-44C0-81F2-77590B39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D63B4D-EC1E-4BEA-A700-ED67B302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2F78C8-18CE-41DC-B8DB-85B71FFA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308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10DAE-0D56-43F9-ADA0-1AE0F5CE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9B2E27-3AC5-4131-AB86-75A9007F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E8317C-6203-4842-886E-C0A0219D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3B9E9-19EF-4747-898A-47A183B6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E67CBA-F2C3-422C-A5C8-6795ED2A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2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94E0F-34E1-4D64-887D-AAD83EFFB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5C59D0-8CE0-430B-8CBF-4E145093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028946-DA20-4E2A-8BF9-79FA74F2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625DBE-D1FE-44DE-8551-785FE4FE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EEDE1D-8F71-41F6-BC13-0850B6DF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3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3BBFC-315A-4C56-8137-52A092EC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AF7E7-0247-41C3-8B7B-79D121C57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B3D2C-E966-4505-B12E-F4F8EEF6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01281B-BF95-4433-88C7-1E4BF472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33B989-D02E-4A15-B8F1-69D718FC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D07A-3D23-45C2-B2E1-8EACB699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F9856F-B1A1-467C-94F8-75CE0FA1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A6F2A-CA1B-444A-8D83-7368A31C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5D2303-26A7-4875-83D5-4DC312E8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9968CD-4DC5-433E-BFBC-EB50532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311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B29DB-9EC4-4D57-80C2-AA64F189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8DFEF-B8AC-431A-80BD-7A217418F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A9AA63-35BA-4F32-BFAD-1313ED3DF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8D90E3-BBDB-4B26-A423-CFD7A40C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1ADBA9-49CE-41C6-9EB1-77C63337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416740-6950-4155-8ADF-7A223442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7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5B299-82B5-4BB0-8A0B-DA364DB3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97C41-D9C2-4337-8AC4-7B49B284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39B21E-92FE-438B-A87A-4EB327DFE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7EA9F3-F817-4260-81D0-F76514AD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91863D-E1F2-454D-A82C-350B32D58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7E389D-D8C4-4B43-8223-A6EA6D80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1426A0-CD73-4538-88CB-E24D6698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651EB8-07C0-47DF-A680-2E917294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7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5EA86-0E80-4B6E-A7FE-3AEC0A1A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25B17C-1E56-4D3E-B936-9573E75D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AFF648-BE95-4422-8976-EDF5508A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E1118-4FE7-4B6B-BBC2-306F96E0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67BCE9-FBBD-4BD9-B3CA-588D11D4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132F80-E9BC-4420-90E3-E5C2F08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168CB0-5977-4115-98B0-AFF7E849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6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F3F01-423F-4BD1-9EAD-04222CD5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58F3B6-7875-438A-8D57-DAF107D8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E08E8B-86F4-4649-B5BF-A0395E39A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E70EAD-3AEE-4BC5-B960-ABE15BBA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930E1B-7985-48B3-8D4D-C02A28DC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1BBDC8-B782-40E3-8B07-B43F7A64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449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014D-A10C-4F11-8E42-7384F4BD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BEE3E2-44DC-47AF-BC66-C55238753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C169EB-F8F5-44E8-8408-201EE1969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9FF683-6538-4331-94F7-5C9EDDF0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729035-016D-434D-9B25-9E6CD2D7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77485F-C89C-4FEE-8513-855FBBDD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74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4F6406-19CE-4E63-BD74-38C0FE87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10617B-E54D-4060-81CF-7B38D41D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815E4B-3578-4908-B69D-25B94F737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0684-E524-4CE6-8153-F637F976C8AB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85ED1E-FBAF-4101-A7E4-70353056E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EF95A-7D71-4E0F-AB16-9525A1DA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37E6-D0CD-4FFD-9CDA-6F460D72C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5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8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6.e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9.pn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40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6.e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1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eerstelijnszone.be/zones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6.emf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9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emf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jpg"/><Relationship Id="rId5" Type="http://schemas.openxmlformats.org/officeDocument/2006/relationships/image" Target="../media/image10.png"/><Relationship Id="rId10" Type="http://schemas.openxmlformats.org/officeDocument/2006/relationships/image" Target="../media/image4.jpg"/><Relationship Id="rId4" Type="http://schemas.openxmlformats.org/officeDocument/2006/relationships/image" Target="../media/image9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2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10" Type="http://schemas.openxmlformats.org/officeDocument/2006/relationships/image" Target="../media/image6.e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jpg"/><Relationship Id="rId5" Type="http://schemas.openxmlformats.org/officeDocument/2006/relationships/image" Target="../media/image15.png"/><Relationship Id="rId10" Type="http://schemas.openxmlformats.org/officeDocument/2006/relationships/image" Target="../media/image4.jpg"/><Relationship Id="rId4" Type="http://schemas.openxmlformats.org/officeDocument/2006/relationships/image" Target="../media/image14.png"/><Relationship Id="rId9" Type="http://schemas.openxmlformats.org/officeDocument/2006/relationships/image" Target="../media/image3.jpg"/><Relationship Id="rId1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7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6.e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8.jpg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7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6.e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8.jp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2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image" Target="../media/image21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5.jp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4.jp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10" Type="http://schemas.openxmlformats.org/officeDocument/2006/relationships/image" Target="../media/image5.jpg"/><Relationship Id="rId4" Type="http://schemas.openxmlformats.org/officeDocument/2006/relationships/image" Target="../media/image18.jp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oomdiagram: Handmatige invoer 12">
            <a:extLst>
              <a:ext uri="{FF2B5EF4-FFF2-40B4-BE49-F238E27FC236}">
                <a16:creationId xmlns:a16="http://schemas.microsoft.com/office/drawing/2014/main" id="{214AB681-3B4E-4417-B698-2E48DA5F5F7F}"/>
              </a:ext>
            </a:extLst>
          </p:cNvPr>
          <p:cNvSpPr/>
          <p:nvPr/>
        </p:nvSpPr>
        <p:spPr>
          <a:xfrm rot="16200000" flipH="1" flipV="1">
            <a:off x="528447" y="-482482"/>
            <a:ext cx="6895397" cy="7860362"/>
          </a:xfrm>
          <a:prstGeom prst="flowChartManualInpu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2" name="Picture 8" descr="Eerstelijnszone Mechelen - Katelijne - PDF Free Download">
            <a:extLst>
              <a:ext uri="{FF2B5EF4-FFF2-40B4-BE49-F238E27FC236}">
                <a16:creationId xmlns:a16="http://schemas.microsoft.com/office/drawing/2014/main" id="{5A07F5C1-DE53-F1D6-8668-FF46237B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A771985-F0C4-5958-9CC8-3F51258E6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721E2E0-9E8A-3A28-C293-165BFD7B3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6BF57C1-84B6-FB24-048D-C0CE08DDF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AE18E83-B890-23B3-AE48-673749D5F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F3A8035-A1BA-B6D9-DB02-41D583B0C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00672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A8D2DC-C430-FDBB-D0D2-FDE43AB44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kstvak 18">
            <a:extLst>
              <a:ext uri="{FF2B5EF4-FFF2-40B4-BE49-F238E27FC236}">
                <a16:creationId xmlns:a16="http://schemas.microsoft.com/office/drawing/2014/main" id="{65D424F1-9FCA-8AA1-E037-8E9FA4D67EC6}"/>
              </a:ext>
            </a:extLst>
          </p:cNvPr>
          <p:cNvSpPr txBox="1"/>
          <p:nvPr/>
        </p:nvSpPr>
        <p:spPr>
          <a:xfrm>
            <a:off x="7541442" y="2205872"/>
            <a:ext cx="39592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VORMING kringwerking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Dinsdag 6 december</a:t>
            </a:r>
          </a:p>
          <a:p>
            <a:pPr algn="ctr"/>
            <a:r>
              <a:rPr lang="nl-BE" dirty="0"/>
              <a:t>19.00u – 21.15u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GC </a:t>
            </a:r>
            <a:r>
              <a:rPr lang="nl-BE" dirty="0" err="1"/>
              <a:t>Paepenheide</a:t>
            </a:r>
            <a:endParaRPr lang="nl-BE" dirty="0"/>
          </a:p>
          <a:p>
            <a:pPr algn="ctr"/>
            <a:r>
              <a:rPr lang="nl-BE" dirty="0"/>
              <a:t>Puurs Sint-Amands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39945BC-70BE-9211-4842-B25E7768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60" y="192671"/>
            <a:ext cx="2275630" cy="56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1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06D7C3-E101-4D3D-8235-C8EBD4EAC2CB}"/>
              </a:ext>
            </a:extLst>
          </p:cNvPr>
          <p:cNvSpPr txBox="1"/>
          <p:nvPr/>
        </p:nvSpPr>
        <p:spPr>
          <a:xfrm>
            <a:off x="3355942" y="1316396"/>
            <a:ext cx="703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77C85"/>
                </a:solidFill>
              </a:rPr>
              <a:t>5. Optionele partners</a:t>
            </a:r>
          </a:p>
          <a:p>
            <a:endParaRPr lang="nl-NL" sz="3200" b="1" dirty="0">
              <a:solidFill>
                <a:srgbClr val="009999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800" dirty="0"/>
              <a:t> </a:t>
            </a:r>
            <a:r>
              <a:rPr lang="nl-NL" sz="2800" dirty="0">
                <a:solidFill>
                  <a:srgbClr val="009999"/>
                </a:solidFill>
              </a:rPr>
              <a:t>Ziekenhuizen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solidFill>
                  <a:srgbClr val="009999"/>
                </a:solidFill>
              </a:rPr>
              <a:t> Hogescholen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solidFill>
                  <a:srgbClr val="009999"/>
                </a:solidFill>
              </a:rPr>
              <a:t> Jeugdhulp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solidFill>
                  <a:srgbClr val="009999"/>
                </a:solidFill>
              </a:rPr>
              <a:t> VAPH sector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solidFill>
                  <a:srgbClr val="009999"/>
                </a:solidFill>
              </a:rPr>
              <a:t> …</a:t>
            </a:r>
          </a:p>
          <a:p>
            <a:endParaRPr lang="nl-BE" sz="2800" dirty="0">
              <a:solidFill>
                <a:srgbClr val="477C85"/>
              </a:solidFill>
            </a:endParaRPr>
          </a:p>
        </p:txBody>
      </p:sp>
      <p:pic>
        <p:nvPicPr>
          <p:cNvPr id="8194" name="Picture 2" descr="Optionele updates, stuurprogramma's installeren (Windows 11)">
            <a:extLst>
              <a:ext uri="{FF2B5EF4-FFF2-40B4-BE49-F238E27FC236}">
                <a16:creationId xmlns:a16="http://schemas.microsoft.com/office/drawing/2014/main" id="{38B058C8-00A1-969A-A38D-AC43D106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2" y="2427939"/>
            <a:ext cx="1509409" cy="15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3212770-EFF0-B3B8-73AC-D23DAFDB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CF2FD1C-4FBA-F432-1103-5F94CB4ED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A76130F-3A52-F532-8383-2B1EC3D38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8C51B76-E2F5-D980-362F-7C6BFD566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8EA6A04-23D3-6321-F14B-7AD38FCD5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3BF9EE-C367-B93B-3320-946BC942F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14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4F6B24-EBFE-473D-A12D-AB59FF39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61" y="677368"/>
            <a:ext cx="4836268" cy="4389165"/>
          </a:xfrm>
          <a:prstGeom prst="rect">
            <a:avLst/>
          </a:prstGeom>
        </p:spPr>
      </p:pic>
      <p:pic>
        <p:nvPicPr>
          <p:cNvPr id="19" name="Picture 6" descr="Vivel - Vlaams Instituut Voor de Eerste Lijn">
            <a:extLst>
              <a:ext uri="{FF2B5EF4-FFF2-40B4-BE49-F238E27FC236}">
                <a16:creationId xmlns:a16="http://schemas.microsoft.com/office/drawing/2014/main" id="{50785CD1-056F-4D33-8D1A-C00F2104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9" y="1622874"/>
            <a:ext cx="1865298" cy="7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6769899" y="2354363"/>
            <a:ext cx="5007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Vlaamse netwerk- en expertiseorganisatie ter ondersteuning en versterking van de eerste lijn</a:t>
            </a:r>
          </a:p>
          <a:p>
            <a:endParaRPr lang="nl-NL" dirty="0"/>
          </a:p>
          <a:p>
            <a:r>
              <a:rPr lang="nl-NL" dirty="0"/>
              <a:t>Bevorderen van geïntegreerde zorg</a:t>
            </a:r>
          </a:p>
          <a:p>
            <a:endParaRPr lang="nl-NL" dirty="0"/>
          </a:p>
          <a:p>
            <a:r>
              <a:rPr lang="nl-NL" dirty="0"/>
              <a:t>Samenwerking en afstemming</a:t>
            </a:r>
            <a:endParaRPr lang="nl-BE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8B491B1-73EC-FBCA-DF41-8DC13FBA4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00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074904" y="494904"/>
            <a:ext cx="105843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OPDRACHTEN VAN EEN ZORGRAAD</a:t>
            </a:r>
          </a:p>
          <a:p>
            <a:endParaRPr lang="nl-NL" dirty="0"/>
          </a:p>
          <a:p>
            <a:r>
              <a:rPr lang="nl-NL" sz="2800" dirty="0"/>
              <a:t>1. </a:t>
            </a:r>
            <a:r>
              <a:rPr lang="nl-NL" sz="2800" dirty="0">
                <a:solidFill>
                  <a:srgbClr val="009999"/>
                </a:solidFill>
              </a:rPr>
              <a:t>Vraag en aanbod </a:t>
            </a:r>
            <a:r>
              <a:rPr lang="nl-NL" sz="2800" dirty="0"/>
              <a:t>eerstelijnszorg in een eerstelijns-</a:t>
            </a:r>
          </a:p>
          <a:p>
            <a:r>
              <a:rPr lang="nl-NL" sz="2800" dirty="0"/>
              <a:t>zone op elkaar </a:t>
            </a:r>
            <a:r>
              <a:rPr lang="nl-NL" sz="2800" dirty="0">
                <a:solidFill>
                  <a:srgbClr val="009999"/>
                </a:solidFill>
              </a:rPr>
              <a:t>afstemmen</a:t>
            </a:r>
          </a:p>
          <a:p>
            <a:pPr lvl="2"/>
            <a:r>
              <a:rPr lang="nl-NL" sz="2800" dirty="0"/>
              <a:t>In samenwerking met de actoren uit de 5 clusters</a:t>
            </a:r>
          </a:p>
          <a:p>
            <a:pPr lvl="2"/>
            <a:r>
              <a:rPr lang="nl-NL" sz="2800" dirty="0"/>
              <a:t>Doelgroepgericht</a:t>
            </a:r>
          </a:p>
          <a:p>
            <a:pPr lvl="2"/>
            <a:r>
              <a:rPr lang="nl-NL" sz="2800" dirty="0"/>
              <a:t>Wijkgericht</a:t>
            </a:r>
          </a:p>
          <a:p>
            <a:pPr lvl="1"/>
            <a:endParaRPr lang="nl-NL" sz="2800" dirty="0"/>
          </a:p>
          <a:p>
            <a:r>
              <a:rPr lang="nl-NL" sz="2800" dirty="0"/>
              <a:t>2. </a:t>
            </a:r>
            <a:r>
              <a:rPr lang="nl-NL" sz="2800" dirty="0">
                <a:solidFill>
                  <a:srgbClr val="009999"/>
                </a:solidFill>
              </a:rPr>
              <a:t>Lokaal sociaal beleid </a:t>
            </a:r>
            <a:r>
              <a:rPr lang="nl-NL" sz="2800" dirty="0"/>
              <a:t>ondersteunen</a:t>
            </a:r>
          </a:p>
          <a:p>
            <a:endParaRPr lang="nl-NL" sz="2800" dirty="0"/>
          </a:p>
          <a:p>
            <a:r>
              <a:rPr lang="nl-NL" sz="2800" dirty="0"/>
              <a:t>3. </a:t>
            </a:r>
            <a:r>
              <a:rPr lang="nl-NL" sz="2800" dirty="0">
                <a:solidFill>
                  <a:srgbClr val="009999"/>
                </a:solidFill>
              </a:rPr>
              <a:t>“</a:t>
            </a:r>
            <a:r>
              <a:rPr lang="nl-NL" sz="2800" i="1" dirty="0" err="1">
                <a:solidFill>
                  <a:srgbClr val="009999"/>
                </a:solidFill>
              </a:rPr>
              <a:t>B</a:t>
            </a:r>
            <a:r>
              <a:rPr lang="nl-NL" sz="2800" b="0" i="1" dirty="0" err="1">
                <a:solidFill>
                  <a:srgbClr val="009999"/>
                </a:solidFill>
                <a:effectLst/>
              </a:rPr>
              <a:t>eroepsgroepspecifieke</a:t>
            </a:r>
            <a:r>
              <a:rPr lang="nl-NL" sz="2800" b="0" i="1" dirty="0">
                <a:solidFill>
                  <a:srgbClr val="009999"/>
                </a:solidFill>
                <a:effectLst/>
              </a:rPr>
              <a:t> verenigingen ondersteunen die alle vrijwillig toegetreden eerstelijnszorgaanbieders die binnen het werkgebied van de zorgraad hun beroepsactiviteit uitoefenen, groeperen”</a:t>
            </a:r>
          </a:p>
          <a:p>
            <a:endParaRPr lang="nl-BE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349BD27-0133-8435-28F2-68CF4C310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8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093243" y="729648"/>
            <a:ext cx="993439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OPDRACHTEN VAN EEN ZORGRAAD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dirty="0"/>
          </a:p>
          <a:p>
            <a:r>
              <a:rPr lang="nl-NL" sz="2800" dirty="0">
                <a:solidFill>
                  <a:srgbClr val="000000"/>
                </a:solidFill>
              </a:rPr>
              <a:t>4. Eerstelijns zorgaanbieders ondersteunen</a:t>
            </a:r>
          </a:p>
          <a:p>
            <a:r>
              <a:rPr lang="nl-NL" sz="2800" dirty="0">
                <a:solidFill>
                  <a:srgbClr val="000000"/>
                </a:solidFill>
              </a:rPr>
              <a:t>	bij realiseren van </a:t>
            </a:r>
            <a:r>
              <a:rPr lang="nl-NL" sz="2800" dirty="0">
                <a:solidFill>
                  <a:srgbClr val="009999"/>
                </a:solidFill>
              </a:rPr>
              <a:t>geïntegreerde zorg </a:t>
            </a:r>
            <a:r>
              <a:rPr lang="nl-NL" sz="2800" dirty="0"/>
              <a:t>(krijgt prioriteit)</a:t>
            </a:r>
          </a:p>
          <a:p>
            <a:r>
              <a:rPr lang="nl-NL" sz="2800" dirty="0">
                <a:solidFill>
                  <a:srgbClr val="000000"/>
                </a:solidFill>
              </a:rPr>
              <a:t>	bij aanleveren gegevens </a:t>
            </a:r>
            <a:r>
              <a:rPr lang="nl-NL" sz="2800" dirty="0">
                <a:solidFill>
                  <a:srgbClr val="009999"/>
                </a:solidFill>
              </a:rPr>
              <a:t>Sociale Kaart</a:t>
            </a:r>
          </a:p>
          <a:p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dirty="0">
                <a:solidFill>
                  <a:srgbClr val="000000"/>
                </a:solidFill>
              </a:rPr>
              <a:t>5. Meewerken aan uitvoering </a:t>
            </a:r>
            <a:r>
              <a:rPr lang="nl-NL" sz="2800" dirty="0">
                <a:solidFill>
                  <a:srgbClr val="009999"/>
                </a:solidFill>
              </a:rPr>
              <a:t>Vlaamse Gezondheidsdoelstellingen</a:t>
            </a:r>
          </a:p>
          <a:p>
            <a:endParaRPr lang="nl-NL" sz="2800" dirty="0">
              <a:solidFill>
                <a:srgbClr val="009999"/>
              </a:solidFill>
            </a:endParaRPr>
          </a:p>
          <a:p>
            <a:r>
              <a:rPr lang="nl-NL" sz="2800" dirty="0"/>
              <a:t>6. Meewerken aan aanpak </a:t>
            </a:r>
            <a:r>
              <a:rPr lang="nl-NL" sz="2800" dirty="0">
                <a:solidFill>
                  <a:srgbClr val="009999"/>
                </a:solidFill>
              </a:rPr>
              <a:t>gezondheidscrisissen</a:t>
            </a:r>
          </a:p>
          <a:p>
            <a:endParaRPr lang="nl-NL" b="0" i="1" dirty="0">
              <a:solidFill>
                <a:srgbClr val="000000"/>
              </a:solidFill>
              <a:effectLst/>
            </a:endParaRPr>
          </a:p>
          <a:p>
            <a:endParaRPr lang="nl-BE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190887-3726-B67F-46CB-05C4B07EF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01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245792" y="889843"/>
            <a:ext cx="99343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EEN ZORGRAAD heeft </a:t>
            </a:r>
            <a:r>
              <a:rPr lang="nl-NL" sz="3200" b="1" dirty="0">
                <a:solidFill>
                  <a:srgbClr val="477C85"/>
                </a:solidFill>
              </a:rPr>
              <a:t>beperkte middelen</a:t>
            </a:r>
            <a:r>
              <a:rPr lang="nl-NL" sz="3200" dirty="0">
                <a:solidFill>
                  <a:srgbClr val="477C85"/>
                </a:solidFill>
              </a:rPr>
              <a:t>…</a:t>
            </a:r>
          </a:p>
          <a:p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dirty="0">
                <a:solidFill>
                  <a:srgbClr val="000000"/>
                </a:solidFill>
              </a:rPr>
              <a:t>-personeel (vele </a:t>
            </a:r>
            <a:r>
              <a:rPr lang="nl-NL" sz="2800" dirty="0" err="1">
                <a:solidFill>
                  <a:srgbClr val="000000"/>
                </a:solidFill>
              </a:rPr>
              <a:t>ELZ’s</a:t>
            </a:r>
            <a:r>
              <a:rPr lang="nl-NL" sz="2800" dirty="0">
                <a:solidFill>
                  <a:srgbClr val="000000"/>
                </a:solidFill>
              </a:rPr>
              <a:t> hebben maar 1 personeelslid)</a:t>
            </a:r>
          </a:p>
          <a:p>
            <a:r>
              <a:rPr lang="nl-NL" sz="2800" dirty="0">
                <a:solidFill>
                  <a:srgbClr val="000000"/>
                </a:solidFill>
              </a:rPr>
              <a:t>-werkingsmiddelen &amp; projectmiddelen</a:t>
            </a:r>
          </a:p>
          <a:p>
            <a:r>
              <a:rPr lang="nl-NL" sz="2800" dirty="0">
                <a:solidFill>
                  <a:srgbClr val="000000"/>
                </a:solidFill>
              </a:rPr>
              <a:t> </a:t>
            </a:r>
          </a:p>
          <a:p>
            <a:r>
              <a:rPr lang="nl-NL" sz="3200" dirty="0">
                <a:solidFill>
                  <a:srgbClr val="477C85"/>
                </a:solidFill>
              </a:rPr>
              <a:t>…voor vele opdrachten </a:t>
            </a:r>
            <a:r>
              <a:rPr lang="nl-NL" sz="2800" dirty="0">
                <a:solidFill>
                  <a:srgbClr val="000000"/>
                </a:solidFill>
              </a:rPr>
              <a:t>(veel </a:t>
            </a:r>
            <a:r>
              <a:rPr lang="nl-NL" sz="2800" dirty="0" err="1">
                <a:solidFill>
                  <a:srgbClr val="000000"/>
                </a:solidFill>
              </a:rPr>
              <a:t>appèl</a:t>
            </a:r>
            <a:r>
              <a:rPr lang="nl-NL" sz="2800" dirty="0">
                <a:solidFill>
                  <a:srgbClr val="000000"/>
                </a:solidFill>
              </a:rPr>
              <a:t> uit netwerk + eisen overheid administratief - vzw wetgeving e.d.)</a:t>
            </a: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b="0" i="1" dirty="0">
              <a:solidFill>
                <a:srgbClr val="000000"/>
              </a:solidFill>
              <a:effectLst/>
            </a:endParaRPr>
          </a:p>
          <a:p>
            <a:endParaRPr lang="nl-BE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5CEC34-8828-C187-58F4-11AF6CCBA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67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128801" y="1393557"/>
            <a:ext cx="99343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hlinkClick r:id="rId3"/>
              </a:rPr>
              <a:t>https://www.eerstelijnszone.be/zones</a:t>
            </a:r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dirty="0">
                <a:solidFill>
                  <a:srgbClr val="000000"/>
                </a:solidFill>
              </a:rPr>
              <a:t>Abonneer u via de website op </a:t>
            </a:r>
            <a:r>
              <a:rPr lang="nl-NL" sz="2800">
                <a:solidFill>
                  <a:srgbClr val="000000"/>
                </a:solidFill>
              </a:rPr>
              <a:t>onze nieuwsbrieven!</a:t>
            </a:r>
            <a:endParaRPr lang="nl-NL" sz="2800" dirty="0">
              <a:solidFill>
                <a:srgbClr val="000000"/>
              </a:solidFill>
            </a:endParaRPr>
          </a:p>
          <a:p>
            <a:endParaRPr lang="nl-NL" b="0" i="1" dirty="0">
              <a:solidFill>
                <a:srgbClr val="000000"/>
              </a:solidFill>
              <a:effectLst/>
            </a:endParaRPr>
          </a:p>
          <a:p>
            <a:endParaRPr lang="nl-BE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51FEF39E-DDCD-83DB-3C4F-4CCBED3B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1" y="2114035"/>
            <a:ext cx="8861196" cy="145103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CEE3DDC-EE5A-6469-6A84-89B0A9C46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55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093243" y="659957"/>
            <a:ext cx="99343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DRAAIBOEK KRINGWERKING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dirty="0"/>
          </a:p>
          <a:p>
            <a:r>
              <a:rPr lang="nl-NL" sz="2800" dirty="0">
                <a:solidFill>
                  <a:srgbClr val="000000"/>
                </a:solidFill>
              </a:rPr>
              <a:t>Regionale zorgzone – eerste stap stimuleren kringwerking</a:t>
            </a:r>
          </a:p>
          <a:p>
            <a:endParaRPr lang="nl-NL" sz="2800" b="0" dirty="0">
              <a:solidFill>
                <a:srgbClr val="000000"/>
              </a:solidFill>
              <a:effectLst/>
            </a:endParaRPr>
          </a:p>
          <a:p>
            <a:r>
              <a:rPr lang="nl-NL" sz="2800" b="0" u="sng" dirty="0">
                <a:solidFill>
                  <a:srgbClr val="000000"/>
                </a:solidFill>
                <a:effectLst/>
              </a:rPr>
              <a:t>Voordelen: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samenwerking binnen de beroepsgroep;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p</a:t>
            </a:r>
            <a:r>
              <a:rPr lang="nl-NL" sz="2800" b="0" dirty="0">
                <a:solidFill>
                  <a:srgbClr val="000000"/>
                </a:solidFill>
                <a:effectLst/>
              </a:rPr>
              <a:t>rofessi</a:t>
            </a:r>
            <a:r>
              <a:rPr lang="nl-NL" sz="2800" dirty="0">
                <a:solidFill>
                  <a:srgbClr val="000000"/>
                </a:solidFill>
              </a:rPr>
              <a:t>onaliteit en zichtbaarheid;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v</a:t>
            </a:r>
            <a:r>
              <a:rPr lang="nl-NL" sz="2800" b="0" dirty="0">
                <a:solidFill>
                  <a:srgbClr val="000000"/>
                </a:solidFill>
                <a:effectLst/>
              </a:rPr>
              <a:t>erbe</a:t>
            </a:r>
            <a:r>
              <a:rPr lang="nl-NL" sz="2800" dirty="0">
                <a:solidFill>
                  <a:srgbClr val="000000"/>
                </a:solidFill>
              </a:rPr>
              <a:t>tering individueel werkklimaat;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  <a:effectLst/>
              </a:rPr>
              <a:t>intervisie </a:t>
            </a:r>
            <a:endParaRPr lang="nl-NL" b="0" dirty="0">
              <a:solidFill>
                <a:srgbClr val="000000"/>
              </a:solidFill>
              <a:effectLst/>
            </a:endParaRPr>
          </a:p>
          <a:p>
            <a:r>
              <a:rPr lang="nl-BE" dirty="0">
                <a:sym typeface="Wingdings" pitchFamily="2" charset="2"/>
              </a:rPr>
              <a:t> </a:t>
            </a:r>
            <a:r>
              <a:rPr lang="nl-BE" sz="2800" b="1" dirty="0">
                <a:sym typeface="Wingdings" pitchFamily="2" charset="2"/>
              </a:rPr>
              <a:t>weerstand </a:t>
            </a:r>
            <a:endParaRPr lang="nl-BE" sz="2800" b="1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DE46D8-33B5-FC72-1AC6-61B306255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93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113816" y="261613"/>
            <a:ext cx="99343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DRAAIBOEK KRINGWERKING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dirty="0"/>
          </a:p>
          <a:p>
            <a:r>
              <a:rPr lang="nl-NL" sz="2800" u="sng" dirty="0">
                <a:solidFill>
                  <a:srgbClr val="000000"/>
                </a:solidFill>
              </a:rPr>
              <a:t>Inhoud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kennismaking ELZ;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aan de slag --&gt; stappenplan;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statuutkeuze;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Informeel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FV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VZW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kijk- en luistertips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contactgegevens bestaande kringwerkingen</a:t>
            </a:r>
          </a:p>
          <a:p>
            <a:pPr lvl="1"/>
            <a:r>
              <a:rPr lang="nl-NL" sz="2800" dirty="0">
                <a:solidFill>
                  <a:srgbClr val="000000"/>
                </a:solidFill>
                <a:sym typeface="Wingdings" pitchFamily="2" charset="2"/>
              </a:rPr>
              <a:t> 2 vormingsavonden met praktijkvoorbeelden</a:t>
            </a: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BC38AE-1B3F-B3AB-FBAD-7364D7759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02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113816" y="261613"/>
            <a:ext cx="99343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DRAAIBOEK KRINGWERKING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dirty="0"/>
          </a:p>
          <a:p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b="0" u="sng" dirty="0">
                <a:solidFill>
                  <a:srgbClr val="000000"/>
                </a:solidFill>
                <a:effectLst/>
              </a:rPr>
              <a:t>Belang kringwerking: </a:t>
            </a:r>
            <a:endParaRPr lang="nl-BE" sz="2800" b="1" u="sng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000000"/>
                </a:solidFill>
              </a:rPr>
              <a:t>rechtstreekse communicatielijn met de ELZ – aanspreekpunt;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000000"/>
                </a:solidFill>
              </a:rPr>
              <a:t>i</a:t>
            </a:r>
            <a:r>
              <a:rPr lang="nl-BE" sz="2800" dirty="0">
                <a:solidFill>
                  <a:srgbClr val="000000"/>
                </a:solidFill>
                <a:effectLst/>
              </a:rPr>
              <a:t>nformeren achterban </a:t>
            </a:r>
            <a:r>
              <a:rPr lang="nl-BE" sz="2800" dirty="0">
                <a:solidFill>
                  <a:srgbClr val="000000"/>
                </a:solidFill>
                <a:effectLst/>
                <a:sym typeface="Wingdings" pitchFamily="2" charset="2"/>
              </a:rPr>
              <a:t> i</a:t>
            </a:r>
            <a:r>
              <a:rPr lang="nl-BE" sz="2800" dirty="0">
                <a:solidFill>
                  <a:srgbClr val="000000"/>
                </a:solidFill>
              </a:rPr>
              <a:t>dentificeren bezorgdheden. </a:t>
            </a:r>
            <a:endParaRPr lang="nl-NL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4BBAB1-52FC-2ACA-6D85-0C25A326D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8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AB4987F-F4E7-4B55-A302-747077DA8361}"/>
              </a:ext>
            </a:extLst>
          </p:cNvPr>
          <p:cNvSpPr txBox="1"/>
          <p:nvPr/>
        </p:nvSpPr>
        <p:spPr>
          <a:xfrm>
            <a:off x="1113816" y="261613"/>
            <a:ext cx="99343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477C85"/>
                </a:solidFill>
              </a:rPr>
              <a:t>DRAAIBOEK KRINGWERKING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dirty="0"/>
          </a:p>
          <a:p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b="0" u="sng" dirty="0">
                <a:solidFill>
                  <a:srgbClr val="000000"/>
                </a:solidFill>
                <a:effectLst/>
              </a:rPr>
              <a:t>Belang kringwerking: </a:t>
            </a:r>
            <a:endParaRPr lang="nl-BE" sz="2800" b="1" u="sng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000000"/>
                </a:solidFill>
              </a:rPr>
              <a:t>rechtstreekse communicatielijn met de ELZ – aanspreekpunt;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000000"/>
                </a:solidFill>
              </a:rPr>
              <a:t>i</a:t>
            </a:r>
            <a:r>
              <a:rPr lang="nl-BE" sz="2800" dirty="0">
                <a:solidFill>
                  <a:srgbClr val="000000"/>
                </a:solidFill>
                <a:effectLst/>
              </a:rPr>
              <a:t>nformeren achterban </a:t>
            </a:r>
            <a:r>
              <a:rPr lang="nl-BE" sz="2800" dirty="0">
                <a:solidFill>
                  <a:srgbClr val="000000"/>
                </a:solidFill>
                <a:effectLst/>
                <a:sym typeface="Wingdings" pitchFamily="2" charset="2"/>
              </a:rPr>
              <a:t> i</a:t>
            </a:r>
            <a:r>
              <a:rPr lang="nl-BE" sz="2800" dirty="0">
                <a:solidFill>
                  <a:srgbClr val="000000"/>
                </a:solidFill>
              </a:rPr>
              <a:t>dentificeren bezorgdheden. </a:t>
            </a:r>
            <a:endParaRPr lang="nl-NL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E63EA91D-8280-A25E-F0CE-4302FE1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1CCB421-8A16-8F33-D26F-F77351C8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C581BE3-D94C-F132-5D20-F7A9F4A4B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931654B-9096-A0ED-BA55-A61521C9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A425356-95B3-F712-1533-4989D3266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0" y="6121227"/>
            <a:ext cx="2320474" cy="6693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4BBAB1-52FC-2ACA-6D85-0C25A326D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4BBAB1-52FC-2ACA-6D85-0C25A326D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13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oomdiagram: Handmatige invoer 12">
            <a:extLst>
              <a:ext uri="{FF2B5EF4-FFF2-40B4-BE49-F238E27FC236}">
                <a16:creationId xmlns:a16="http://schemas.microsoft.com/office/drawing/2014/main" id="{214AB681-3B4E-4417-B698-2E48DA5F5F7F}"/>
              </a:ext>
            </a:extLst>
          </p:cNvPr>
          <p:cNvSpPr/>
          <p:nvPr/>
        </p:nvSpPr>
        <p:spPr>
          <a:xfrm rot="16200000" flipH="1" flipV="1">
            <a:off x="528447" y="-482482"/>
            <a:ext cx="6895397" cy="7860362"/>
          </a:xfrm>
          <a:prstGeom prst="flowChartManualInpu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2" name="Picture 8" descr="Eerstelijnszone Mechelen - Katelijne - PDF Free Download">
            <a:extLst>
              <a:ext uri="{FF2B5EF4-FFF2-40B4-BE49-F238E27FC236}">
                <a16:creationId xmlns:a16="http://schemas.microsoft.com/office/drawing/2014/main" id="{5A07F5C1-DE53-F1D6-8668-FF46237B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A771985-F0C4-5958-9CC8-3F51258E6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721E2E0-9E8A-3A28-C293-165BFD7B3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6BF57C1-84B6-FB24-048D-C0CE08DDF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AE18E83-B890-23B3-AE48-673749D5F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A8D2DC-C430-FDBB-D0D2-FDE43AB44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9494" y="264888"/>
          <a:ext cx="9974585" cy="561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7315200" imgH="4114800" progId="Acrobat.Document.DC">
                  <p:embed/>
                </p:oleObj>
              </mc:Choice>
              <mc:Fallback>
                <p:oleObj name="Acrobat Document" r:id="rId8" imgW="7315200" imgH="4114800" progId="Acrobat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A8D2DC-C430-FDBB-D0D2-FDE43AB44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9494" y="264888"/>
                        <a:ext cx="9974585" cy="561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F3A8035-A1BA-B6D9-DB02-41D583B0C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3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F5E12A-3CBA-4425-91C1-52BC2F71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42" y="2852100"/>
            <a:ext cx="2255715" cy="22938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68AF123-2360-491D-A739-296BD6B9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24" y="2504273"/>
            <a:ext cx="2720576" cy="253768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7ED2834-2CAC-4E63-85AE-52F15ECDC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367" y="2791134"/>
            <a:ext cx="2248095" cy="241574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ACC77EE-B66C-4596-99BB-CECCB5E6B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570" y="2529832"/>
            <a:ext cx="1806097" cy="2331922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375B882E-14AE-4980-92A1-E2E46CCDC246}"/>
              </a:ext>
            </a:extLst>
          </p:cNvPr>
          <p:cNvSpPr txBox="1"/>
          <p:nvPr/>
        </p:nvSpPr>
        <p:spPr>
          <a:xfrm>
            <a:off x="606651" y="5120450"/>
            <a:ext cx="297104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477C85"/>
                </a:solidFill>
              </a:rPr>
              <a:t>2017</a:t>
            </a:r>
          </a:p>
          <a:p>
            <a:pPr algn="ctr"/>
            <a:r>
              <a:rPr lang="nl-NL" dirty="0"/>
              <a:t>Conferentie eerstelijnszorg </a:t>
            </a:r>
            <a:r>
              <a:rPr lang="nl-NL" sz="1100" dirty="0"/>
              <a:t>(regeerakkoord Jo Van </a:t>
            </a:r>
            <a:r>
              <a:rPr lang="nl-NL" sz="1100" dirty="0" err="1"/>
              <a:t>Deurzen</a:t>
            </a:r>
            <a:r>
              <a:rPr lang="nl-NL" sz="1100" dirty="0"/>
              <a:t>)</a:t>
            </a:r>
            <a:endParaRPr lang="nl-BE" sz="11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67DF5FB-E624-4A16-812B-91BFA7EC6566}"/>
              </a:ext>
            </a:extLst>
          </p:cNvPr>
          <p:cNvSpPr txBox="1"/>
          <p:nvPr/>
        </p:nvSpPr>
        <p:spPr>
          <a:xfrm>
            <a:off x="3392152" y="1714222"/>
            <a:ext cx="27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477C85"/>
                </a:solidFill>
              </a:rPr>
              <a:t>26 april 2019</a:t>
            </a:r>
          </a:p>
          <a:p>
            <a:pPr algn="ctr"/>
            <a:r>
              <a:rPr lang="nl-NL" dirty="0"/>
              <a:t>Erkenning en financiering Vlaamse Overheid</a:t>
            </a:r>
            <a:endParaRPr lang="nl-BE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4894603-B8F0-4FD2-982B-1B5BD45FB327}"/>
              </a:ext>
            </a:extLst>
          </p:cNvPr>
          <p:cNvSpPr txBox="1"/>
          <p:nvPr/>
        </p:nvSpPr>
        <p:spPr>
          <a:xfrm>
            <a:off x="5736340" y="5144475"/>
            <a:ext cx="327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477C85"/>
                </a:solidFill>
              </a:rPr>
              <a:t>eind 2019</a:t>
            </a:r>
          </a:p>
          <a:p>
            <a:pPr algn="ctr"/>
            <a:r>
              <a:rPr lang="nl-NL" dirty="0"/>
              <a:t>Oprichting 60 Eerstelijnszones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EDC7689-FFFB-4BA3-BFAD-72C545EFB5E8}"/>
              </a:ext>
            </a:extLst>
          </p:cNvPr>
          <p:cNvSpPr txBox="1"/>
          <p:nvPr/>
        </p:nvSpPr>
        <p:spPr>
          <a:xfrm>
            <a:off x="7957235" y="1753822"/>
            <a:ext cx="390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477C85"/>
                </a:solidFill>
              </a:rPr>
              <a:t>2020 - 2021</a:t>
            </a:r>
          </a:p>
          <a:p>
            <a:pPr algn="ctr"/>
            <a:r>
              <a:rPr lang="nl-NL" dirty="0"/>
              <a:t>Opstart Zorgraden</a:t>
            </a:r>
          </a:p>
          <a:p>
            <a:pPr algn="ctr"/>
            <a:r>
              <a:rPr lang="nl-NL" dirty="0"/>
              <a:t>Uitvoeren opdracht Vlaamse overheid</a:t>
            </a:r>
            <a:endParaRPr lang="nl-BE" dirty="0"/>
          </a:p>
        </p:txBody>
      </p:sp>
      <p:pic>
        <p:nvPicPr>
          <p:cNvPr id="2" name="Picture 8" descr="Eerstelijnszone Mechelen - Katelijne - PDF Free Download">
            <a:extLst>
              <a:ext uri="{FF2B5EF4-FFF2-40B4-BE49-F238E27FC236}">
                <a16:creationId xmlns:a16="http://schemas.microsoft.com/office/drawing/2014/main" id="{63EFE75D-8BF8-714A-99FE-CC21B0A0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F7D05FF-D9B8-ED96-A927-86B4559B5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6330E74-9258-3E24-DFF2-C87D5330B8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A9BA224-1B8A-0524-DF2E-2DA43669E7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3438497-5FA6-1C14-DC67-08A64A733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9" y="6140480"/>
            <a:ext cx="2290911" cy="66083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304B6C-AEEA-D39A-2E06-90DFAEA42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7315200" imgH="4114800" progId="Acrobat.Document.DC">
                  <p:embed/>
                </p:oleObj>
              </mc:Choice>
              <mc:Fallback>
                <p:oleObj name="Acrobat Document" r:id="rId12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6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2" descr="Zorg- en welzijnswerkers verenigen zich in 60 eerstelijnszones - Zorg en  Gezondheid">
            <a:extLst>
              <a:ext uri="{FF2B5EF4-FFF2-40B4-BE49-F238E27FC236}">
                <a16:creationId xmlns:a16="http://schemas.microsoft.com/office/drawing/2014/main" id="{FBFA0666-7407-477E-A66A-8D4DB2A0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62" y="1060796"/>
            <a:ext cx="9889344" cy="48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Eerstelijnszone Mechelen - Katelijne - PDF Free Download">
            <a:extLst>
              <a:ext uri="{FF2B5EF4-FFF2-40B4-BE49-F238E27FC236}">
                <a16:creationId xmlns:a16="http://schemas.microsoft.com/office/drawing/2014/main" id="{591E4F3B-0497-F06E-E7BC-64FA1561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C1BD5E0-1909-C350-EE8A-910F36058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A79329C6-914C-A159-F78E-F80BD5715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628A0C3-D0B8-79C8-B324-EC45616FB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B456D3B-927D-2D2B-9DED-9142DFE90B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36262F-A8DD-446E-6551-9918EEDB9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7315200" imgH="4114800" progId="Acrobat.Document.DC">
                  <p:embed/>
                </p:oleObj>
              </mc:Choice>
              <mc:Fallback>
                <p:oleObj name="Acrobat Document" r:id="rId9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8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02D4D9-3D36-4D55-8C9D-D2AB37B8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" y="1409525"/>
            <a:ext cx="6538527" cy="40389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B962E6-1AF9-4B9F-BDBA-1F263D145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1"/>
          <a:stretch/>
        </p:blipFill>
        <p:spPr>
          <a:xfrm>
            <a:off x="8581460" y="2616356"/>
            <a:ext cx="875016" cy="90901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B44D8FF-9A81-40FA-A230-BC98C3868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60" y="3511256"/>
            <a:ext cx="838273" cy="80779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F0906C4-6F84-4079-B7E3-AACBCB6A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262" y="4420272"/>
            <a:ext cx="815411" cy="845893"/>
          </a:xfrm>
          <a:prstGeom prst="rect">
            <a:avLst/>
          </a:prstGeom>
        </p:spPr>
      </p:pic>
      <p:pic>
        <p:nvPicPr>
          <p:cNvPr id="2" name="Picture 8" descr="Eerstelijnszone Mechelen - Katelijne - PDF Free Download">
            <a:extLst>
              <a:ext uri="{FF2B5EF4-FFF2-40B4-BE49-F238E27FC236}">
                <a16:creationId xmlns:a16="http://schemas.microsoft.com/office/drawing/2014/main" id="{296FC628-DBD7-406A-9D11-2518E168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F8FD5B7-53D6-6575-C8AC-92C047CC3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977F62C-C651-5242-20BF-0BAE1DC9C5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2A2CD50-219E-5844-C7B3-B98D6A927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9D1796E-8018-8215-38B1-D26CC3C337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8E0B17-B91C-4E24-A9B2-96986D62B3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1460" y="1711210"/>
            <a:ext cx="800169" cy="80779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D7B6BA-F210-40B8-AF2A-7CCBB079A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3" imgW="7315200" imgH="4114800" progId="Acrobat.Document.DC">
                  <p:embed/>
                </p:oleObj>
              </mc:Choice>
              <mc:Fallback>
                <p:oleObj name="Acrobat Document" r:id="rId13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70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8E0B17-B91C-4E24-A9B2-96986D62B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9" y="1489684"/>
            <a:ext cx="1308264" cy="13207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1202310-9FAF-461C-82BE-561B8CA4F054}"/>
              </a:ext>
            </a:extLst>
          </p:cNvPr>
          <p:cNvSpPr txBox="1"/>
          <p:nvPr/>
        </p:nvSpPr>
        <p:spPr>
          <a:xfrm>
            <a:off x="2700875" y="982176"/>
            <a:ext cx="53642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477C85"/>
                </a:solidFill>
              </a:rPr>
              <a:t>Eerstelijns Gezondheidszorgactoren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huisartsen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thuisverpleegkundigen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kinesitherapeuten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tandartsen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apothekers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</a:t>
            </a:r>
            <a:r>
              <a:rPr lang="nl-NL" sz="2400" dirty="0" err="1">
                <a:solidFill>
                  <a:srgbClr val="009999"/>
                </a:solidFill>
              </a:rPr>
              <a:t>podologen</a:t>
            </a:r>
            <a:endParaRPr lang="nl-NL" sz="2400" dirty="0">
              <a:solidFill>
                <a:srgbClr val="009999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logopedisten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vroedvrouwen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ergotherapeuten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diëtisten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klinisch psychologen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GGZ netwerk volwassenen/jongeren</a:t>
            </a:r>
            <a:endParaRPr lang="nl-BE" sz="2400" dirty="0">
              <a:solidFill>
                <a:srgbClr val="009999"/>
              </a:solidFill>
            </a:endParaRPr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D593E2EB-3F7D-49CB-EBC6-A0DE9697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CFF27E9-6B6A-922D-867D-930B335D3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1CF99CE-1B1E-3BE6-2C04-32F04292B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9EB0E98-AB7B-7B33-DA08-0108B9B4C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9463F766-D91C-9EC3-391C-F083672F9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E57AB7B-FE9E-E2D9-99CD-791D12BC1A8F}"/>
              </a:ext>
            </a:extLst>
          </p:cNvPr>
          <p:cNvSpPr txBox="1"/>
          <p:nvPr/>
        </p:nvSpPr>
        <p:spPr>
          <a:xfrm>
            <a:off x="917259" y="117797"/>
            <a:ext cx="870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77C85"/>
                </a:solidFill>
              </a:rPr>
              <a:t>1. Vertegenwoordigers van Gezondheidszorg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7F95ECC-7DDF-1E1E-8172-1676E0738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97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8E0B17-B91C-4E24-A9B2-96986D62B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9" y="1489684"/>
            <a:ext cx="1308264" cy="13207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1202310-9FAF-461C-82BE-561B8CA4F054}"/>
              </a:ext>
            </a:extLst>
          </p:cNvPr>
          <p:cNvSpPr txBox="1"/>
          <p:nvPr/>
        </p:nvSpPr>
        <p:spPr>
          <a:xfrm>
            <a:off x="2625460" y="1517561"/>
            <a:ext cx="8505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477C85"/>
                </a:solidFill>
              </a:rPr>
              <a:t>Welzijnsactoren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woonzorgcentra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diensten voor gezinszorg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lokale dienstencentra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diensten maatschappelijk werk van de ziekenfondsen</a:t>
            </a:r>
          </a:p>
          <a:p>
            <a:pPr marL="285750" indent="-285750">
              <a:buBlip>
                <a:blip r:embed="rId4"/>
              </a:buBlip>
            </a:pPr>
            <a:r>
              <a:rPr lang="nl-NL" sz="2400" dirty="0">
                <a:solidFill>
                  <a:srgbClr val="009999"/>
                </a:solidFill>
              </a:rPr>
              <a:t>de centra voor algemeen welzijnswerk</a:t>
            </a:r>
          </a:p>
          <a:p>
            <a:endParaRPr lang="nl-NL" dirty="0"/>
          </a:p>
        </p:txBody>
      </p:sp>
      <p:pic>
        <p:nvPicPr>
          <p:cNvPr id="3" name="Picture 8" descr="Eerstelijnszone Mechelen - Katelijne - PDF Free Download">
            <a:extLst>
              <a:ext uri="{FF2B5EF4-FFF2-40B4-BE49-F238E27FC236}">
                <a16:creationId xmlns:a16="http://schemas.microsoft.com/office/drawing/2014/main" id="{D593E2EB-3F7D-49CB-EBC6-A0DE9697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CFF27E9-6B6A-922D-867D-930B335D3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1CF99CE-1B1E-3BE6-2C04-32F04292B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9EB0E98-AB7B-7B33-DA08-0108B9B4C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9463F766-D91C-9EC3-391C-F083672F9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E57AB7B-FE9E-E2D9-99CD-791D12BC1A8F}"/>
              </a:ext>
            </a:extLst>
          </p:cNvPr>
          <p:cNvSpPr txBox="1"/>
          <p:nvPr/>
        </p:nvSpPr>
        <p:spPr>
          <a:xfrm>
            <a:off x="917259" y="117797"/>
            <a:ext cx="870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77C85"/>
                </a:solidFill>
              </a:rPr>
              <a:t>2. Vertegenwoordigers van Welzijn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25CE8B0-35C4-24ED-C67A-E93CC4299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315200" imgH="4114800" progId="Acrobat.Document.DC">
                  <p:embed/>
                </p:oleObj>
              </mc:Choice>
              <mc:Fallback>
                <p:oleObj name="Acrobat Document" r:id="rId10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88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B962E6-1AF9-4B9F-BDBA-1F263D145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1"/>
          <a:stretch/>
        </p:blipFill>
        <p:spPr>
          <a:xfrm>
            <a:off x="871926" y="808433"/>
            <a:ext cx="1671933" cy="1736898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3E9726D1-E33F-475A-BBC6-F5642DB058D3}"/>
              </a:ext>
            </a:extLst>
          </p:cNvPr>
          <p:cNvSpPr txBox="1"/>
          <p:nvPr/>
        </p:nvSpPr>
        <p:spPr>
          <a:xfrm>
            <a:off x="999078" y="169074"/>
            <a:ext cx="825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77C85"/>
                </a:solidFill>
              </a:rPr>
              <a:t>3. Vertegenwoordigers van de Lokale Besturen</a:t>
            </a:r>
            <a:endParaRPr lang="nl-BE" sz="3200" b="1" dirty="0">
              <a:solidFill>
                <a:srgbClr val="477C85"/>
              </a:solidFill>
            </a:endParaRPr>
          </a:p>
        </p:txBody>
      </p:sp>
      <p:pic>
        <p:nvPicPr>
          <p:cNvPr id="3074" name="Picture 2" descr="Logo Stad Mechelen - Stad Mechelen">
            <a:extLst>
              <a:ext uri="{FF2B5EF4-FFF2-40B4-BE49-F238E27FC236}">
                <a16:creationId xmlns:a16="http://schemas.microsoft.com/office/drawing/2014/main" id="{763720A5-FBF4-6F50-77A8-2DC5CE88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5" y="2114022"/>
            <a:ext cx="1946027" cy="6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meente Sint-Katelijne-Waver - Green Deal">
            <a:extLst>
              <a:ext uri="{FF2B5EF4-FFF2-40B4-BE49-F238E27FC236}">
                <a16:creationId xmlns:a16="http://schemas.microsoft.com/office/drawing/2014/main" id="{15D9FBA7-970E-E412-A478-161D5294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86" y="3729784"/>
            <a:ext cx="1118728" cy="12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Eerstelijnszone Mechelen - Katelijne - PDF Free Download">
            <a:extLst>
              <a:ext uri="{FF2B5EF4-FFF2-40B4-BE49-F238E27FC236}">
                <a16:creationId xmlns:a16="http://schemas.microsoft.com/office/drawing/2014/main" id="{FCE5193C-0E1D-B534-D73A-B3C295A1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5D3665F-A71B-2DC3-0D6A-0FBF24A43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56FFB1E-CDC8-109C-B99E-92A417255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F6A41D8-53B8-60A7-8780-74B4F7C9E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E00E431-B9F6-58E4-94EC-4032D111E2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7" y="6121227"/>
            <a:ext cx="2320474" cy="669367"/>
          </a:xfrm>
          <a:prstGeom prst="rect">
            <a:avLst/>
          </a:prstGeom>
        </p:spPr>
      </p:pic>
      <p:pic>
        <p:nvPicPr>
          <p:cNvPr id="1026" name="Picture 2" descr="Gemeente Rumst | Rumst | Facebook">
            <a:extLst>
              <a:ext uri="{FF2B5EF4-FFF2-40B4-BE49-F238E27FC236}">
                <a16:creationId xmlns:a16="http://schemas.microsoft.com/office/drawing/2014/main" id="{EE82A624-7D0B-A12B-4C80-8DCD5B37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5" y="3224942"/>
            <a:ext cx="826245" cy="13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uw gemeentelogo en 'verrassend hartige' slogan | Boom | hln.be">
            <a:extLst>
              <a:ext uri="{FF2B5EF4-FFF2-40B4-BE49-F238E27FC236}">
                <a16:creationId xmlns:a16="http://schemas.microsoft.com/office/drawing/2014/main" id="{FE3DA22E-67A6-2281-DA9B-BCD18F92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2" y="5138108"/>
            <a:ext cx="1733954" cy="9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meente Hemiksem | Hemiksem">
            <a:extLst>
              <a:ext uri="{FF2B5EF4-FFF2-40B4-BE49-F238E27FC236}">
                <a16:creationId xmlns:a16="http://schemas.microsoft.com/office/drawing/2014/main" id="{680F442A-9703-A9C0-575E-FF11A979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75" y="3347759"/>
            <a:ext cx="1286880" cy="12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artselaar stelt nieuw logo en nieuwe huisstijl voor | N-VA Aartselaar">
            <a:extLst>
              <a:ext uri="{FF2B5EF4-FFF2-40B4-BE49-F238E27FC236}">
                <a16:creationId xmlns:a16="http://schemas.microsoft.com/office/drawing/2014/main" id="{0797C433-30D7-FA98-6B67-DC435562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93" y="4812588"/>
            <a:ext cx="1073581" cy="11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deling Schelle | Waarom zitten er in het logo van Schelle blauwe en  groene tinten?">
            <a:extLst>
              <a:ext uri="{FF2B5EF4-FFF2-40B4-BE49-F238E27FC236}">
                <a16:creationId xmlns:a16="http://schemas.microsoft.com/office/drawing/2014/main" id="{5E7307C7-1FBA-9D92-D6EF-4872DF31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27" y="2055632"/>
            <a:ext cx="1781078" cy="12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el - Green Deal">
            <a:extLst>
              <a:ext uri="{FF2B5EF4-FFF2-40B4-BE49-F238E27FC236}">
                <a16:creationId xmlns:a16="http://schemas.microsoft.com/office/drawing/2014/main" id="{8D199AF6-D0BD-17B8-395A-E41592D3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8" y="3850053"/>
            <a:ext cx="1735111" cy="9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loednieuwe huisstijl en logo voor gemeente Bornem (Bornem) | Het  Nieuwsblad Mobile">
            <a:extLst>
              <a:ext uri="{FF2B5EF4-FFF2-40B4-BE49-F238E27FC236}">
                <a16:creationId xmlns:a16="http://schemas.microsoft.com/office/drawing/2014/main" id="{63FF525B-B895-E87A-3F8B-060A95E4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16" y="5114938"/>
            <a:ext cx="1265203" cy="8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DEO] Fusiegemeente Puurs-Sint-Amands onthult nieuw logo op personeelsdag  – Radio Reflex">
            <a:extLst>
              <a:ext uri="{FF2B5EF4-FFF2-40B4-BE49-F238E27FC236}">
                <a16:creationId xmlns:a16="http://schemas.microsoft.com/office/drawing/2014/main" id="{B55532B7-331C-4700-DC57-488A2D4C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40" y="806768"/>
            <a:ext cx="3022638" cy="14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ntwikkelingssamenwerking | Willebroek">
            <a:extLst>
              <a:ext uri="{FF2B5EF4-FFF2-40B4-BE49-F238E27FC236}">
                <a16:creationId xmlns:a16="http://schemas.microsoft.com/office/drawing/2014/main" id="{F9CAE9F3-9B78-D847-33F5-AF5CEFD4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10" y="3075371"/>
            <a:ext cx="2094764" cy="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uffel">
            <a:extLst>
              <a:ext uri="{FF2B5EF4-FFF2-40B4-BE49-F238E27FC236}">
                <a16:creationId xmlns:a16="http://schemas.microsoft.com/office/drawing/2014/main" id="{1EC84320-49DA-7522-F7E3-7860B370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69" y="1676882"/>
            <a:ext cx="1577419" cy="4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enu | Stad Lier">
            <a:extLst>
              <a:ext uri="{FF2B5EF4-FFF2-40B4-BE49-F238E27FC236}">
                <a16:creationId xmlns:a16="http://schemas.microsoft.com/office/drawing/2014/main" id="{E09A116E-44F5-836F-4FF6-74FB9B20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85" y="2508671"/>
            <a:ext cx="1515765" cy="7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ijlen">
            <a:extLst>
              <a:ext uri="{FF2B5EF4-FFF2-40B4-BE49-F238E27FC236}">
                <a16:creationId xmlns:a16="http://schemas.microsoft.com/office/drawing/2014/main" id="{F15901A8-775B-D07C-2612-9BB2FC8E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92" y="2014968"/>
            <a:ext cx="1316009" cy="10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erlaar |">
            <a:extLst>
              <a:ext uri="{FF2B5EF4-FFF2-40B4-BE49-F238E27FC236}">
                <a16:creationId xmlns:a16="http://schemas.microsoft.com/office/drawing/2014/main" id="{2B0EF986-8D3A-CC59-458E-536009C0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02" y="4009280"/>
            <a:ext cx="1859533" cy="4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tartpagina - Gemeente Bonheiden">
            <a:extLst>
              <a:ext uri="{FF2B5EF4-FFF2-40B4-BE49-F238E27FC236}">
                <a16:creationId xmlns:a16="http://schemas.microsoft.com/office/drawing/2014/main" id="{C4002159-D112-6E9A-0CC5-D600DAD1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42" y="5187441"/>
            <a:ext cx="2791231" cy="7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tartpagina - Gemeente Putte">
            <a:extLst>
              <a:ext uri="{FF2B5EF4-FFF2-40B4-BE49-F238E27FC236}">
                <a16:creationId xmlns:a16="http://schemas.microsoft.com/office/drawing/2014/main" id="{D918C29D-BCE5-8BC7-C761-1487173C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53" y="4765319"/>
            <a:ext cx="2157178" cy="11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eist-op-den-Berg">
            <a:extLst>
              <a:ext uri="{FF2B5EF4-FFF2-40B4-BE49-F238E27FC236}">
                <a16:creationId xmlns:a16="http://schemas.microsoft.com/office/drawing/2014/main" id="{5797EF87-E58D-9301-8FB7-8DFAFC5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435" y="3415125"/>
            <a:ext cx="1676351" cy="9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artpagina - Gemeente Ranst">
            <a:extLst>
              <a:ext uri="{FF2B5EF4-FFF2-40B4-BE49-F238E27FC236}">
                <a16:creationId xmlns:a16="http://schemas.microsoft.com/office/drawing/2014/main" id="{D77E6027-CBFE-F0F2-3D13-6725C426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58" y="1028752"/>
            <a:ext cx="2301921" cy="10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CCA003-200A-F743-5A9F-0BACBEC77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8" imgW="7315200" imgH="4114800" progId="Acrobat.Document.DC">
                  <p:embed/>
                </p:oleObj>
              </mc:Choice>
              <mc:Fallback>
                <p:oleObj name="Acrobat Document" r:id="rId28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82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24D3DBE-8411-49AB-A430-313F95CCA809}"/>
              </a:ext>
            </a:extLst>
          </p:cNvPr>
          <p:cNvSpPr/>
          <p:nvPr/>
        </p:nvSpPr>
        <p:spPr>
          <a:xfrm>
            <a:off x="-1" y="0"/>
            <a:ext cx="481583" cy="6858000"/>
          </a:xfrm>
          <a:prstGeom prst="rect">
            <a:avLst/>
          </a:prstGeom>
          <a:solidFill>
            <a:srgbClr val="47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B44D8FF-9A81-40FA-A230-BC98C386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7" y="1211116"/>
            <a:ext cx="1795020" cy="1729746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F725798-73E7-42B6-AA7B-3C916F7A3FFD}"/>
              </a:ext>
            </a:extLst>
          </p:cNvPr>
          <p:cNvSpPr txBox="1"/>
          <p:nvPr/>
        </p:nvSpPr>
        <p:spPr>
          <a:xfrm>
            <a:off x="3293615" y="1390272"/>
            <a:ext cx="8487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77C85"/>
                </a:solidFill>
              </a:rPr>
              <a:t>4. Vertegenwoordigers van PZON</a:t>
            </a:r>
          </a:p>
          <a:p>
            <a:endParaRPr lang="nl-NL" sz="3200" dirty="0">
              <a:solidFill>
                <a:srgbClr val="477C85"/>
              </a:solidFill>
            </a:endParaRPr>
          </a:p>
          <a:p>
            <a:endParaRPr lang="nl-NL" sz="3200" dirty="0">
              <a:solidFill>
                <a:srgbClr val="009999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nl-NL" sz="2800" dirty="0">
                <a:solidFill>
                  <a:srgbClr val="009999"/>
                </a:solidFill>
              </a:rPr>
              <a:t>Personen met een zorg en ondersteuningsnood (PZON)</a:t>
            </a:r>
          </a:p>
          <a:p>
            <a:endParaRPr lang="nl-NL" sz="2800" dirty="0">
              <a:solidFill>
                <a:srgbClr val="009999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nl-NL" sz="2800" dirty="0">
                <a:solidFill>
                  <a:srgbClr val="009999"/>
                </a:solidFill>
              </a:rPr>
              <a:t>Mantelzorgers en vrijwilligers</a:t>
            </a:r>
            <a:endParaRPr lang="nl-BE" sz="2800" dirty="0">
              <a:solidFill>
                <a:srgbClr val="009999"/>
              </a:solidFill>
            </a:endParaRPr>
          </a:p>
          <a:p>
            <a:endParaRPr lang="nl-BE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7486E60-8EB0-485C-B1A4-2B32CEF8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80" y="3052266"/>
            <a:ext cx="1667413" cy="1729745"/>
          </a:xfrm>
          <a:prstGeom prst="rect">
            <a:avLst/>
          </a:prstGeom>
        </p:spPr>
      </p:pic>
      <p:pic>
        <p:nvPicPr>
          <p:cNvPr id="2" name="Picture 8" descr="Eerstelijnszone Mechelen - Katelijne - PDF Free Download">
            <a:extLst>
              <a:ext uri="{FF2B5EF4-FFF2-40B4-BE49-F238E27FC236}">
                <a16:creationId xmlns:a16="http://schemas.microsoft.com/office/drawing/2014/main" id="{4A866F12-8C0A-2918-9317-8868B0CB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5" y="6122891"/>
            <a:ext cx="2320474" cy="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DD47201-14DA-43BD-D307-8943A16AB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53" y="6121227"/>
            <a:ext cx="2362027" cy="680186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AB59C12-BC7A-EAEF-6EEE-64D3CDECA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1" y="6122892"/>
            <a:ext cx="2320474" cy="66936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BCB3989-AA8D-2F41-7047-53920059C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9" y="6132046"/>
            <a:ext cx="2320474" cy="66936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13806BC-2ED0-322D-DAC1-5C7BE57E87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" y="6140480"/>
            <a:ext cx="2320474" cy="66936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ED3450-83F0-0A0F-E51B-5D0F18CC7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515"/>
              </p:ext>
            </p:extLst>
          </p:nvPr>
        </p:nvGraphicFramePr>
        <p:xfrm>
          <a:off x="9313556" y="47899"/>
          <a:ext cx="2814110" cy="15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7315200" imgH="4114800" progId="Acrobat.Document.DC">
                  <p:embed/>
                </p:oleObj>
              </mc:Choice>
              <mc:Fallback>
                <p:oleObj name="Acrobat Document" r:id="rId11" imgW="7315200" imgH="411480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3A8035-A1BA-B6D9-DB02-41D583B0C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13556" y="47899"/>
                        <a:ext cx="2814110" cy="15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7392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744129966084F8329CF10A42FF883" ma:contentTypeVersion="10" ma:contentTypeDescription="Een nieuw document maken." ma:contentTypeScope="" ma:versionID="a9ff74f49a45b49828cc979e8c4a97fe">
  <xsd:schema xmlns:xsd="http://www.w3.org/2001/XMLSchema" xmlns:xs="http://www.w3.org/2001/XMLSchema" xmlns:p="http://schemas.microsoft.com/office/2006/metadata/properties" xmlns:ns2="b6a45640-c442-4162-95f5-31ae5c667ee2" xmlns:ns3="c2a981f9-b820-431f-a3c1-cf244d162c03" targetNamespace="http://schemas.microsoft.com/office/2006/metadata/properties" ma:root="true" ma:fieldsID="0c2973a459464afa5d17fcd6e96e51b5" ns2:_="" ns3:_="">
    <xsd:import namespace="b6a45640-c442-4162-95f5-31ae5c667ee2"/>
    <xsd:import namespace="c2a981f9-b820-431f-a3c1-cf244d162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45640-c442-4162-95f5-31ae5c667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ccbf62e-88eb-4162-a8b5-c8174a573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981f9-b820-431f-a3c1-cf244d162c0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f262b04-8efd-4e29-8227-5b3a6e90b89a}" ma:internalName="TaxCatchAll" ma:showField="CatchAllData" ma:web="c2a981f9-b820-431f-a3c1-cf244d162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a45640-c442-4162-95f5-31ae5c667ee2">
      <Terms xmlns="http://schemas.microsoft.com/office/infopath/2007/PartnerControls"/>
    </lcf76f155ced4ddcb4097134ff3c332f>
    <TaxCatchAll xmlns="c2a981f9-b820-431f-a3c1-cf244d162c03" xsi:nil="true"/>
  </documentManagement>
</p:properties>
</file>

<file path=customXml/itemProps1.xml><?xml version="1.0" encoding="utf-8"?>
<ds:datastoreItem xmlns:ds="http://schemas.openxmlformats.org/officeDocument/2006/customXml" ds:itemID="{B1885083-D028-4AEC-8D2F-E5C09F8505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D5331-9BED-44E3-9764-81F53C4B2610}"/>
</file>

<file path=customXml/itemProps3.xml><?xml version="1.0" encoding="utf-8"?>
<ds:datastoreItem xmlns:ds="http://schemas.openxmlformats.org/officeDocument/2006/customXml" ds:itemID="{88412203-674E-4064-8225-2C1699656B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Breedbeeld</PresentationFormat>
  <Paragraphs>149</Paragraphs>
  <Slides>19</Slides>
  <Notes>19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Adobe Acrobat Document</vt:lpstr>
      <vt:lpstr>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 van Mol</dc:creator>
  <cp:lastModifiedBy>elz.mechelenkatelijne@gmail.com</cp:lastModifiedBy>
  <cp:revision>15</cp:revision>
  <dcterms:created xsi:type="dcterms:W3CDTF">2021-06-14T12:37:39Z</dcterms:created>
  <dcterms:modified xsi:type="dcterms:W3CDTF">2022-12-02T13:17:55Z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0x010100AA5744129966084F8329CF10A42FF883</vt:lpwstr>
  </property>
</Properties>
</file>