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2"/>
  </p:notesMasterIdLst>
  <p:sldIdLst>
    <p:sldId id="291" r:id="rId2"/>
    <p:sldId id="279" r:id="rId3"/>
    <p:sldId id="280" r:id="rId4"/>
    <p:sldId id="282" r:id="rId5"/>
    <p:sldId id="281" r:id="rId6"/>
    <p:sldId id="264" r:id="rId7"/>
    <p:sldId id="263" r:id="rId8"/>
    <p:sldId id="262" r:id="rId9"/>
    <p:sldId id="261" r:id="rId10"/>
    <p:sldId id="258" r:id="rId11"/>
    <p:sldId id="265" r:id="rId12"/>
    <p:sldId id="260" r:id="rId13"/>
    <p:sldId id="259" r:id="rId14"/>
    <p:sldId id="284" r:id="rId15"/>
    <p:sldId id="270" r:id="rId16"/>
    <p:sldId id="272" r:id="rId17"/>
    <p:sldId id="273" r:id="rId18"/>
    <p:sldId id="274" r:id="rId19"/>
    <p:sldId id="275" r:id="rId20"/>
    <p:sldId id="276" r:id="rId21"/>
    <p:sldId id="287" r:id="rId22"/>
    <p:sldId id="285" r:id="rId23"/>
    <p:sldId id="266" r:id="rId24"/>
    <p:sldId id="267" r:id="rId25"/>
    <p:sldId id="268" r:id="rId26"/>
    <p:sldId id="286" r:id="rId27"/>
    <p:sldId id="269" r:id="rId28"/>
    <p:sldId id="271" r:id="rId29"/>
    <p:sldId id="277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23" autoAdjust="0"/>
  </p:normalViewPr>
  <p:slideViewPr>
    <p:cSldViewPr snapToGrid="0">
      <p:cViewPr varScale="1">
        <p:scale>
          <a:sx n="61" d="100"/>
          <a:sy n="61" d="100"/>
        </p:scale>
        <p:origin x="14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7:44:59.8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0,'708'16,"224"-4,-594-14,-281 5,71 13,-47-5,221 12,-281-23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7:45:07.4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29,'6'-4,"1"1,-1 0,1 0,0 0,0 1,0 0,0 0,1 1,-1 0,0 0,1 1,13 0,-5 0,566-4,-295 7,1146-3,-1411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7:45:12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1 105,'69'-4,"-1"-2,71-17,27-3,541-20,635 48,-1271 2,115 19,-67-6,-57-10,448 71,-459-68,0-2,1-2,65-2,-96-4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7:45:24.4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4,'5896'0,"-5519"16,-239-8,29 5,101 2,275-36,-137 0,-116 8,320 26,-44 3,7-16,-538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07:45:27.9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0,'2807'0,"-2666"7,158 27,128 6,897-40,-552-2,-721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0:38:08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1,'1409'0,"-1380"0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0:38:10.6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24,'193'3,"243"-10,100-12,-514 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0:38:14.1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1,'578'27,"157"18,-551-35,-3 1,-160-11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10:38:4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26 24575,'724'0'0,"-905"-12"0,-15 1 0,136 10 0,33-1 0,-1 2 0,1 1 0,0 1 0,0 1 0,-46 12 0,160-9 0,473-7 0,-1331 1-1365,733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FD83-7062-4DCF-A244-618EDE60E559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60247-356C-460C-AEC6-7408E925B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23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4056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758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146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406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02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72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565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150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3268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6584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99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120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043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107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973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436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8059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3163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5219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8673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0255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2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7188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309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422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632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44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520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7339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47-356C-460C-AEC6-7408E925B0C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45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693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851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19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341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71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54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913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487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942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241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702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78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976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50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45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0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9E38-CED1-4BB2-BC68-594979267BA3}" type="datetimeFigureOut">
              <a:rPr lang="nl-BE" smtClean="0"/>
              <a:t>17/02/2023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C1C3C4-8EAF-4C55-BC20-26F51A56E0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76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4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310.png"/><Relationship Id="rId5" Type="http://schemas.openxmlformats.org/officeDocument/2006/relationships/image" Target="../media/image280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kathmanduk2.wordpress.com/2011/10/26/mixed-race-families-still-face-racial-insults-and-disrespec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04330/not-document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idaris-vlaanderen.be/verhoogde-tegemoetkom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hyperlink" Target="https://www.helan.be/nl/wat-te-doen-bij/praktische-vragen/terugbetalingen/terugbetalingsregelingen/verhoogde-tegemoetkoming/#wie-kan-zelf-een-aanvraag-indienen" TargetMode="External"/><Relationship Id="rId4" Type="http://schemas.openxmlformats.org/officeDocument/2006/relationships/hyperlink" Target="https://www.cm.be/diensten-en-voordelen/ziekte-en-behandeling/specifieke-regelingen/verhoogde-tegemoetkomi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20.png"/><Relationship Id="rId3" Type="http://schemas.openxmlformats.org/officeDocument/2006/relationships/image" Target="../media/image16.png"/><Relationship Id="rId7" Type="http://schemas.openxmlformats.org/officeDocument/2006/relationships/image" Target="../media/image9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belspo.be/belspo/brain-be/projects/FinalReports/TAKE_FinRe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10.png"/><Relationship Id="rId5" Type="http://schemas.openxmlformats.org/officeDocument/2006/relationships/image" Target="../media/image18.png"/><Relationship Id="rId15" Type="http://schemas.openxmlformats.org/officeDocument/2006/relationships/image" Target="../media/image130.png"/><Relationship Id="rId10" Type="http://schemas.openxmlformats.org/officeDocument/2006/relationships/customXml" Target="../ink/ink3.xml"/><Relationship Id="rId4" Type="http://schemas.openxmlformats.org/officeDocument/2006/relationships/image" Target="../media/image17.png"/><Relationship Id="rId9" Type="http://schemas.openxmlformats.org/officeDocument/2006/relationships/image" Target="../media/image100.png"/><Relationship Id="rId14" Type="http://schemas.openxmlformats.org/officeDocument/2006/relationships/customXml" Target="../ink/ink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voorzorg-bondmoyson.be/skedify?subjectid=14" TargetMode="External"/><Relationship Id="rId13" Type="http://schemas.openxmlformats.org/officeDocument/2006/relationships/hyperlink" Target="https://www.helan.be/nl/contacteer-ons/stel-ons-je-vraag/" TargetMode="External"/><Relationship Id="rId3" Type="http://schemas.openxmlformats.org/officeDocument/2006/relationships/hyperlink" Target="https://www.cm.be/over-cm/cm-in-je-buurt" TargetMode="External"/><Relationship Id="rId7" Type="http://schemas.openxmlformats.org/officeDocument/2006/relationships/hyperlink" Target="mailto:info@nzvl.be" TargetMode="External"/><Relationship Id="rId12" Type="http://schemas.openxmlformats.org/officeDocument/2006/relationships/hyperlink" Target="http://www.lm.b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denbeheer@vnz.be" TargetMode="External"/><Relationship Id="rId11" Type="http://schemas.openxmlformats.org/officeDocument/2006/relationships/hyperlink" Target="mailto:info.ov@lm.be" TargetMode="External"/><Relationship Id="rId5" Type="http://schemas.openxmlformats.org/officeDocument/2006/relationships/hyperlink" Target="https://www.cm.be/over-cm/cm-in-je-buurt/contactformulier" TargetMode="External"/><Relationship Id="rId10" Type="http://schemas.openxmlformats.org/officeDocument/2006/relationships/hyperlink" Target="https://www.lm.be/Oost-Vlaanderen/Kantoren/Pages/Default.aspx" TargetMode="External"/><Relationship Id="rId4" Type="http://schemas.openxmlformats.org/officeDocument/2006/relationships/hyperlink" Target="tel:092247711" TargetMode="External"/><Relationship Id="rId9" Type="http://schemas.openxmlformats.org/officeDocument/2006/relationships/hyperlink" Target="https://www.devoorzorg-bondmoyson.be/contac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pedia.org/post-it-note/p/practic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5" Type="http://schemas.openxmlformats.org/officeDocument/2006/relationships/image" Target="../media/image10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pedia.org/post-it-note/p/practic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6A41DCD-3CC9-465F-85EA-3EE30AF1F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>
                <a:solidFill>
                  <a:schemeClr val="accent2"/>
                </a:solidFill>
              </a:rPr>
              <a:t>Verhoogde Tegemoetkoming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C5FF31F-1652-4200-B3AF-F0D744A5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003" y="0"/>
            <a:ext cx="2883276" cy="250492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0C02080-4FCE-7B5A-4CF1-A4EACA798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6" b="8084"/>
          <a:stretch/>
        </p:blipFill>
        <p:spPr>
          <a:xfrm>
            <a:off x="1810398" y="6241306"/>
            <a:ext cx="1586218" cy="66478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65F3C2-B68F-48A5-4E08-A55831935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74" y="6153628"/>
            <a:ext cx="1175706" cy="7054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74693B2-BC25-C684-B6BC-FB741E4C1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35" y="6175348"/>
            <a:ext cx="705424" cy="7054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F97515-2C79-6E45-2FA8-D8F7DD6CA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96" y="6201841"/>
            <a:ext cx="2239883" cy="646120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7174765-EA58-0DA2-5106-69BF48748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58" y="6163934"/>
            <a:ext cx="1693535" cy="6936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7DCB2F7-D8EA-D2B7-614F-CF18DBC09E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15" y="6173949"/>
            <a:ext cx="1653339" cy="66478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296DD75-B390-88EF-2684-AE0A76DDF2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8467" y="6120818"/>
            <a:ext cx="771043" cy="7710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7795DA-C656-6B40-D77E-35FEC374A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70" y="5848794"/>
            <a:ext cx="1213082" cy="383988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04EB18AF-2094-4F69-769F-A4912BE878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" y="6279988"/>
            <a:ext cx="2003773" cy="57801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BEBF320-7BBD-43BA-2721-B31E9FD313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00" y="6163934"/>
            <a:ext cx="958102" cy="69368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9D55468-0833-D4C2-B8A6-D3CDB7CBD9E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6" b="18180"/>
          <a:stretch/>
        </p:blipFill>
        <p:spPr>
          <a:xfrm>
            <a:off x="10039285" y="5536768"/>
            <a:ext cx="2038104" cy="646120"/>
          </a:xfrm>
          <a:prstGeom prst="rect">
            <a:avLst/>
          </a:prstGeom>
        </p:spPr>
      </p:pic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6EE5DCC0-5B65-9C49-E9B3-5038BDA930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" y="5332330"/>
            <a:ext cx="681315" cy="9548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83D74B6-428A-E32F-3173-3A451E26A3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" y="5707417"/>
            <a:ext cx="1000650" cy="54896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2D3CE53-9AC1-72C6-3EEE-80147922E0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4" y="4935087"/>
            <a:ext cx="1046814" cy="10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9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F8BC1462-57EC-D819-E963-4F8B5B9C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nl-BE" i="1">
                <a:solidFill>
                  <a:srgbClr val="000000"/>
                </a:solidFill>
              </a:rPr>
              <a:t>In 2022 kwam Markske ten val op de voetbal.</a:t>
            </a:r>
          </a:p>
          <a:p>
            <a:r>
              <a:rPr lang="nl-BE" i="1">
                <a:solidFill>
                  <a:srgbClr val="000000"/>
                </a:solidFill>
              </a:rPr>
              <a:t>Om te herstellen had hij 18 beurten kiné, 5 consultaties bij z’n huisarts en 2 consultaties bij de orthopedist nodig.</a:t>
            </a:r>
            <a:br>
              <a:rPr lang="nl-BE">
                <a:solidFill>
                  <a:srgbClr val="000000"/>
                </a:solidFill>
              </a:rPr>
            </a:br>
            <a:endParaRPr lang="nl-BE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BE">
              <a:solidFill>
                <a:srgbClr val="000000"/>
              </a:solidFill>
            </a:endParaRPr>
          </a:p>
          <a:p>
            <a:r>
              <a:rPr lang="nl-BE" b="1">
                <a:solidFill>
                  <a:srgbClr val="000000"/>
                </a:solidFill>
              </a:rPr>
              <a:t>Hoeveel betaalde Markske minder aan medische kosten dankzij de verhoogde tegemoetkoming?</a:t>
            </a:r>
          </a:p>
          <a:p>
            <a:endParaRPr lang="nl-BE">
              <a:solidFill>
                <a:srgbClr val="000000"/>
              </a:solidFill>
            </a:endParaRPr>
          </a:p>
        </p:txBody>
      </p:sp>
      <p:pic>
        <p:nvPicPr>
          <p:cNvPr id="4" name="Graphic 3" descr="Jongen in een rolstoel">
            <a:extLst>
              <a:ext uri="{FF2B5EF4-FFF2-40B4-BE49-F238E27FC236}">
                <a16:creationId xmlns:a16="http://schemas.microsoft.com/office/drawing/2014/main" id="{B95C36F0-C179-F9F2-0372-83A1033BE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8053" y="645106"/>
            <a:ext cx="4519353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FF4BD-8CD8-9540-5107-50A07E2D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solidFill>
                  <a:schemeClr val="accent3"/>
                </a:solidFill>
              </a:rPr>
              <a:t>Wat is het verschil…</a:t>
            </a:r>
            <a:endParaRPr lang="nl-BE" b="1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61C8B9-E96A-DDBB-117E-2EFD0DBE9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err="1"/>
              <a:t>Markske</a:t>
            </a:r>
            <a:r>
              <a:rPr lang="nl-BE"/>
              <a:t> </a:t>
            </a:r>
            <a:r>
              <a:rPr lang="nl-BE" b="1">
                <a:solidFill>
                  <a:schemeClr val="accent3"/>
                </a:solidFill>
              </a:rPr>
              <a:t>zonder</a:t>
            </a:r>
            <a:r>
              <a:rPr lang="nl-BE"/>
              <a:t> VT</a:t>
            </a:r>
          </a:p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EE04A0-3410-1BE1-5951-3F6B6BDD0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257606"/>
            <a:ext cx="4342893" cy="3354060"/>
          </a:xfrm>
        </p:spPr>
        <p:txBody>
          <a:bodyPr/>
          <a:lstStyle/>
          <a:p>
            <a:r>
              <a:rPr lang="nl-BE"/>
              <a:t>Consultatie huisarts*: €4</a:t>
            </a:r>
          </a:p>
          <a:p>
            <a:r>
              <a:rPr lang="nl-BE"/>
              <a:t>Consultatie specialist: €12</a:t>
            </a:r>
          </a:p>
          <a:p>
            <a:r>
              <a:rPr lang="nl-BE"/>
              <a:t>Kinébeurt: €6,25</a:t>
            </a:r>
          </a:p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640112-FD4F-F2DB-177A-1AA06A8A3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39373" y="4458451"/>
            <a:ext cx="3999001" cy="576262"/>
          </a:xfrm>
        </p:spPr>
        <p:txBody>
          <a:bodyPr/>
          <a:lstStyle/>
          <a:p>
            <a:r>
              <a:rPr lang="nl-BE" err="1"/>
              <a:t>Markske</a:t>
            </a:r>
            <a:r>
              <a:rPr lang="nl-BE"/>
              <a:t> </a:t>
            </a:r>
            <a:r>
              <a:rPr lang="nl-BE" b="1">
                <a:solidFill>
                  <a:schemeClr val="accent3"/>
                </a:solidFill>
              </a:rPr>
              <a:t>met</a:t>
            </a:r>
            <a:r>
              <a:rPr lang="nl-BE"/>
              <a:t> VT</a:t>
            </a:r>
          </a:p>
          <a:p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4E6D20-B3FC-A0B3-FA4A-CCA4217D9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89212" y="4556860"/>
            <a:ext cx="4656876" cy="3354060"/>
          </a:xfrm>
        </p:spPr>
        <p:txBody>
          <a:bodyPr/>
          <a:lstStyle/>
          <a:p>
            <a:r>
              <a:rPr lang="nl-BE"/>
              <a:t>Consultatie huisarts*: </a:t>
            </a:r>
            <a:r>
              <a:rPr lang="nl-BE" b="1">
                <a:solidFill>
                  <a:schemeClr val="accent3"/>
                </a:solidFill>
              </a:rPr>
              <a:t>€1</a:t>
            </a:r>
          </a:p>
          <a:p>
            <a:r>
              <a:rPr lang="nl-BE"/>
              <a:t>Consultatie specialist: </a:t>
            </a:r>
            <a:r>
              <a:rPr lang="nl-BE" b="1">
                <a:solidFill>
                  <a:schemeClr val="accent3"/>
                </a:solidFill>
              </a:rPr>
              <a:t>€3</a:t>
            </a:r>
          </a:p>
          <a:p>
            <a:r>
              <a:rPr lang="nl-BE" sz="1200"/>
              <a:t>(</a:t>
            </a:r>
            <a:r>
              <a:rPr lang="nl-BE" sz="1200" err="1"/>
              <a:t>geconventioneerde</a:t>
            </a:r>
            <a:r>
              <a:rPr lang="nl-BE" sz="1200"/>
              <a:t>) </a:t>
            </a:r>
            <a:r>
              <a:rPr lang="nl-BE"/>
              <a:t>Kinébeurt: </a:t>
            </a:r>
            <a:r>
              <a:rPr lang="nl-BE" b="1">
                <a:solidFill>
                  <a:schemeClr val="accent3"/>
                </a:solidFill>
              </a:rPr>
              <a:t>€2,50</a:t>
            </a:r>
          </a:p>
          <a:p>
            <a:endParaRPr lang="nl-BE"/>
          </a:p>
          <a:p>
            <a:pPr marL="0" indent="0">
              <a:buNone/>
            </a:pPr>
            <a:r>
              <a:rPr lang="nl-BE"/>
              <a:t>* </a:t>
            </a:r>
            <a:r>
              <a:rPr lang="nl-BE" err="1"/>
              <a:t>Markske</a:t>
            </a:r>
            <a:r>
              <a:rPr lang="nl-BE"/>
              <a:t> heeft een GMD bij de huisarts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A245C6E-B910-4755-D116-D249E7792F2D}"/>
              </a:ext>
            </a:extLst>
          </p:cNvPr>
          <p:cNvSpPr txBox="1"/>
          <p:nvPr/>
        </p:nvSpPr>
        <p:spPr>
          <a:xfrm>
            <a:off x="8646069" y="5233296"/>
            <a:ext cx="2076875" cy="83099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dirty="0"/>
              <a:t>Lijst van </a:t>
            </a:r>
            <a:r>
              <a:rPr lang="nl-BE" sz="1200" dirty="0" err="1"/>
              <a:t>geconventioneerde</a:t>
            </a:r>
            <a:r>
              <a:rPr lang="nl-BE" sz="1200" dirty="0"/>
              <a:t> zorgverleners op site mutualiteiten</a:t>
            </a:r>
          </a:p>
        </p:txBody>
      </p:sp>
      <p:pic>
        <p:nvPicPr>
          <p:cNvPr id="10" name="Graphic 9" descr="Jongen met cape">
            <a:extLst>
              <a:ext uri="{FF2B5EF4-FFF2-40B4-BE49-F238E27FC236}">
                <a16:creationId xmlns:a16="http://schemas.microsoft.com/office/drawing/2014/main" id="{118F657E-ADA7-891F-F922-E73B3AC5B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6069" y="1027494"/>
            <a:ext cx="2076368" cy="43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8006F-405D-481E-9121-CE6F3866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Automatische toekenning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C1300F1-B3F3-F871-5EAE-841E2CEA7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346646"/>
            <a:ext cx="9324418" cy="498489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nl-B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Leefloon (minstens 3 maand)</a:t>
            </a:r>
          </a:p>
          <a:p>
            <a:pPr>
              <a:lnSpc>
                <a:spcPct val="107000"/>
              </a:lnSpc>
            </a:pPr>
            <a:r>
              <a:rPr lang="nl-B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Inkomensgarantie Ouderen (IGO)</a:t>
            </a:r>
          </a:p>
          <a:p>
            <a:pPr>
              <a:lnSpc>
                <a:spcPct val="107000"/>
              </a:lnSpc>
            </a:pPr>
            <a:r>
              <a:rPr lang="nl-B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Toelage voor persoon met handicap</a:t>
            </a:r>
          </a:p>
          <a:p>
            <a:pPr lvl="1">
              <a:lnSpc>
                <a:spcPct val="107000"/>
              </a:lnSpc>
            </a:pPr>
            <a:r>
              <a:rPr lang="nl-B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IT/IVT (FOD-SZ)</a:t>
            </a:r>
          </a:p>
          <a:p>
            <a:pPr lvl="1">
              <a:lnSpc>
                <a:spcPct val="107000"/>
              </a:lnSpc>
            </a:pPr>
            <a:r>
              <a:rPr lang="nl-B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Zorgbudget voor Ouderen (</a:t>
            </a:r>
            <a:r>
              <a:rPr lang="nl-BE" sz="18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Zorgkas</a:t>
            </a:r>
            <a:r>
              <a:rPr lang="nl-B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nl-B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Kind met erkenning handicap</a:t>
            </a:r>
          </a:p>
          <a:p>
            <a:pPr lvl="1">
              <a:lnSpc>
                <a:spcPct val="107000"/>
              </a:lnSpc>
            </a:pPr>
            <a:r>
              <a:rPr lang="nl-B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66% of 4 punten in pijler 1 van de medische schaal</a:t>
            </a:r>
            <a:br>
              <a:rPr lang="nl-B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BE" sz="1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l-B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Inschrijving bij het ziekenfonds als:</a:t>
            </a:r>
          </a:p>
          <a:p>
            <a:pPr lvl="1">
              <a:lnSpc>
                <a:spcPct val="107000"/>
              </a:lnSpc>
            </a:pPr>
            <a:r>
              <a:rPr lang="nl-B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Niet-begeleide minderjarige vreemdeling (</a:t>
            </a:r>
            <a:r>
              <a:rPr lang="nl-BE" sz="18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NBMV’s</a:t>
            </a:r>
            <a:r>
              <a:rPr lang="nl-B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B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kind dat beide ouders verloor</a:t>
            </a:r>
          </a:p>
          <a:p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422858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8006F-405D-481E-9121-CE6F3866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5977142" cy="1280890"/>
          </a:xfrm>
        </p:spPr>
        <p:txBody>
          <a:bodyPr>
            <a:normAutofit/>
          </a:bodyPr>
          <a:lstStyle/>
          <a:p>
            <a:r>
              <a:rPr lang="nl-BE"/>
              <a:t>Na inkomensonderzoek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087755-4F81-8A97-94E5-E69187D0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449233"/>
            <a:ext cx="9092143" cy="52977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BE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Behoor je tot één van deze groepen?</a:t>
            </a:r>
          </a:p>
          <a:p>
            <a:pPr lvl="1">
              <a:lnSpc>
                <a:spcPct val="90000"/>
              </a:lnSpc>
            </a:pPr>
            <a:r>
              <a:rPr lang="nl-B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Gepensioneerd</a:t>
            </a:r>
          </a:p>
          <a:p>
            <a:pPr lvl="1">
              <a:lnSpc>
                <a:spcPct val="90000"/>
              </a:lnSpc>
            </a:pPr>
            <a:r>
              <a:rPr lang="nl-B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Erkende handicap FOD (maar geen toelage)</a:t>
            </a:r>
          </a:p>
          <a:p>
            <a:pPr lvl="1">
              <a:lnSpc>
                <a:spcPct val="90000"/>
              </a:lnSpc>
            </a:pPr>
            <a:r>
              <a:rPr lang="nl-B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Weduwe/weduwenaars</a:t>
            </a:r>
          </a:p>
          <a:p>
            <a:pPr lvl="1">
              <a:lnSpc>
                <a:spcPct val="90000"/>
              </a:lnSpc>
            </a:pPr>
            <a:r>
              <a:rPr lang="nl-B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Eénoudergezin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nl-BE">
                <a:effectLst/>
                <a:ea typeface="Calibri" panose="020F0502020204030204" pitchFamily="34" charset="0"/>
                <a:cs typeface="Times New Roman"/>
              </a:rPr>
              <a:t>Minstens </a:t>
            </a:r>
            <a:r>
              <a:rPr lang="nl-BE">
                <a:ea typeface="Calibri" panose="020F0502020204030204" pitchFamily="34" charset="0"/>
                <a:cs typeface="Times New Roman"/>
              </a:rPr>
              <a:t>3 maand ononderbroken </a:t>
            </a:r>
            <a:r>
              <a:rPr lang="nl-BE">
                <a:effectLst/>
                <a:ea typeface="Calibri" panose="020F0502020204030204" pitchFamily="34" charset="0"/>
                <a:cs typeface="Times New Roman"/>
              </a:rPr>
              <a:t>arbeidsongeschikt of werkloos</a:t>
            </a:r>
            <a:endParaRPr lang="nl-BE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nl-BE">
                <a:ea typeface="Calibri" panose="020F0502020204030204" pitchFamily="34" charset="0"/>
                <a:cs typeface="Times New Roman"/>
              </a:rPr>
              <a:t>Zelfstandigen in klassiek overbruggingsrecht (vanaf minstens 3 maand)</a:t>
            </a:r>
          </a:p>
          <a:p>
            <a:pPr lvl="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BE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Berekening op basis van het </a:t>
            </a:r>
            <a:r>
              <a:rPr lang="nl-BE" sz="1900" b="1">
                <a:solidFill>
                  <a:srgbClr val="FF9900"/>
                </a:solidFill>
                <a:cs typeface="Times New Roman" panose="02020603050405020304" pitchFamily="18" charset="0"/>
              </a:rPr>
              <a:t>bruto</a:t>
            </a:r>
            <a:r>
              <a:rPr lang="nl-BE" sz="19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900" b="1">
                <a:solidFill>
                  <a:srgbClr val="FF99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belastbaar </a:t>
            </a:r>
            <a:r>
              <a:rPr lang="nl-BE" sz="1900" b="1" u="sng">
                <a:solidFill>
                  <a:srgbClr val="FF99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maandinkomen</a:t>
            </a:r>
            <a:r>
              <a:rPr lang="nl-BE" sz="1900" b="1" u="sng">
                <a:solidFill>
                  <a:srgbClr val="FF99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-1</a:t>
            </a:r>
          </a:p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endParaRPr lang="nl-BE" sz="1900" b="1" u="sng">
              <a:solidFill>
                <a:srgbClr val="FF99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nl-BE" sz="1900">
                <a:cs typeface="Times New Roman" panose="02020603050405020304" pitchFamily="18" charset="0"/>
              </a:rPr>
              <a:t>Behoor je niet tot voorgaande groepen?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BE" sz="1900">
                <a:cs typeface="Times New Roman" panose="02020603050405020304" pitchFamily="18" charset="0"/>
              </a:rPr>
              <a:t>Berekening op basis van het </a:t>
            </a:r>
            <a:r>
              <a:rPr lang="nl-BE" sz="1900" b="1">
                <a:solidFill>
                  <a:srgbClr val="FF9900"/>
                </a:solidFill>
                <a:cs typeface="Times New Roman" panose="02020603050405020304" pitchFamily="18" charset="0"/>
              </a:rPr>
              <a:t>bruto belastbaar inkomen </a:t>
            </a:r>
            <a:r>
              <a:rPr lang="nl-BE" sz="1900" b="1" u="sng">
                <a:solidFill>
                  <a:srgbClr val="FF9900"/>
                </a:solidFill>
                <a:cs typeface="Times New Roman" panose="02020603050405020304" pitchFamily="18" charset="0"/>
              </a:rPr>
              <a:t>aanvraagjaar -1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nl-BE" sz="1900" b="1" u="sng">
              <a:solidFill>
                <a:srgbClr val="FF99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nl-BE" sz="1900">
                <a:cs typeface="Times New Roman" panose="02020603050405020304" pitchFamily="18" charset="0"/>
              </a:rPr>
              <a:t>* Bedragen gaan mee met de spilindex</a:t>
            </a:r>
          </a:p>
        </p:txBody>
      </p:sp>
    </p:spTree>
    <p:extLst>
      <p:ext uri="{BB962C8B-B14F-4D97-AF65-F5344CB8AC3E}">
        <p14:creationId xmlns:p14="http://schemas.microsoft.com/office/powerpoint/2010/main" val="66773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A0904CA0-E105-B953-5DDF-1D59BCBF9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3318"/>
            <a:ext cx="6096000" cy="56235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EDC05B-8D1B-CCBC-27F3-BAE0A71D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Snel rekenen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A952BEB-4EDD-ED74-2946-665A97C63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945860"/>
              </p:ext>
            </p:extLst>
          </p:nvPr>
        </p:nvGraphicFramePr>
        <p:xfrm>
          <a:off x="6895480" y="2687852"/>
          <a:ext cx="4640580" cy="762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46860">
                  <a:extLst>
                    <a:ext uri="{9D8B030D-6E8A-4147-A177-3AD203B41FA5}">
                      <a16:colId xmlns:a16="http://schemas.microsoft.com/office/drawing/2014/main" val="1864314894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3392359337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1991854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BE" sz="1100">
                          <a:effectLst/>
                        </a:rPr>
                        <a:t>Datum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>
                          <a:effectLst/>
                        </a:rPr>
                        <a:t>Gezin van één persoon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effectLst/>
                        </a:rPr>
                        <a:t>Verhoging per extra</a:t>
                      </a:r>
                      <a:br>
                        <a:rPr lang="nl-BE" sz="1100">
                          <a:effectLst/>
                        </a:rPr>
                      </a:br>
                      <a:r>
                        <a:rPr lang="nl-BE" sz="1100">
                          <a:effectLst/>
                        </a:rPr>
                        <a:t>persoon in het gezin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052154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BE" b="1">
                          <a:effectLst/>
                        </a:rPr>
                        <a:t>​01/01/2023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>
                          <a:effectLst/>
                        </a:rPr>
                        <a:t>€ ​​25.291,73</a:t>
                      </a:r>
                    </a:p>
                  </a:txBody>
                  <a:tcPr marL="45720" marR="4572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>
                          <a:effectLst/>
                        </a:rPr>
                        <a:t>€ ​​4.682,19</a:t>
                      </a:r>
                    </a:p>
                  </a:txBody>
                  <a:tcPr marR="38100" marT="38100" marB="38100"/>
                </a:tc>
                <a:extLst>
                  <a:ext uri="{0D108BD9-81ED-4DB2-BD59-A6C34878D82A}">
                    <a16:rowId xmlns:a16="http://schemas.microsoft.com/office/drawing/2014/main" val="11603811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D121CEBB-B5C2-EF9B-763E-DE9D7AF86015}"/>
                  </a:ext>
                </a:extLst>
              </p14:cNvPr>
              <p14:cNvContentPartPr/>
              <p14:nvPr/>
            </p14:nvContentPartPr>
            <p14:xfrm>
              <a:off x="6947830" y="4949191"/>
              <a:ext cx="51804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D121CEBB-B5C2-EF9B-763E-DE9D7AF860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3830" y="4841191"/>
                <a:ext cx="625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C8B4E91F-3115-B724-9085-8C1214A25159}"/>
                  </a:ext>
                </a:extLst>
              </p14:cNvPr>
              <p14:cNvContentPartPr/>
              <p14:nvPr/>
            </p14:nvContentPartPr>
            <p14:xfrm>
              <a:off x="11322220" y="4939471"/>
              <a:ext cx="427680" cy="972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C8B4E91F-3115-B724-9085-8C1214A251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68220" y="4831471"/>
                <a:ext cx="5353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22106951-016A-29F5-695E-9A796F7D28D5}"/>
                  </a:ext>
                </a:extLst>
              </p14:cNvPr>
              <p14:cNvContentPartPr/>
              <p14:nvPr/>
            </p14:nvContentPartPr>
            <p14:xfrm>
              <a:off x="10657120" y="1818459"/>
              <a:ext cx="612000" cy="3384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22106951-016A-29F5-695E-9A796F7D28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03120" y="1710459"/>
                <a:ext cx="7196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001D0A5-2BB6-03E0-9FE6-E242D33266B0}"/>
                  </a:ext>
                </a:extLst>
              </p14:cNvPr>
              <p14:cNvContentPartPr/>
              <p14:nvPr/>
            </p14:nvContentPartPr>
            <p14:xfrm>
              <a:off x="10749399" y="1693450"/>
              <a:ext cx="291240" cy="1008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001D0A5-2BB6-03E0-9FE6-E242D33266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40410" y="1684450"/>
                <a:ext cx="308858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kstvak 12">
            <a:extLst>
              <a:ext uri="{FF2B5EF4-FFF2-40B4-BE49-F238E27FC236}">
                <a16:creationId xmlns:a16="http://schemas.microsoft.com/office/drawing/2014/main" id="{CF06EF4B-FAD8-9946-BD29-9A16FD2043B4}"/>
              </a:ext>
            </a:extLst>
          </p:cNvPr>
          <p:cNvSpPr txBox="1"/>
          <p:nvPr/>
        </p:nvSpPr>
        <p:spPr>
          <a:xfrm>
            <a:off x="2097974" y="1487523"/>
            <a:ext cx="39980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€ 4.451 / maand</a:t>
            </a:r>
          </a:p>
          <a:p>
            <a:endParaRPr lang="nl-BE"/>
          </a:p>
          <a:p>
            <a:r>
              <a:rPr lang="nl-BE"/>
              <a:t>X 12 maanden </a:t>
            </a:r>
          </a:p>
          <a:p>
            <a:endParaRPr lang="nl-BE"/>
          </a:p>
          <a:p>
            <a:r>
              <a:rPr lang="nl-BE"/>
              <a:t>= €53.412 / jaar</a:t>
            </a:r>
          </a:p>
          <a:p>
            <a:endParaRPr lang="nl-BE"/>
          </a:p>
          <a:p>
            <a:r>
              <a:rPr lang="nl-BE"/>
              <a:t>Grensbedrag €25.291,73</a:t>
            </a:r>
          </a:p>
          <a:p>
            <a:endParaRPr lang="nl-BE"/>
          </a:p>
          <a:p>
            <a:r>
              <a:rPr lang="nl-BE"/>
              <a:t>3 kinderen ten laste</a:t>
            </a:r>
          </a:p>
          <a:p>
            <a:r>
              <a:rPr lang="nl-BE"/>
              <a:t>-&gt;  + €14.046</a:t>
            </a:r>
          </a:p>
          <a:p>
            <a:endParaRPr lang="nl-BE"/>
          </a:p>
          <a:p>
            <a:r>
              <a:rPr lang="nl-BE"/>
              <a:t>Plafond grens = € 39.337</a:t>
            </a:r>
          </a:p>
          <a:p>
            <a:endParaRPr lang="nl-BE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>
                <a:sym typeface="Wingdings" panose="05000000000000000000" pitchFamily="2" charset="2"/>
              </a:rPr>
              <a:t>Geen VT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BE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BE">
              <a:sym typeface="Wingdings" panose="05000000000000000000" pitchFamily="2" charset="2"/>
            </a:endParaRPr>
          </a:p>
          <a:p>
            <a:r>
              <a:rPr lang="nl-BE" sz="1200">
                <a:sym typeface="Wingdings" panose="05000000000000000000" pitchFamily="2" charset="2"/>
              </a:rPr>
              <a:t>(in dit scenario zou </a:t>
            </a:r>
            <a:r>
              <a:rPr lang="nl-BE" sz="1200" err="1">
                <a:sym typeface="Wingdings" panose="05000000000000000000" pitchFamily="2" charset="2"/>
              </a:rPr>
              <a:t>Kristiaan</a:t>
            </a:r>
            <a:r>
              <a:rPr lang="nl-BE" sz="1200">
                <a:sym typeface="Wingdings" panose="05000000000000000000" pitchFamily="2" charset="2"/>
              </a:rPr>
              <a:t> niet meer dan €3 278 belastbaar / maand mogen verdienen)  </a:t>
            </a:r>
            <a:endParaRPr lang="nl-BE" sz="1200"/>
          </a:p>
        </p:txBody>
      </p:sp>
    </p:spTree>
    <p:extLst>
      <p:ext uri="{BB962C8B-B14F-4D97-AF65-F5344CB8AC3E}">
        <p14:creationId xmlns:p14="http://schemas.microsoft.com/office/powerpoint/2010/main" val="361827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2343E-9F67-FA65-5014-C3FF2D30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Gezinssamenstelling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56CA6-3A0E-733A-450B-6B163805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602" y="1540189"/>
            <a:ext cx="4457700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2400"/>
              <a:t>Inkomstenonderzoek gebeurt op basis van de </a:t>
            </a:r>
            <a:r>
              <a:rPr lang="nl-BE" sz="2400" b="1"/>
              <a:t>gezinssamenstelling</a:t>
            </a:r>
          </a:p>
          <a:p>
            <a:pPr marL="0" indent="0">
              <a:buNone/>
            </a:pPr>
            <a:endParaRPr lang="nl-BE" sz="2400" b="1"/>
          </a:p>
          <a:p>
            <a:pPr marL="0" indent="0">
              <a:buNone/>
            </a:pPr>
            <a:r>
              <a:rPr lang="nl-BE" sz="2400"/>
              <a:t>Wat verstaan we precies onder “gezin”?</a:t>
            </a:r>
          </a:p>
          <a:p>
            <a:pPr marL="0" indent="0">
              <a:buNone/>
            </a:pPr>
            <a:r>
              <a:rPr lang="nl-BE" sz="2400"/>
              <a:t>Gezin = aanvrager + samenwonenden </a:t>
            </a:r>
          </a:p>
          <a:p>
            <a:pPr lvl="1">
              <a:buFont typeface="Calibri" panose="020F0502020204030204" pitchFamily="34" charset="0"/>
              <a:buChar char="˃"/>
            </a:pPr>
            <a:r>
              <a:rPr lang="nl-BE"/>
              <a:t>Domicilieadres</a:t>
            </a:r>
          </a:p>
          <a:p>
            <a:pPr lvl="1">
              <a:buFont typeface="Calibri" panose="020F0502020204030204" pitchFamily="34" charset="0"/>
              <a:buChar char="˃"/>
            </a:pPr>
            <a:r>
              <a:rPr lang="nl-BE"/>
              <a:t>Verklaring op eer</a:t>
            </a:r>
          </a:p>
          <a:p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BA0E7C-AF9B-F1A9-FD1A-9B03E1D77472}"/>
              </a:ext>
            </a:extLst>
          </p:cNvPr>
          <p:cNvSpPr txBox="1"/>
          <p:nvPr/>
        </p:nvSpPr>
        <p:spPr>
          <a:xfrm>
            <a:off x="7048768" y="1540189"/>
            <a:ext cx="4847310" cy="138499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i="1" dirty="0"/>
              <a:t>Mama komt inwonen?</a:t>
            </a:r>
            <a:br>
              <a:rPr lang="nl-BE" sz="1400" i="1" dirty="0"/>
            </a:br>
            <a:r>
              <a:rPr lang="nl-BE" sz="1400" i="1" dirty="0"/>
              <a:t>Inkomen moeder telt niet mee</a:t>
            </a:r>
          </a:p>
          <a:p>
            <a:pPr marL="457200" lvl="1" indent="0">
              <a:buNone/>
            </a:pPr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Tijdelijk vriend in huis nemen? </a:t>
            </a:r>
          </a:p>
          <a:p>
            <a:pPr lvl="1">
              <a:buFont typeface="Calibri" panose="020F0502020204030204" pitchFamily="34" charset="0"/>
              <a:buChar char="˃"/>
            </a:pPr>
            <a:r>
              <a:rPr lang="nl-BE" sz="1400" i="1" dirty="0"/>
              <a:t> Inkomen van de vriend telt niet mee tenzij anders vermeld op verklaring op eer</a:t>
            </a:r>
          </a:p>
        </p:txBody>
      </p:sp>
      <p:pic>
        <p:nvPicPr>
          <p:cNvPr id="9" name="Afbeelding 8" descr="Afbeelding met buiten, persoon, weg&#10;&#10;Automatisch gegenereerde beschrijving">
            <a:extLst>
              <a:ext uri="{FF2B5EF4-FFF2-40B4-BE49-F238E27FC236}">
                <a16:creationId xmlns:a16="http://schemas.microsoft.com/office/drawing/2014/main" id="{4196124B-A339-4597-FA08-B70C0FFD5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48767" y="3429000"/>
            <a:ext cx="4847309" cy="273065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52A9382-C77F-36F6-C7CD-7951D924A89E}"/>
              </a:ext>
            </a:extLst>
          </p:cNvPr>
          <p:cNvSpPr txBox="1"/>
          <p:nvPr/>
        </p:nvSpPr>
        <p:spPr>
          <a:xfrm>
            <a:off x="7048767" y="5949711"/>
            <a:ext cx="4131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kathmanduk2.wordpress.com/2011/10/26/mixed-race-families-still-face-racial-insults-and-disrespect/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nc-nd/3.0/"/>
              </a:rPr>
              <a:t>CC BY-NC-ND</a:t>
            </a:r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370785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03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3BEAC80-FC72-A49E-6F70-FEE29B39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800"/>
              <a:t>Wat heb je nodig voor een inkomensonderzoek?</a:t>
            </a: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 descr="itsme®, je digitale identiteit | itsme® Digitale ID">
            <a:extLst>
              <a:ext uri="{FF2B5EF4-FFF2-40B4-BE49-F238E27FC236}">
                <a16:creationId xmlns:a16="http://schemas.microsoft.com/office/drawing/2014/main" id="{BDB5F48E-C2D5-8FB0-A1DC-3B881EB7F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r="4338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719629-CD7B-7806-A490-EDC244EE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/>
              <a:t>Identiteitskaart mét gekende pincode of It’s me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i="1"/>
              <a:t>Bewijs vakantiegeld en eindejaarspremie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i="1"/>
              <a:t>Laatste aanslagbiljet personenbelasting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i="1"/>
              <a:t>Aanslagbiljet kadastraal inkomen (indien eigenaar woning; geïndexeerde KI)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i="1"/>
              <a:t>Bewijs pensioen</a:t>
            </a:r>
          </a:p>
          <a:p>
            <a:pPr>
              <a:lnSpc>
                <a:spcPct val="90000"/>
              </a:lnSpc>
            </a:pPr>
            <a:r>
              <a:rPr lang="nl-BE"/>
              <a:t>Loonfiche(s)</a:t>
            </a:r>
          </a:p>
          <a:p>
            <a:pPr>
              <a:lnSpc>
                <a:spcPct val="90000"/>
              </a:lnSpc>
            </a:pPr>
            <a:r>
              <a:rPr lang="nl-BE"/>
              <a:t>Bewijs bijkomende premie werkgever</a:t>
            </a:r>
          </a:p>
          <a:p>
            <a:pPr>
              <a:lnSpc>
                <a:spcPct val="90000"/>
              </a:lnSpc>
            </a:pPr>
            <a:r>
              <a:rPr lang="nl-BE"/>
              <a:t>Bewijs werkloosheidsuitkering</a:t>
            </a:r>
          </a:p>
          <a:p>
            <a:pPr>
              <a:lnSpc>
                <a:spcPct val="90000"/>
              </a:lnSpc>
            </a:pPr>
            <a:r>
              <a:rPr lang="nl-BE"/>
              <a:t>Bewijs opleg werkgever brugpensioen</a:t>
            </a:r>
          </a:p>
          <a:p>
            <a:pPr>
              <a:lnSpc>
                <a:spcPct val="90000"/>
              </a:lnSpc>
              <a:buFont typeface="Calibri" panose="020F0502020204030204" pitchFamily="34" charset="0"/>
              <a:buChar char="×"/>
            </a:pPr>
            <a:endParaRPr lang="nl-BE"/>
          </a:p>
          <a:p>
            <a:pPr marL="0" indent="0">
              <a:lnSpc>
                <a:spcPct val="90000"/>
              </a:lnSpc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337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7D221-CB29-98E2-DE6B-57F262A8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8328398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700"/>
              <a:t>Wat heb je nodig voor een inkomensonderzoek?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6FB302-5B75-2B3F-99AC-77F40B67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71" y="1264555"/>
            <a:ext cx="5338361" cy="48483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nl-BE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nl-BE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000000"/>
                </a:solidFill>
              </a:rPr>
              <a:t>Bewijs aanvullende ziekte-uitkeringen werkgever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000000"/>
                </a:solidFill>
              </a:rPr>
              <a:t>Bewijs rente beroepsziekte, arbeidsongeval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000000"/>
                </a:solidFill>
              </a:rPr>
              <a:t>Bewijs onderhoudsgeld of schriftelijke verklaring lid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000000"/>
                </a:solidFill>
              </a:rPr>
              <a:t>Bewijs inkomen zelfstandige activiteit (via de boekhouder)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000000"/>
                </a:solidFill>
              </a:rPr>
              <a:t>Bewijs opleg werkgever brugpensioen</a:t>
            </a:r>
          </a:p>
          <a:p>
            <a:pPr>
              <a:lnSpc>
                <a:spcPct val="90000"/>
              </a:lnSpc>
            </a:pPr>
            <a:endParaRPr lang="nl-BE" dirty="0">
              <a:solidFill>
                <a:srgbClr val="000000"/>
              </a:solidFill>
            </a:endParaRPr>
          </a:p>
        </p:txBody>
      </p:sp>
      <p:pic>
        <p:nvPicPr>
          <p:cNvPr id="2050" name="Picture 2" descr="Document Papier Contract - Gratis vectorafbeelding op Pixabay">
            <a:extLst>
              <a:ext uri="{FF2B5EF4-FFF2-40B4-BE49-F238E27FC236}">
                <a16:creationId xmlns:a16="http://schemas.microsoft.com/office/drawing/2014/main" id="{80169B90-8FAE-980C-E90E-6B2926BB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7497" y="1452258"/>
            <a:ext cx="2756834" cy="35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0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C0F8A-A425-2C19-2542-76455A13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nl-BE"/>
              <a:t>Wat moet je niet bewijzen?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15484-C36D-EA7F-8DF1-8A2CD4A6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r>
              <a:rPr lang="nl-BE"/>
              <a:t>Groeipakket</a:t>
            </a:r>
          </a:p>
          <a:p>
            <a:r>
              <a:rPr lang="nl-BE"/>
              <a:t>Onderhoudsgeld (indien niet belastbaar)</a:t>
            </a:r>
          </a:p>
          <a:p>
            <a:r>
              <a:rPr lang="nl-BE"/>
              <a:t>Plaatselijk Werkgelegenheid Agentschap </a:t>
            </a:r>
          </a:p>
          <a:p>
            <a:r>
              <a:rPr lang="nl-BE"/>
              <a:t>Studietoelagen</a:t>
            </a:r>
          </a:p>
          <a:p>
            <a:r>
              <a:rPr lang="nl-BE"/>
              <a:t>Persoonsvolgend budget</a:t>
            </a:r>
          </a:p>
          <a:p>
            <a:r>
              <a:rPr lang="nl-BE"/>
              <a:t>Vergoeding vrijwilliger</a:t>
            </a:r>
          </a:p>
          <a:p>
            <a:r>
              <a:rPr lang="nl-BE"/>
              <a:t>Zorgbudgetten </a:t>
            </a:r>
          </a:p>
          <a:p>
            <a:r>
              <a:rPr lang="nl-BE"/>
              <a:t>Familiale financiële steun</a:t>
            </a:r>
          </a:p>
          <a:p>
            <a:r>
              <a:rPr lang="nl-BE"/>
              <a:t>Spaargelden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02C448-340D-1C24-A7B7-5C371538B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31452" y="2561913"/>
            <a:ext cx="2873159" cy="28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830BA-0023-6336-F981-DCC0797E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nl-BE"/>
              <a:t>Tools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AAD05-8E98-21A5-49C4-47E72509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363134"/>
            <a:ext cx="4637179" cy="3870755"/>
          </a:xfrm>
        </p:spPr>
        <p:txBody>
          <a:bodyPr>
            <a:normAutofit/>
          </a:bodyPr>
          <a:lstStyle/>
          <a:p>
            <a:r>
              <a:rPr lang="nl-BE" sz="3200" dirty="0" err="1">
                <a:hlinkClick r:id="rId3"/>
              </a:rPr>
              <a:t>Solidaris</a:t>
            </a:r>
            <a:endParaRPr lang="nl-BE" sz="3200" dirty="0"/>
          </a:p>
          <a:p>
            <a:r>
              <a:rPr lang="nl-BE" sz="3200" dirty="0">
                <a:hlinkClick r:id="rId4"/>
              </a:rPr>
              <a:t>CM</a:t>
            </a:r>
            <a:endParaRPr lang="nl-BE" sz="3200" dirty="0"/>
          </a:p>
          <a:p>
            <a:r>
              <a:rPr lang="nl-BE" sz="3200" dirty="0">
                <a:hlinkClick r:id="rId5"/>
              </a:rPr>
              <a:t>Helan</a:t>
            </a:r>
            <a:endParaRPr lang="nl-BE" sz="3200" dirty="0"/>
          </a:p>
        </p:txBody>
      </p:sp>
      <p:pic>
        <p:nvPicPr>
          <p:cNvPr id="5" name="Afbeelding 4" descr="Houten gereedschapskist">
            <a:extLst>
              <a:ext uri="{FF2B5EF4-FFF2-40B4-BE49-F238E27FC236}">
                <a16:creationId xmlns:a16="http://schemas.microsoft.com/office/drawing/2014/main" id="{14D48E91-C073-3375-0C19-58A7DB081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22" y="1881768"/>
            <a:ext cx="4643509" cy="3094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777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EDA8E-21F8-9735-F20C-61264941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nl-BE" sz="3200"/>
              <a:t>Wat is het probleem?</a:t>
            </a:r>
          </a:p>
        </p:txBody>
      </p:sp>
      <p:pic>
        <p:nvPicPr>
          <p:cNvPr id="29" name="Tijdelijke aanduiding voor inhoud 28">
            <a:extLst>
              <a:ext uri="{FF2B5EF4-FFF2-40B4-BE49-F238E27FC236}">
                <a16:creationId xmlns:a16="http://schemas.microsoft.com/office/drawing/2014/main" id="{92483E0D-2F54-653C-44D0-DEC695D93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8110" y="2390038"/>
            <a:ext cx="4140200" cy="2077923"/>
          </a:xfrm>
          <a:prstGeom prst="rect">
            <a:avLst/>
          </a:prstGeom>
        </p:spPr>
      </p:pic>
      <p:pic>
        <p:nvPicPr>
          <p:cNvPr id="11" name="Tijdelijke aanduiding voor inhoud 10" descr="Afbeelding met tekst&#10;&#10;Automatisch gegenereerde beschrijving">
            <a:extLst>
              <a:ext uri="{FF2B5EF4-FFF2-40B4-BE49-F238E27FC236}">
                <a16:creationId xmlns:a16="http://schemas.microsoft.com/office/drawing/2014/main" id="{E7993ECF-F4C5-E6C0-2854-BE0F2F9C3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727018"/>
            <a:ext cx="5451627" cy="2535006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0F9B544B-EE17-F888-AEC6-BC52C78B4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40" y="4194495"/>
            <a:ext cx="5462005" cy="10104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36B828A0-10D8-2A91-8C61-290AD2B52048}"/>
                  </a:ext>
                </a:extLst>
              </p14:cNvPr>
              <p14:cNvContentPartPr/>
              <p14:nvPr/>
            </p14:nvContentPartPr>
            <p14:xfrm>
              <a:off x="10291188" y="1324704"/>
              <a:ext cx="924480" cy="2844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36B828A0-10D8-2A91-8C61-290AD2B520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7188" y="1218054"/>
                <a:ext cx="1032120" cy="241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B9F6E0D0-AF57-D9F1-7ECA-E416CC1AD82B}"/>
                  </a:ext>
                </a:extLst>
              </p14:cNvPr>
              <p14:cNvContentPartPr/>
              <p14:nvPr/>
            </p14:nvContentPartPr>
            <p14:xfrm>
              <a:off x="6269628" y="1594344"/>
              <a:ext cx="880920" cy="1080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B9F6E0D0-AF57-D9F1-7ECA-E416CC1AD8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5606" y="1486344"/>
                <a:ext cx="988604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F41CF6D1-94CC-5B3A-618C-E49A0B139AC5}"/>
                  </a:ext>
                </a:extLst>
              </p14:cNvPr>
              <p14:cNvContentPartPr/>
              <p14:nvPr/>
            </p14:nvContentPartPr>
            <p14:xfrm>
              <a:off x="6232548" y="1034904"/>
              <a:ext cx="1343880" cy="5760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F41CF6D1-94CC-5B3A-618C-E49A0B139A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8534" y="926904"/>
                <a:ext cx="1451549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400C7577-76F2-CD15-244C-4C67C44764D6}"/>
                  </a:ext>
                </a:extLst>
              </p14:cNvPr>
              <p14:cNvContentPartPr/>
              <p14:nvPr/>
            </p14:nvContentPartPr>
            <p14:xfrm>
              <a:off x="7865508" y="4505304"/>
              <a:ext cx="3552840" cy="2052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400C7577-76F2-CD15-244C-4C67C44764D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11513" y="4395375"/>
                <a:ext cx="3660469" cy="240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5B097A28-C108-5F1E-57C9-2E1F968E80E9}"/>
                  </a:ext>
                </a:extLst>
              </p14:cNvPr>
              <p14:cNvContentPartPr/>
              <p14:nvPr/>
            </p14:nvContentPartPr>
            <p14:xfrm>
              <a:off x="6363228" y="4711584"/>
              <a:ext cx="2095560" cy="2952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5B097A28-C108-5F1E-57C9-2E1F968E80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9237" y="4603584"/>
                <a:ext cx="2203182" cy="2451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kstvak 27">
            <a:extLst>
              <a:ext uri="{FF2B5EF4-FFF2-40B4-BE49-F238E27FC236}">
                <a16:creationId xmlns:a16="http://schemas.microsoft.com/office/drawing/2014/main" id="{176E8598-4A0B-EF2B-0F06-E70ECCB86962}"/>
              </a:ext>
            </a:extLst>
          </p:cNvPr>
          <p:cNvSpPr txBox="1"/>
          <p:nvPr/>
        </p:nvSpPr>
        <p:spPr>
          <a:xfrm>
            <a:off x="6086040" y="572655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err="1">
                <a:hlinkClick r:id="rId16"/>
              </a:rPr>
              <a:t>TAKE_FinalReport</a:t>
            </a:r>
            <a:r>
              <a:rPr lang="nl-BE">
                <a:hlinkClick r:id="rId16"/>
              </a:rPr>
              <a:t> (belspo.be)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823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30A4D-81A1-E9DD-2183-3EB0D75F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46" y="624110"/>
            <a:ext cx="8911687" cy="1280890"/>
          </a:xfrm>
        </p:spPr>
        <p:txBody>
          <a:bodyPr/>
          <a:lstStyle/>
          <a:p>
            <a:r>
              <a:rPr lang="nl-BE"/>
              <a:t>Hoe vraag je het aan? </a:t>
            </a:r>
          </a:p>
        </p:txBody>
      </p:sp>
      <p:graphicFrame>
        <p:nvGraphicFramePr>
          <p:cNvPr id="8" name="Tabel 9">
            <a:extLst>
              <a:ext uri="{FF2B5EF4-FFF2-40B4-BE49-F238E27FC236}">
                <a16:creationId xmlns:a16="http://schemas.microsoft.com/office/drawing/2014/main" id="{A6173EC9-B5C2-1036-6504-74A7A18EE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738546"/>
              </p:ext>
            </p:extLst>
          </p:nvPr>
        </p:nvGraphicFramePr>
        <p:xfrm>
          <a:off x="1514999" y="1537766"/>
          <a:ext cx="9739834" cy="4973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64568">
                  <a:extLst>
                    <a:ext uri="{9D8B030D-6E8A-4147-A177-3AD203B41FA5}">
                      <a16:colId xmlns:a16="http://schemas.microsoft.com/office/drawing/2014/main" val="4129435022"/>
                    </a:ext>
                  </a:extLst>
                </a:gridCol>
                <a:gridCol w="4875266">
                  <a:extLst>
                    <a:ext uri="{9D8B030D-6E8A-4147-A177-3AD203B41FA5}">
                      <a16:colId xmlns:a16="http://schemas.microsoft.com/office/drawing/2014/main" val="390107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400"/>
                        <a:t>Ziekenfonds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14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/>
                        <a:t>CM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×"/>
                      </a:pPr>
                      <a:r>
                        <a:rPr lang="nl-NL" sz="1400" b="0" u="sng" kern="120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https://www.cm.be/over-cm/cm-in-je-buurt</a:t>
                      </a:r>
                      <a:endParaRPr lang="nl-NL" sz="1400" b="0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indent="-285750">
                        <a:buFont typeface="Calibri" panose="020F0502020204030204" pitchFamily="34" charset="0"/>
                        <a:buChar char="×"/>
                      </a:pPr>
                      <a:r>
                        <a:rPr lang="nl-NL" sz="1400" b="0" kern="1200">
                          <a:solidFill>
                            <a:schemeClr val="dk1"/>
                          </a:solidFill>
                          <a:effectLst/>
                          <a:hlinkClick r:id="rId4"/>
                        </a:rPr>
                        <a:t>09 224 77 11</a:t>
                      </a:r>
                      <a:endParaRPr lang="nl-NL" sz="1400" b="0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indent="-285750">
                        <a:buFont typeface="Calibri" panose="020F0502020204030204" pitchFamily="34" charset="0"/>
                        <a:buChar char="×"/>
                      </a:pPr>
                      <a:r>
                        <a:rPr lang="nl-NL" sz="1400" b="0" kern="1200">
                          <a:solidFill>
                            <a:schemeClr val="dk1"/>
                          </a:solidFill>
                          <a:effectLst/>
                        </a:rPr>
                        <a:t>Contactformulier op de website :  </a:t>
                      </a:r>
                      <a:r>
                        <a:rPr lang="nl-NL" sz="1400" b="0" kern="1200">
                          <a:solidFill>
                            <a:schemeClr val="dk1"/>
                          </a:solidFill>
                          <a:effectLst/>
                          <a:hlinkClick r:id="rId5"/>
                        </a:rPr>
                        <a:t>Contactformulier (cm.be)</a:t>
                      </a:r>
                      <a:endParaRPr lang="nl-NL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31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/>
                        <a:t>VNZ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×"/>
                        <a:tabLst/>
                        <a:defRPr/>
                      </a:pPr>
                      <a:r>
                        <a:rPr lang="nl-BE" sz="1400"/>
                        <a:t>Kom</a:t>
                      </a:r>
                      <a:r>
                        <a:rPr lang="nl-BE" sz="1400" baseline="0"/>
                        <a:t> langs in één van onze kantoren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×"/>
                        <a:tabLst/>
                        <a:defRPr/>
                      </a:pPr>
                      <a:r>
                        <a:rPr lang="nl-BE" sz="1400" baseline="0"/>
                        <a:t>Mail naar </a:t>
                      </a:r>
                      <a:r>
                        <a:rPr lang="nl-BE" sz="1400" baseline="0">
                          <a:hlinkClick r:id="rId6"/>
                        </a:rPr>
                        <a:t>ledenbeheer@vnz.be</a:t>
                      </a:r>
                      <a:r>
                        <a:rPr lang="nl-BE" sz="1400" baseline="0"/>
                        <a:t>  of bel naar 015 96 90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401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/>
                        <a:t>NZVL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×"/>
                        <a:tabLst/>
                        <a:defRPr/>
                      </a:pPr>
                      <a:r>
                        <a:rPr lang="nl-BE" sz="1400"/>
                        <a:t>Kom</a:t>
                      </a:r>
                      <a:r>
                        <a:rPr lang="nl-BE" sz="1400" baseline="0"/>
                        <a:t> langs in één van onze kantoren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×"/>
                        <a:tabLst/>
                        <a:defRPr/>
                      </a:pPr>
                      <a:r>
                        <a:rPr lang="nl-BE" sz="1400" baseline="0"/>
                        <a:t>Mail naar </a:t>
                      </a:r>
                      <a:r>
                        <a:rPr lang="nl-BE" sz="1400" baseline="0">
                          <a:hlinkClick r:id="rId7"/>
                        </a:rPr>
                        <a:t>info@nzvl.be</a:t>
                      </a:r>
                      <a:r>
                        <a:rPr lang="nl-BE" sz="1400" baseline="0"/>
                        <a:t> of bel naar 053 76 99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4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err="1"/>
                        <a:t>Solidaris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×"/>
                      </a:pPr>
                      <a:r>
                        <a:rPr lang="nl-BE" sz="1400"/>
                        <a:t>Kom</a:t>
                      </a:r>
                      <a:r>
                        <a:rPr lang="nl-BE" sz="1400" baseline="0"/>
                        <a:t> langs in één van de kantoren, bij voorkeur </a:t>
                      </a:r>
                      <a:r>
                        <a:rPr lang="nl-BE" sz="1400" baseline="0">
                          <a:hlinkClick r:id="rId8"/>
                        </a:rPr>
                        <a:t>op afspraak</a:t>
                      </a:r>
                      <a:endParaRPr lang="nl-BE" sz="1400" baseline="0"/>
                    </a:p>
                    <a:p>
                      <a:pPr marL="285750" indent="-285750">
                        <a:buFont typeface="Calibri" panose="020F0502020204030204" pitchFamily="34" charset="0"/>
                        <a:buChar char="×"/>
                      </a:pPr>
                      <a:r>
                        <a:rPr lang="nl-BE" sz="1400" baseline="0"/>
                        <a:t>Bel naar </a:t>
                      </a:r>
                      <a:r>
                        <a:rPr lang="nl-BE" sz="1400"/>
                        <a:t>ons contactcenter 09 333 55 00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×"/>
                      </a:pPr>
                      <a:r>
                        <a:rPr lang="nl-BE" sz="1400"/>
                        <a:t>Online via </a:t>
                      </a:r>
                      <a:r>
                        <a:rPr lang="nl-BE" sz="1400">
                          <a:hlinkClick r:id="rId9"/>
                        </a:rPr>
                        <a:t>contactformulier </a:t>
                      </a:r>
                      <a:r>
                        <a:rPr lang="nl-BE" sz="1400"/>
                        <a:t>op de website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11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/>
                        <a:t>LM Oost-Vlaanderen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×"/>
                      </a:pPr>
                      <a:r>
                        <a:rPr lang="nl-BE" sz="1400">
                          <a:hlinkClick r:id="rId10"/>
                        </a:rPr>
                        <a:t>Kom langs in één van onze</a:t>
                      </a:r>
                      <a:r>
                        <a:rPr lang="nl-BE" sz="1400" baseline="0">
                          <a:hlinkClick r:id="rId10"/>
                        </a:rPr>
                        <a:t> kantoren</a:t>
                      </a:r>
                      <a:endParaRPr lang="nl-BE" sz="1400" baseline="0"/>
                    </a:p>
                    <a:p>
                      <a:pPr marL="285750" indent="-285750">
                        <a:buFont typeface="Calibri" panose="020F0502020204030204" pitchFamily="34" charset="0"/>
                        <a:buChar char="×"/>
                      </a:pPr>
                      <a:r>
                        <a:rPr lang="nl-BE" sz="1400" baseline="0"/>
                        <a:t>Mail naar </a:t>
                      </a:r>
                      <a:r>
                        <a:rPr lang="nl-BE" sz="1400" baseline="0">
                          <a:hlinkClick r:id="rId11"/>
                        </a:rPr>
                        <a:t>info.ov@lm.be</a:t>
                      </a:r>
                      <a:r>
                        <a:rPr lang="nl-BE" sz="1400" baseline="0"/>
                        <a:t> of bel naar 09 223 19 76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×"/>
                      </a:pPr>
                      <a:r>
                        <a:rPr lang="nl-BE" sz="1400" baseline="0"/>
                        <a:t>Chat met één van onze medewerkers via de website (</a:t>
                      </a:r>
                      <a:r>
                        <a:rPr lang="nl-BE" sz="1400" baseline="0">
                          <a:hlinkClick r:id="rId12"/>
                        </a:rPr>
                        <a:t>www.lm.be</a:t>
                      </a:r>
                      <a:r>
                        <a:rPr lang="nl-BE" sz="1400" baseline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/>
                        <a:t>Helan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×"/>
                        <a:tabLst/>
                        <a:defRPr/>
                      </a:pPr>
                      <a:r>
                        <a:rPr lang="nl-BE" sz="1400"/>
                        <a:t>Kom</a:t>
                      </a:r>
                      <a:r>
                        <a:rPr lang="nl-BE" sz="1400" baseline="0"/>
                        <a:t> langs in één van de kantoren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×"/>
                        <a:tabLst/>
                        <a:defRPr/>
                      </a:pPr>
                      <a:r>
                        <a:rPr lang="nl-BE" sz="1400"/>
                        <a:t>Contacteer</a:t>
                      </a:r>
                      <a:r>
                        <a:rPr lang="nl-BE" sz="1400" baseline="0"/>
                        <a:t> ons via het </a:t>
                      </a:r>
                      <a:r>
                        <a:rPr lang="nl-BE" sz="1400" baseline="0">
                          <a:hlinkClick r:id="rId13"/>
                        </a:rPr>
                        <a:t>contactformulier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8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53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739A796-3979-385E-F4CB-F72223732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7897" y="-466927"/>
            <a:ext cx="7156206" cy="71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10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745BA27-8BCF-8C6B-BB89-7042EBAA9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383" r="2" b="3385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7C453F0-C5D5-FCFA-4923-A00386642DB6}"/>
              </a:ext>
            </a:extLst>
          </p:cNvPr>
          <p:cNvSpPr txBox="1"/>
          <p:nvPr/>
        </p:nvSpPr>
        <p:spPr>
          <a:xfrm>
            <a:off x="8467759" y="6014478"/>
            <a:ext cx="30732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BE" sz="700">
                <a:solidFill>
                  <a:srgbClr val="FFFFFF"/>
                </a:solidFill>
                <a:hlinkClick r:id="rId4" tooltip="https://www.picpedia.org/post-it-note/p/practi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BE" sz="700">
                <a:solidFill>
                  <a:srgbClr val="FFFFFF"/>
                </a:solidFill>
              </a:rPr>
              <a:t> van Onbekende auteur is gelicentieerd onder </a:t>
            </a:r>
            <a:r>
              <a:rPr lang="nl-B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nl-B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2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58507-5E44-F72B-5566-0CCBCAE7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nl-BE"/>
              <a:t>Fernand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BF1B32-D12E-7D12-9A80-60087BB3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661326"/>
            <a:ext cx="4637179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/>
              <a:t>47 jaar</a:t>
            </a:r>
          </a:p>
          <a:p>
            <a:pPr>
              <a:lnSpc>
                <a:spcPct val="90000"/>
              </a:lnSpc>
            </a:pPr>
            <a:r>
              <a:rPr lang="nl-BE" dirty="0"/>
              <a:t>Alleenstaande papa</a:t>
            </a:r>
          </a:p>
          <a:p>
            <a:pPr>
              <a:lnSpc>
                <a:spcPct val="90000"/>
              </a:lnSpc>
            </a:pPr>
            <a:r>
              <a:rPr lang="nl-BE" dirty="0"/>
              <a:t>4 kinderen</a:t>
            </a:r>
          </a:p>
          <a:p>
            <a:pPr>
              <a:lnSpc>
                <a:spcPct val="90000"/>
              </a:lnSpc>
            </a:pPr>
            <a:r>
              <a:rPr lang="nl-BE" dirty="0"/>
              <a:t>Dakloos met referentieadres bij het OCMW Eeklo</a:t>
            </a:r>
          </a:p>
          <a:p>
            <a:pPr>
              <a:lnSpc>
                <a:spcPct val="90000"/>
              </a:lnSpc>
            </a:pPr>
            <a:r>
              <a:rPr lang="nl-BE" b="1" dirty="0"/>
              <a:t>Inkomen Fernand: 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dirty="0"/>
              <a:t>Leefloon sinds 01/09/22: </a:t>
            </a:r>
            <a:br>
              <a:rPr lang="nl-BE" dirty="0"/>
            </a:br>
            <a:r>
              <a:rPr lang="nl-BE" dirty="0"/>
              <a:t>€ 1.640,33 per maand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×"/>
            </a:pPr>
            <a:endParaRPr lang="nl-BE" dirty="0"/>
          </a:p>
          <a:p>
            <a:pPr>
              <a:lnSpc>
                <a:spcPct val="90000"/>
              </a:lnSpc>
            </a:pPr>
            <a:r>
              <a:rPr lang="nl-BE" dirty="0"/>
              <a:t>Recht op VT?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b="1" dirty="0"/>
              <a:t>Ja! </a:t>
            </a:r>
          </a:p>
          <a:p>
            <a:pPr>
              <a:lnSpc>
                <a:spcPct val="90000"/>
              </a:lnSpc>
            </a:pPr>
            <a:endParaRPr lang="nl-BE" dirty="0"/>
          </a:p>
        </p:txBody>
      </p:sp>
      <p:pic>
        <p:nvPicPr>
          <p:cNvPr id="7" name="Graphic 6" descr="Man met hoed en pak">
            <a:extLst>
              <a:ext uri="{FF2B5EF4-FFF2-40B4-BE49-F238E27FC236}">
                <a16:creationId xmlns:a16="http://schemas.microsoft.com/office/drawing/2014/main" id="{27799FA0-BBA1-3C71-C3BC-00E572103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0386" y="640081"/>
            <a:ext cx="1813362" cy="52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51" name="Rectangle 8235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265" name="Group 8237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8239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67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41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42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4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44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45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46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47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48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49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50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252" name="Group 8251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253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54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55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56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57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58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59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60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61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62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63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64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0843610-3B71-8111-CDFE-BFD045FB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nl-BE" err="1"/>
              <a:t>Pascale</a:t>
            </a:r>
            <a:endParaRPr lang="nl-BE"/>
          </a:p>
        </p:txBody>
      </p:sp>
      <p:sp>
        <p:nvSpPr>
          <p:cNvPr id="8266" name="Rectangle 8265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68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9DB37-9BC2-D024-C860-35152611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231" y="1692564"/>
            <a:ext cx="5408171" cy="45521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BE" sz="2000"/>
              <a:t>63 jaar</a:t>
            </a:r>
          </a:p>
          <a:p>
            <a:pPr>
              <a:lnSpc>
                <a:spcPct val="90000"/>
              </a:lnSpc>
            </a:pPr>
            <a:r>
              <a:rPr lang="nl-BE" sz="2000"/>
              <a:t>Alleenstaande vrouw</a:t>
            </a:r>
          </a:p>
          <a:p>
            <a:pPr>
              <a:lnSpc>
                <a:spcPct val="90000"/>
              </a:lnSpc>
            </a:pPr>
            <a:r>
              <a:rPr lang="nl-BE" sz="2000"/>
              <a:t>Fysieke beperking</a:t>
            </a:r>
          </a:p>
          <a:p>
            <a:pPr>
              <a:lnSpc>
                <a:spcPct val="90000"/>
              </a:lnSpc>
            </a:pPr>
            <a:r>
              <a:rPr lang="nl-BE" sz="2000"/>
              <a:t>Eigen woning in </a:t>
            </a:r>
            <a:r>
              <a:rPr lang="nl-BE" sz="2000" err="1"/>
              <a:t>Balgerhoeke</a:t>
            </a:r>
            <a:r>
              <a:rPr lang="nl-BE" sz="200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2000" b="1"/>
              <a:t>Inkomen </a:t>
            </a:r>
            <a:r>
              <a:rPr lang="nl-BE" sz="2000" b="1" err="1"/>
              <a:t>Pascale</a:t>
            </a:r>
            <a:r>
              <a:rPr lang="nl-BE" sz="2000" b="1"/>
              <a:t>: 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sz="2000"/>
              <a:t>Invaliditeitsuitkering: €1.208 per maand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sz="2000"/>
              <a:t>Win </a:t>
            </a:r>
            <a:r>
              <a:rPr lang="nl-BE" sz="2000" err="1"/>
              <a:t>for</a:t>
            </a:r>
            <a:r>
              <a:rPr lang="nl-BE" sz="2000"/>
              <a:t> life: € 1.000 per maand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sz="2000"/>
              <a:t>Integratietegemoetkoming (FOD): €55 per maand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BE" sz="2000"/>
          </a:p>
          <a:p>
            <a:pPr>
              <a:lnSpc>
                <a:spcPct val="90000"/>
              </a:lnSpc>
            </a:pPr>
            <a:r>
              <a:rPr lang="nl-BE" sz="2000"/>
              <a:t>Recht op VT?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2000" b="1"/>
              <a:t>Ja! </a:t>
            </a:r>
          </a:p>
          <a:p>
            <a:pPr>
              <a:lnSpc>
                <a:spcPct val="90000"/>
              </a:lnSpc>
            </a:pPr>
            <a:endParaRPr lang="nl-BE" sz="2000"/>
          </a:p>
        </p:txBody>
      </p:sp>
      <p:pic>
        <p:nvPicPr>
          <p:cNvPr id="5" name="Graphic 4" descr="Vrouw met wandelstok">
            <a:extLst>
              <a:ext uri="{FF2B5EF4-FFF2-40B4-BE49-F238E27FC236}">
                <a16:creationId xmlns:a16="http://schemas.microsoft.com/office/drawing/2014/main" id="{C8259EBF-8133-D6F0-D4F7-9713136FB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8719" y="76200"/>
            <a:ext cx="2049233" cy="68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6D736-0183-7CFB-8EA9-45CC9583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nl-BE"/>
              <a:t>Carmen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5360E-A651-3CED-C020-F375F77C4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73157"/>
            <a:ext cx="5938232" cy="45607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l-BE" sz="2000"/>
              <a:t>36 jaar</a:t>
            </a:r>
          </a:p>
          <a:p>
            <a:pPr>
              <a:lnSpc>
                <a:spcPct val="90000"/>
              </a:lnSpc>
            </a:pPr>
            <a:r>
              <a:rPr lang="nl-BE" sz="2000"/>
              <a:t>Samenwonend met haar partner en 3 kindjes</a:t>
            </a:r>
          </a:p>
          <a:p>
            <a:pPr>
              <a:lnSpc>
                <a:spcPct val="90000"/>
              </a:lnSpc>
            </a:pPr>
            <a:r>
              <a:rPr lang="nl-BE" sz="2000"/>
              <a:t>Carmen werkt 4/5</a:t>
            </a:r>
            <a:r>
              <a:rPr lang="nl-BE" sz="2000" baseline="30000"/>
              <a:t>de</a:t>
            </a:r>
            <a:r>
              <a:rPr lang="nl-BE" sz="2000"/>
              <a:t> , haar partner is sedert enkele maanden werkloos</a:t>
            </a:r>
          </a:p>
          <a:p>
            <a:pPr>
              <a:lnSpc>
                <a:spcPct val="90000"/>
              </a:lnSpc>
            </a:pPr>
            <a:r>
              <a:rPr lang="nl-BE" sz="2000"/>
              <a:t>Eigen woning in de Sint-Jozefswijk</a:t>
            </a:r>
          </a:p>
          <a:p>
            <a:pPr>
              <a:lnSpc>
                <a:spcPct val="90000"/>
              </a:lnSpc>
            </a:pPr>
            <a:r>
              <a:rPr lang="nl-BE" sz="2000" b="1"/>
              <a:t>Inkomen gezin: €46.300 </a:t>
            </a:r>
            <a:r>
              <a:rPr lang="nl-BE" sz="1900" b="1"/>
              <a:t>(bruto belastbaar/jaar)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sz="2000"/>
              <a:t>Carmen: €2.000 per maand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sz="2000"/>
              <a:t>Partner: €1.700 per maand 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sz="2000"/>
              <a:t>Vakantiegeld en eindejaarspremie Carmen: €1.900 per jaar 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BE" sz="2000"/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sz="2000"/>
              <a:t>Recht op VT?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2000" b="1"/>
              <a:t>Neen!  </a:t>
            </a:r>
            <a:r>
              <a:rPr lang="nl-BE" sz="2000" b="1">
                <a:sym typeface="Wingdings" panose="05000000000000000000" pitchFamily="2" charset="2"/>
              </a:rPr>
              <a:t> Inkomen boven grens</a:t>
            </a:r>
            <a:endParaRPr lang="nl-BE" sz="2000" b="1"/>
          </a:p>
          <a:p>
            <a:pPr>
              <a:lnSpc>
                <a:spcPct val="90000"/>
              </a:lnSpc>
            </a:pPr>
            <a:endParaRPr lang="nl-BE" sz="1500"/>
          </a:p>
        </p:txBody>
      </p:sp>
      <p:pic>
        <p:nvPicPr>
          <p:cNvPr id="5" name="Graphic 4" descr="Vrouw die een overhemd draagt met patroon">
            <a:extLst>
              <a:ext uri="{FF2B5EF4-FFF2-40B4-BE49-F238E27FC236}">
                <a16:creationId xmlns:a16="http://schemas.microsoft.com/office/drawing/2014/main" id="{A6618B80-18C0-FCBB-DE57-B9AADB69A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728" y="638731"/>
            <a:ext cx="2494970" cy="55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3CF3C-0A41-39B8-639D-8B36AE3D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Waarom heeft Carmen geen recht?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9C5F1B-9CDE-6864-2F3E-916CE6A66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BE"/>
              <a:t>Inkomen Carmen = €2.000 bruto belastbaar per maand</a:t>
            </a:r>
          </a:p>
          <a:p>
            <a:pPr lvl="1"/>
            <a:r>
              <a:rPr lang="nl-BE">
                <a:sym typeface="Wingdings" panose="05000000000000000000" pitchFamily="2" charset="2"/>
              </a:rPr>
              <a:t>x 12 = €24.000</a:t>
            </a:r>
            <a:endParaRPr lang="nl-BE"/>
          </a:p>
          <a:p>
            <a:r>
              <a:rPr lang="nl-BE">
                <a:sym typeface="Wingdings" panose="05000000000000000000" pitchFamily="2" charset="2"/>
              </a:rPr>
              <a:t>Inkomen Partner = €1.700 bruto belastbaar per maand</a:t>
            </a:r>
            <a:r>
              <a:rPr lang="nl-BE"/>
              <a:t> </a:t>
            </a:r>
          </a:p>
          <a:p>
            <a:pPr lvl="1"/>
            <a:r>
              <a:rPr lang="nl-BE">
                <a:sym typeface="Wingdings" panose="05000000000000000000" pitchFamily="2" charset="2"/>
              </a:rPr>
              <a:t>x 12 = €20.400</a:t>
            </a:r>
          </a:p>
          <a:p>
            <a:r>
              <a:rPr lang="nl-BE">
                <a:sym typeface="Wingdings" panose="05000000000000000000" pitchFamily="2" charset="2"/>
              </a:rPr>
              <a:t>Jaarlijks gezamenlijk vakantiegeld  en eindejaarspremie </a:t>
            </a:r>
            <a:br>
              <a:rPr lang="nl-BE"/>
            </a:br>
            <a:r>
              <a:rPr lang="nl-BE">
                <a:sym typeface="Wingdings" panose="05000000000000000000" pitchFamily="2" charset="2"/>
              </a:rPr>
              <a:t>= €1.900 bruto belastbaar per jaar. </a:t>
            </a:r>
            <a:endParaRPr lang="nl-BE"/>
          </a:p>
          <a:p>
            <a:pPr marL="0" indent="0">
              <a:buNone/>
            </a:pPr>
            <a:endParaRPr lang="nl-BE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Samen hebben ze op jaarbasis een inkomen van €44.020,49 belastbaar. </a:t>
            </a:r>
            <a:endParaRPr lang="nl-BE"/>
          </a:p>
          <a:p>
            <a:pPr marL="0" indent="0">
              <a:buNone/>
            </a:pPr>
            <a:endParaRPr lang="nl-BE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>
                <a:sym typeface="Wingdings" panose="05000000000000000000" pitchFamily="2" charset="2"/>
              </a:rPr>
              <a:t>Het grensbedrag met drie kinderen + partner komt op €  (1/01/2023)</a:t>
            </a:r>
            <a:br>
              <a:rPr lang="nl-BE"/>
            </a:br>
            <a:r>
              <a:rPr lang="nl-BE">
                <a:sym typeface="Wingdings" panose="05000000000000000000" pitchFamily="2" charset="2"/>
              </a:rPr>
              <a:t>Het gezinsinkomen is hoger dan dit bedrag. </a:t>
            </a:r>
            <a:endParaRPr lang="nl-BE"/>
          </a:p>
          <a:p>
            <a:pPr marL="0" indent="0">
              <a:buNone/>
            </a:pPr>
            <a:endParaRPr lang="nl-BE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0868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B57CF-1135-808F-5E96-4A8DABAD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nl-BE" err="1"/>
              <a:t>Boma</a:t>
            </a:r>
            <a:endParaRPr lang="nl-BE"/>
          </a:p>
        </p:txBody>
      </p:sp>
      <p:sp>
        <p:nvSpPr>
          <p:cNvPr id="11270" name="Content Placeholder 11269">
            <a:extLst>
              <a:ext uri="{FF2B5EF4-FFF2-40B4-BE49-F238E27FC236}">
                <a16:creationId xmlns:a16="http://schemas.microsoft.com/office/drawing/2014/main" id="{2E991D17-0377-18D1-956E-6F57F499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54159"/>
            <a:ext cx="6178284" cy="4313241"/>
          </a:xfrm>
        </p:spPr>
        <p:txBody>
          <a:bodyPr>
            <a:normAutofit/>
          </a:bodyPr>
          <a:lstStyle/>
          <a:p>
            <a:r>
              <a:rPr lang="nl-BE"/>
              <a:t>Ex-buurman van </a:t>
            </a:r>
            <a:r>
              <a:rPr lang="nl-BE" err="1"/>
              <a:t>Markske</a:t>
            </a:r>
            <a:endParaRPr lang="nl-BE"/>
          </a:p>
          <a:p>
            <a:r>
              <a:rPr lang="nl-BE"/>
              <a:t>72 jaar</a:t>
            </a:r>
          </a:p>
          <a:p>
            <a:r>
              <a:rPr lang="nl-BE"/>
              <a:t>Alleenstaande man</a:t>
            </a:r>
          </a:p>
          <a:p>
            <a:r>
              <a:rPr lang="nl-BE"/>
              <a:t>Huurt een huisje aan de sporthal</a:t>
            </a:r>
          </a:p>
          <a:p>
            <a:r>
              <a:rPr lang="nl-BE" b="1"/>
              <a:t>Inkomen: €16.918,89 (bruto belastbaar/jaar)</a:t>
            </a:r>
          </a:p>
          <a:p>
            <a:pPr lvl="1">
              <a:buFont typeface="Calibri" panose="020F0502020204030204" pitchFamily="34" charset="0"/>
              <a:buChar char="˃"/>
            </a:pPr>
            <a:r>
              <a:rPr lang="nl-BE"/>
              <a:t>Pensioen: €1.335,16 per maand</a:t>
            </a:r>
          </a:p>
          <a:p>
            <a:pPr lvl="1">
              <a:buFont typeface="Calibri" panose="020F0502020204030204" pitchFamily="34" charset="0"/>
              <a:buChar char="˃"/>
            </a:pPr>
            <a:r>
              <a:rPr lang="nl-BE"/>
              <a:t>Vakantiegeld pensioen: € 896,97</a:t>
            </a:r>
          </a:p>
          <a:p>
            <a:pPr lvl="1">
              <a:buFont typeface="Calibri" panose="020F0502020204030204" pitchFamily="34" charset="0"/>
              <a:buChar char="×"/>
            </a:pPr>
            <a:endParaRPr lang="nl-BE"/>
          </a:p>
          <a:p>
            <a:r>
              <a:rPr lang="nl-BE"/>
              <a:t>Recht op VT?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1700" b="1"/>
              <a:t>Ja! </a:t>
            </a:r>
          </a:p>
          <a:p>
            <a:endParaRPr lang="en-US"/>
          </a:p>
        </p:txBody>
      </p:sp>
      <p:pic>
        <p:nvPicPr>
          <p:cNvPr id="4" name="Graphic 3" descr="Oude man met jas">
            <a:extLst>
              <a:ext uri="{FF2B5EF4-FFF2-40B4-BE49-F238E27FC236}">
                <a16:creationId xmlns:a16="http://schemas.microsoft.com/office/drawing/2014/main" id="{24292088-92E1-60C9-0CCF-F1586D8B3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1209" y="696808"/>
            <a:ext cx="1755155" cy="54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6EE06-0A04-581A-F807-7417ADEE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9900"/>
                </a:solidFill>
              </a:rPr>
              <a:t>Verandering Gezinssituatie Carmen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7AE6D2-54B3-097D-5675-AE1BE39F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41923"/>
            <a:ext cx="6133825" cy="47131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1700"/>
              <a:t>36 jaar</a:t>
            </a:r>
          </a:p>
          <a:p>
            <a:pPr>
              <a:lnSpc>
                <a:spcPct val="90000"/>
              </a:lnSpc>
            </a:pPr>
            <a:r>
              <a:rPr lang="nl-BE" sz="1700"/>
              <a:t>Sinds 17/01/2022 alleenstaande mama met 3 kindjes door overlijden partner</a:t>
            </a:r>
          </a:p>
          <a:p>
            <a:pPr>
              <a:lnSpc>
                <a:spcPct val="90000"/>
              </a:lnSpc>
            </a:pPr>
            <a:r>
              <a:rPr lang="nl-BE" sz="1700"/>
              <a:t>Ze werkt sinds maart 2022 voltijds</a:t>
            </a:r>
          </a:p>
          <a:p>
            <a:pPr>
              <a:lnSpc>
                <a:spcPct val="90000"/>
              </a:lnSpc>
            </a:pPr>
            <a:r>
              <a:rPr lang="nl-BE" sz="1700"/>
              <a:t>Eigen woning in de wijk Sint-Jozef</a:t>
            </a:r>
          </a:p>
          <a:p>
            <a:pPr>
              <a:lnSpc>
                <a:spcPct val="90000"/>
              </a:lnSpc>
            </a:pPr>
            <a:r>
              <a:rPr lang="nl-BE" sz="1700" b="1"/>
              <a:t>Inkomen gezin: €28.300 (jaar)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sz="1700"/>
              <a:t>Carmen: € 2.200 per maand</a:t>
            </a:r>
          </a:p>
          <a:p>
            <a:pPr lvl="1">
              <a:lnSpc>
                <a:spcPct val="90000"/>
              </a:lnSpc>
              <a:buFont typeface="Calibri" panose="020F0502020204030204" pitchFamily="34" charset="0"/>
              <a:buChar char="˃"/>
            </a:pPr>
            <a:r>
              <a:rPr lang="nl-BE" sz="1700"/>
              <a:t>Vakantiegeld + eindejaarspremie Carmen: €1.900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BE" sz="1700"/>
          </a:p>
          <a:p>
            <a:pPr>
              <a:lnSpc>
                <a:spcPct val="90000"/>
              </a:lnSpc>
            </a:pPr>
            <a:r>
              <a:rPr lang="nl-BE" sz="1700"/>
              <a:t>Recht op VT?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BE" sz="1700" b="1"/>
              <a:t>JA! </a:t>
            </a:r>
          </a:p>
          <a:p>
            <a:pPr>
              <a:lnSpc>
                <a:spcPct val="90000"/>
              </a:lnSpc>
            </a:pPr>
            <a:endParaRPr lang="nl-BE" sz="1700"/>
          </a:p>
        </p:txBody>
      </p:sp>
      <p:pic>
        <p:nvPicPr>
          <p:cNvPr id="6" name="Graphic 5" descr="Vrouw die een laptop vasthoudt">
            <a:extLst>
              <a:ext uri="{FF2B5EF4-FFF2-40B4-BE49-F238E27FC236}">
                <a16:creationId xmlns:a16="http://schemas.microsoft.com/office/drawing/2014/main" id="{F249AFB2-8F4F-471D-431C-3A9B2EFFF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5892" y="1931060"/>
            <a:ext cx="2948577" cy="29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739A796-3979-385E-F4CB-F72223732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7897" y="-466927"/>
            <a:ext cx="7156206" cy="71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6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65B43E1-E7F1-3236-B65F-492F4CB0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nl-BE"/>
              <a:t>Waarom deze webinar?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FE09B29-8CBB-B237-3EDE-22274826B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r="13139"/>
          <a:stretch/>
        </p:blipFill>
        <p:spPr>
          <a:xfrm>
            <a:off x="0" y="0"/>
            <a:ext cx="4687946" cy="6858000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699BBBE-0C36-B0A0-247C-9E3501AA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160251" cy="3777622"/>
          </a:xfrm>
        </p:spPr>
        <p:txBody>
          <a:bodyPr>
            <a:normAutofit lnSpcReduction="10000"/>
          </a:bodyPr>
          <a:lstStyle/>
          <a:p>
            <a:r>
              <a:rPr lang="en-US" err="1"/>
              <a:t>Algemene</a:t>
            </a:r>
            <a:r>
              <a:rPr lang="en-US"/>
              <a:t> </a:t>
            </a:r>
            <a:r>
              <a:rPr lang="en-US" err="1"/>
              <a:t>kennis</a:t>
            </a:r>
            <a:r>
              <a:rPr lang="en-US"/>
              <a:t> over VT </a:t>
            </a:r>
            <a:r>
              <a:rPr lang="en-US" err="1"/>
              <a:t>vergroten</a:t>
            </a:r>
            <a:r>
              <a:rPr lang="en-US"/>
              <a:t> in ELZ</a:t>
            </a:r>
          </a:p>
          <a:p>
            <a:r>
              <a:rPr lang="en-US" err="1"/>
              <a:t>Sociale</a:t>
            </a:r>
            <a:r>
              <a:rPr lang="en-US"/>
              <a:t> </a:t>
            </a:r>
            <a:r>
              <a:rPr lang="en-US" err="1"/>
              <a:t>voordelen</a:t>
            </a:r>
            <a:r>
              <a:rPr lang="en-US"/>
              <a:t> </a:t>
            </a:r>
            <a:r>
              <a:rPr lang="en-US" err="1"/>
              <a:t>bekender</a:t>
            </a:r>
            <a:r>
              <a:rPr lang="en-US"/>
              <a:t> </a:t>
            </a:r>
            <a:r>
              <a:rPr lang="en-US" err="1"/>
              <a:t>maken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breed </a:t>
            </a:r>
            <a:r>
              <a:rPr lang="en-US" err="1"/>
              <a:t>publiek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err="1"/>
              <a:t>Zodat</a:t>
            </a:r>
            <a:r>
              <a:rPr lang="en-US"/>
              <a:t>…</a:t>
            </a:r>
          </a:p>
          <a:p>
            <a:r>
              <a:rPr lang="en-US" err="1"/>
              <a:t>Mensen</a:t>
            </a:r>
            <a:r>
              <a:rPr lang="en-US"/>
              <a:t> die </a:t>
            </a:r>
            <a:r>
              <a:rPr lang="en-US" err="1"/>
              <a:t>recht</a:t>
            </a:r>
            <a:r>
              <a:rPr lang="en-US"/>
              <a:t> </a:t>
            </a:r>
            <a:r>
              <a:rPr lang="en-US" err="1"/>
              <a:t>hebben</a:t>
            </a:r>
            <a:r>
              <a:rPr lang="en-US"/>
              <a:t> op VT </a:t>
            </a:r>
            <a:r>
              <a:rPr lang="en-US" err="1"/>
              <a:t>sneller</a:t>
            </a:r>
            <a:r>
              <a:rPr lang="en-US"/>
              <a:t> van </a:t>
            </a:r>
            <a:r>
              <a:rPr lang="en-US" err="1"/>
              <a:t>tegemoetkomingen</a:t>
            </a:r>
            <a:r>
              <a:rPr lang="en-US"/>
              <a:t>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genieten</a:t>
            </a:r>
            <a:endParaRPr lang="en-US"/>
          </a:p>
          <a:p>
            <a:r>
              <a:rPr lang="en-US" err="1"/>
              <a:t>Aangespoord</a:t>
            </a:r>
            <a:r>
              <a:rPr lang="en-US"/>
              <a:t> </a:t>
            </a:r>
            <a:r>
              <a:rPr lang="en-US" err="1"/>
              <a:t>worden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aanvraag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dienen</a:t>
            </a:r>
            <a:br>
              <a:rPr lang="en-US"/>
            </a:br>
            <a:br>
              <a:rPr lang="en-US" sz="1400"/>
            </a:br>
            <a:endParaRPr lang="en-US" sz="1400"/>
          </a:p>
          <a:p>
            <a:pPr marL="0" indent="0">
              <a:buNone/>
            </a:pPr>
            <a:r>
              <a:rPr lang="en-US" sz="1400"/>
              <a:t>       (* VT = </a:t>
            </a:r>
            <a:r>
              <a:rPr lang="en-US" sz="1400" err="1"/>
              <a:t>verhoogde</a:t>
            </a:r>
            <a:r>
              <a:rPr lang="en-US" sz="1400"/>
              <a:t> </a:t>
            </a:r>
            <a:r>
              <a:rPr lang="en-US" sz="1400" err="1"/>
              <a:t>tegemoetkoming</a:t>
            </a:r>
            <a:r>
              <a:rPr lang="en-US" sz="1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6666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B0EFC-E90B-C90C-148B-A2EF14A6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071" y="701234"/>
            <a:ext cx="8911687" cy="1280890"/>
          </a:xfrm>
        </p:spPr>
        <p:txBody>
          <a:bodyPr/>
          <a:lstStyle/>
          <a:p>
            <a:r>
              <a:rPr lang="nl-BE"/>
              <a:t>Bedankt! </a:t>
            </a:r>
          </a:p>
        </p:txBody>
      </p:sp>
      <p:pic>
        <p:nvPicPr>
          <p:cNvPr id="23" name="Afbeelding 2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86013D0-84F4-3754-BE7E-DC6B165AE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77" y="2928068"/>
            <a:ext cx="2157984" cy="88392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8D1B89AF-A631-DDAE-E0B8-9EC5EDD13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52" y="3591328"/>
            <a:ext cx="3056305" cy="122888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F76F161-974B-3BBF-6012-D22C1ACA4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44" y="2034787"/>
            <a:ext cx="1959271" cy="117556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5070116-4FE7-83B9-A2FB-ED708CA42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48" y="1982124"/>
            <a:ext cx="1082133" cy="1082133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DDA7D72B-BB3E-E446-00C8-84AE8CF4B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7" y="5181728"/>
            <a:ext cx="3056305" cy="96744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DB7F031-3EB5-85A4-F85C-ABBCFA4584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6" b="18180"/>
          <a:stretch/>
        </p:blipFill>
        <p:spPr>
          <a:xfrm>
            <a:off x="4273486" y="3505713"/>
            <a:ext cx="3737567" cy="118488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7981D85-EFB7-9EF4-A005-188A5D1F5A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6" b="8084"/>
          <a:stretch/>
        </p:blipFill>
        <p:spPr>
          <a:xfrm>
            <a:off x="1141533" y="1982124"/>
            <a:ext cx="3056305" cy="12808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323B9ED-9D24-0209-AAAA-FDDF13FB31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648" y="5178629"/>
            <a:ext cx="1700931" cy="1231499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AFC982A3-667B-4844-53C8-0537577961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77" y="5194716"/>
            <a:ext cx="1898200" cy="1041374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9E168938-D70F-300F-0C02-2671B756CC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9344" y="4820217"/>
            <a:ext cx="1828571" cy="1828571"/>
          </a:xfrm>
          <a:prstGeom prst="rect">
            <a:avLst/>
          </a:prstGeom>
        </p:spPr>
      </p:pic>
      <p:pic>
        <p:nvPicPr>
          <p:cNvPr id="42" name="Afbeelding 41" descr="Afbeelding met tekst&#10;&#10;Automatisch gegenereerde beschrijving">
            <a:extLst>
              <a:ext uri="{FF2B5EF4-FFF2-40B4-BE49-F238E27FC236}">
                <a16:creationId xmlns:a16="http://schemas.microsoft.com/office/drawing/2014/main" id="{FC75B3EA-9C55-31E2-E068-CB7F5E7B13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47" y="3370028"/>
            <a:ext cx="1082134" cy="1516511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28A05C0E-77BD-F60A-2C6D-30AF443D44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15" y="1982124"/>
            <a:ext cx="2040685" cy="588659"/>
          </a:xfrm>
          <a:prstGeom prst="rect">
            <a:avLst/>
          </a:prstGeom>
        </p:spPr>
      </p:pic>
      <p:pic>
        <p:nvPicPr>
          <p:cNvPr id="50" name="Afbeelding 49" descr="Afbeelding met tekst&#10;&#10;Automatisch gegenereerde beschrijving">
            <a:extLst>
              <a:ext uri="{FF2B5EF4-FFF2-40B4-BE49-F238E27FC236}">
                <a16:creationId xmlns:a16="http://schemas.microsoft.com/office/drawing/2014/main" id="{02EA5D01-6839-104C-3EF0-8A20B79F8C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16" y="4129183"/>
            <a:ext cx="2040684" cy="58865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6F62156-4E4A-55AC-ACC1-B6D11F45CD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98" y="212133"/>
            <a:ext cx="1895917" cy="18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6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36F1B-371E-0E54-FA34-E0725B3E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Structuur van de PPT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7F96FF-6CC1-B08A-9E70-AE0A334C5D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  <a:p>
            <a:endParaRPr lang="nl-BE"/>
          </a:p>
          <a:p>
            <a:endParaRPr lang="nl-BE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69C46B40-B280-CE42-6148-FC7AACF8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130"/>
          <a:stretch/>
        </p:blipFill>
        <p:spPr>
          <a:xfrm>
            <a:off x="7190747" y="2307911"/>
            <a:ext cx="4313864" cy="3429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CC19B2D-F80A-B706-F25E-19D2735AE394}"/>
              </a:ext>
            </a:extLst>
          </p:cNvPr>
          <p:cNvSpPr txBox="1"/>
          <p:nvPr/>
        </p:nvSpPr>
        <p:spPr>
          <a:xfrm>
            <a:off x="952500" y="6973416"/>
            <a:ext cx="4444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www.picpedia.org/post-it-note/p/practice.html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pic>
        <p:nvPicPr>
          <p:cNvPr id="6" name="Afbeelding 5" descr="Getekend doolhof met wit krijt op schoolbord">
            <a:extLst>
              <a:ext uri="{FF2B5EF4-FFF2-40B4-BE49-F238E27FC236}">
                <a16:creationId xmlns:a16="http://schemas.microsoft.com/office/drawing/2014/main" id="{34191F3E-6A3E-1D7A-C742-EF398817C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6" y="2307911"/>
            <a:ext cx="5144304" cy="3429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D727101-CE7E-F591-0A9B-44E13A404FD9}"/>
              </a:ext>
            </a:extLst>
          </p:cNvPr>
          <p:cNvSpPr txBox="1"/>
          <p:nvPr/>
        </p:nvSpPr>
        <p:spPr>
          <a:xfrm>
            <a:off x="2085341" y="2313167"/>
            <a:ext cx="287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THEORIE</a:t>
            </a:r>
          </a:p>
        </p:txBody>
      </p:sp>
    </p:spTree>
    <p:extLst>
      <p:ext uri="{BB962C8B-B14F-4D97-AF65-F5344CB8AC3E}">
        <p14:creationId xmlns:p14="http://schemas.microsoft.com/office/powerpoint/2010/main" val="323345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762C4D9-B21A-657F-7383-3643D689A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374E49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0FD07F-6D33-DF3A-9463-89A22EE08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889218"/>
            <a:ext cx="5478432" cy="10320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3400">
                <a:solidFill>
                  <a:srgbClr val="FEFFFF"/>
                </a:solidFill>
              </a:rPr>
              <a:t>Verhoogde tegemoetkoming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DC4BA3-F947-7233-A92E-FCB873D8C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5454227" cy="524935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EFFFF"/>
                </a:solidFill>
              </a:rPr>
              <a:t>Theorie</a:t>
            </a:r>
          </a:p>
        </p:txBody>
      </p:sp>
    </p:spTree>
    <p:extLst>
      <p:ext uri="{BB962C8B-B14F-4D97-AF65-F5344CB8AC3E}">
        <p14:creationId xmlns:p14="http://schemas.microsoft.com/office/powerpoint/2010/main" val="3824090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04FF5-1049-3A0D-CF75-1001C209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64" y="539796"/>
            <a:ext cx="4633466" cy="1280890"/>
          </a:xfrm>
        </p:spPr>
        <p:txBody>
          <a:bodyPr>
            <a:normAutofit/>
          </a:bodyPr>
          <a:lstStyle/>
          <a:p>
            <a:r>
              <a:rPr lang="nl-BE" sz="4800"/>
              <a:t>Wat is het?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2BA8BF-149B-154A-B1F4-AE8C2BBAD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1820686"/>
            <a:ext cx="4940392" cy="4228337"/>
          </a:xfrm>
        </p:spPr>
        <p:txBody>
          <a:bodyPr>
            <a:normAutofit/>
          </a:bodyPr>
          <a:lstStyle/>
          <a:p>
            <a:pPr lvl="1"/>
            <a:r>
              <a:rPr lang="nl-BE" sz="3600"/>
              <a:t>Bescherming tegen (hoge) medische kosten</a:t>
            </a:r>
          </a:p>
          <a:p>
            <a:pPr lvl="1"/>
            <a:r>
              <a:rPr lang="nl-BE" sz="3600"/>
              <a:t>Herkenbaar aan code op de mutualiteitsklevers</a:t>
            </a:r>
          </a:p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56137C-903D-DD7E-7135-54CCF7A92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295" y="756163"/>
            <a:ext cx="2783894" cy="2783894"/>
          </a:xfrm>
          <a:prstGeom prst="rect">
            <a:avLst/>
          </a:prstGeom>
        </p:spPr>
      </p:pic>
      <p:pic>
        <p:nvPicPr>
          <p:cNvPr id="1026" name="Picture 2" descr="Samenlevingsopbouw Antwerpen | Investeert in de kracht van mensen">
            <a:extLst>
              <a:ext uri="{FF2B5EF4-FFF2-40B4-BE49-F238E27FC236}">
                <a16:creationId xmlns:a16="http://schemas.microsoft.com/office/drawing/2014/main" id="{99F15D96-3A05-5914-7868-957718C1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087" y="3939529"/>
            <a:ext cx="3981455" cy="13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1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8006F-405D-481E-9121-CE6F3866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nl-BE"/>
              <a:t>Voordelen van VT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CB5AE3-ACBE-24E7-797C-5C22AB6E5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689" y="1905000"/>
            <a:ext cx="5893703" cy="387075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BE" b="1"/>
              <a:t> </a:t>
            </a:r>
          </a:p>
          <a:p>
            <a:pPr lvl="1"/>
            <a:r>
              <a:rPr lang="nl-BE" sz="2000"/>
              <a:t>Hogere terugbetaling geneeskundige zorgen</a:t>
            </a:r>
          </a:p>
          <a:p>
            <a:pPr lvl="1"/>
            <a:r>
              <a:rPr lang="nl-BE" sz="2000"/>
              <a:t>Automatisch recht op derdebetalersregeling bij huisarts</a:t>
            </a:r>
          </a:p>
          <a:p>
            <a:pPr lvl="1"/>
            <a:r>
              <a:rPr lang="nl-BE" sz="2000"/>
              <a:t>Lager remgeld voor bepaalde geneesmiddelen</a:t>
            </a:r>
          </a:p>
          <a:p>
            <a:pPr lvl="1"/>
            <a:r>
              <a:rPr lang="nl-BE" sz="2000"/>
              <a:t>Plafond maximumfactuur “sociale MAF”</a:t>
            </a:r>
          </a:p>
          <a:p>
            <a:pPr lvl="2"/>
            <a:r>
              <a:rPr lang="nl-BE" sz="2000"/>
              <a:t>= remgeldplafond</a:t>
            </a:r>
          </a:p>
          <a:p>
            <a:pPr lvl="2"/>
            <a:r>
              <a:rPr lang="nl-BE" sz="2000"/>
              <a:t>506,79 EUR</a:t>
            </a:r>
          </a:p>
          <a:p>
            <a:pPr lvl="1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A7F2CA-D770-B7AD-36C4-737BBE96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410" y="2151536"/>
            <a:ext cx="4001315" cy="224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3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8006F-405D-481E-9121-CE6F3866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nl-BE" sz="3200"/>
              <a:t>Maar ook… </a:t>
            </a:r>
            <a:br>
              <a:rPr lang="nl-BE" sz="3200"/>
            </a:br>
            <a:endParaRPr lang="nl-BE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80774A-A2EC-459A-2498-DA05C7A1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5" y="1342239"/>
            <a:ext cx="5072980" cy="4568983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nl-BE" sz="2200"/>
              <a:t>Sociaal tarief gas en elektriciteit (t.e.m. 31/03/2023)</a:t>
            </a:r>
          </a:p>
          <a:p>
            <a:pPr lvl="2"/>
            <a:r>
              <a:rPr lang="nl-BE" sz="1600">
                <a:solidFill>
                  <a:schemeClr val="tx1"/>
                </a:solidFill>
              </a:rPr>
              <a:t>Bon </a:t>
            </a:r>
            <a:r>
              <a:rPr lang="nl-BE" sz="1600" err="1">
                <a:solidFill>
                  <a:schemeClr val="tx1"/>
                </a:solidFill>
              </a:rPr>
              <a:t>Fluvius</a:t>
            </a:r>
            <a:r>
              <a:rPr lang="nl-BE" sz="160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endParaRPr lang="nl-BE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nl-BE" sz="2200"/>
              <a:t>Gratis energiescan van </a:t>
            </a:r>
            <a:br>
              <a:rPr lang="nl-BE" sz="2200"/>
            </a:br>
            <a:r>
              <a:rPr lang="nl-BE" sz="2200"/>
              <a:t>je woning</a:t>
            </a:r>
          </a:p>
          <a:p>
            <a:pPr lvl="2"/>
            <a:r>
              <a:rPr lang="nl-BE" sz="1600">
                <a:solidFill>
                  <a:schemeClr val="tx1"/>
                </a:solidFill>
              </a:rPr>
              <a:t>Meetjesland : </a:t>
            </a:r>
            <a:r>
              <a:rPr lang="nl-BE" sz="1600" err="1">
                <a:solidFill>
                  <a:schemeClr val="tx1"/>
                </a:solidFill>
              </a:rPr>
              <a:t>Veneco</a:t>
            </a:r>
            <a:endParaRPr lang="nl-BE" sz="160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nl-BE" sz="160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nl-BE" sz="2200"/>
              <a:t>Vermindering openbaar vervoer</a:t>
            </a:r>
          </a:p>
          <a:p>
            <a:pPr lvl="2"/>
            <a:r>
              <a:rPr lang="nl-BE" sz="1600">
                <a:solidFill>
                  <a:schemeClr val="tx1"/>
                </a:solidFill>
              </a:rPr>
              <a:t>€56 </a:t>
            </a:r>
            <a:r>
              <a:rPr lang="nl-BE" sz="1600" err="1">
                <a:solidFill>
                  <a:schemeClr val="tx1"/>
                </a:solidFill>
              </a:rPr>
              <a:t>Buzzypazz</a:t>
            </a:r>
            <a:r>
              <a:rPr lang="nl-BE" sz="1600">
                <a:solidFill>
                  <a:schemeClr val="tx1"/>
                </a:solidFill>
              </a:rPr>
              <a:t> ( anders €351)</a:t>
            </a:r>
          </a:p>
          <a:p>
            <a:pPr lvl="2"/>
            <a:r>
              <a:rPr lang="nl-BE" sz="1600">
                <a:solidFill>
                  <a:schemeClr val="tx1"/>
                </a:solidFill>
              </a:rPr>
              <a:t>-50% NMBS 2</a:t>
            </a:r>
            <a:r>
              <a:rPr lang="nl-BE" sz="1600" baseline="30000">
                <a:solidFill>
                  <a:schemeClr val="tx1"/>
                </a:solidFill>
              </a:rPr>
              <a:t>e</a:t>
            </a:r>
            <a:r>
              <a:rPr lang="nl-BE" sz="1600">
                <a:solidFill>
                  <a:schemeClr val="tx1"/>
                </a:solidFill>
              </a:rPr>
              <a:t> klasse</a:t>
            </a:r>
          </a:p>
          <a:p>
            <a:pPr lvl="1"/>
            <a:endParaRPr lang="nl-BE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B95AB4-72EE-1ADB-21A2-8533FE9D2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482" y="941438"/>
            <a:ext cx="3179098" cy="2384324"/>
          </a:xfrm>
          <a:prstGeom prst="rect">
            <a:avLst/>
          </a:prstGeom>
        </p:spPr>
      </p:pic>
      <p:pic>
        <p:nvPicPr>
          <p:cNvPr id="5" name="Afbeelding 4" descr="Binnenkant van een lege bus">
            <a:extLst>
              <a:ext uri="{FF2B5EF4-FFF2-40B4-BE49-F238E27FC236}">
                <a16:creationId xmlns:a16="http://schemas.microsoft.com/office/drawing/2014/main" id="{9403EE82-86BF-4547-F38D-9DE57B4C2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82" y="3789237"/>
            <a:ext cx="3179098" cy="21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0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2D164B4-7927-4AC2-2E03-6297F941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nl-BE"/>
              <a:t>Maar ook…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E4BF63-972A-BBBF-CCB0-D7027EBF2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702" y="1382001"/>
            <a:ext cx="5270382" cy="498888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nl-BE" sz="2400"/>
              <a:t>Lagere bijdrage Vlaamse Sociale Bescherming</a:t>
            </a:r>
          </a:p>
          <a:p>
            <a:pPr lvl="2"/>
            <a:r>
              <a:rPr lang="en-US" sz="2000"/>
              <a:t>€29  </a:t>
            </a:r>
            <a:r>
              <a:rPr lang="en-US" sz="2000" err="1"/>
              <a:t>i.p.v</a:t>
            </a:r>
            <a:r>
              <a:rPr lang="en-US" sz="2000"/>
              <a:t>. €58</a:t>
            </a:r>
          </a:p>
          <a:p>
            <a:pPr marL="914400" lvl="2" indent="0">
              <a:buNone/>
            </a:pPr>
            <a:endParaRPr lang="en-US" sz="2000"/>
          </a:p>
          <a:p>
            <a:pPr lvl="1"/>
            <a:r>
              <a:rPr lang="en-US" sz="2400" err="1"/>
              <a:t>Vrijstelling</a:t>
            </a:r>
            <a:r>
              <a:rPr lang="en-US" sz="2400"/>
              <a:t> </a:t>
            </a:r>
            <a:r>
              <a:rPr lang="en-US" sz="2400" err="1"/>
              <a:t>provinciale</a:t>
            </a:r>
            <a:r>
              <a:rPr lang="en-US" sz="2400"/>
              <a:t> </a:t>
            </a:r>
            <a:r>
              <a:rPr lang="en-US" sz="2400" err="1"/>
              <a:t>gezinsbelasting</a:t>
            </a:r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Rap Op </a:t>
            </a:r>
            <a:r>
              <a:rPr lang="en-US" sz="2400" err="1"/>
              <a:t>Stap</a:t>
            </a:r>
            <a:endParaRPr lang="en-US" sz="2400"/>
          </a:p>
          <a:p>
            <a:pPr lvl="2"/>
            <a:r>
              <a:rPr lang="en-US" sz="2000" err="1"/>
              <a:t>Laagdrempelige</a:t>
            </a:r>
            <a:r>
              <a:rPr lang="en-US" sz="2000"/>
              <a:t> </a:t>
            </a:r>
            <a:r>
              <a:rPr lang="en-US" sz="2000" err="1"/>
              <a:t>ontspannenings</a:t>
            </a:r>
            <a:r>
              <a:rPr lang="en-US" sz="2000"/>
              <a:t>-</a:t>
            </a:r>
            <a:br>
              <a:rPr lang="en-US" sz="2000"/>
            </a:br>
            <a:r>
              <a:rPr lang="en-US" sz="2000" err="1"/>
              <a:t>mogelijkheden</a:t>
            </a:r>
            <a:endParaRPr lang="en-US" sz="2000"/>
          </a:p>
          <a:p>
            <a:pPr lvl="2"/>
            <a:r>
              <a:rPr lang="en-US" sz="2000"/>
              <a:t>+ </a:t>
            </a:r>
            <a:r>
              <a:rPr lang="en-US" sz="2000" err="1"/>
              <a:t>aanbod</a:t>
            </a:r>
            <a:r>
              <a:rPr lang="en-US" sz="2000"/>
              <a:t> ‘</a:t>
            </a:r>
            <a:r>
              <a:rPr lang="en-US" sz="2000" err="1"/>
              <a:t>iedereen</a:t>
            </a:r>
            <a:r>
              <a:rPr lang="en-US" sz="2000"/>
              <a:t> </a:t>
            </a:r>
            <a:r>
              <a:rPr lang="en-US" sz="2000" err="1"/>
              <a:t>verdient</a:t>
            </a:r>
            <a:r>
              <a:rPr lang="en-US" sz="2000"/>
              <a:t> </a:t>
            </a:r>
            <a:r>
              <a:rPr lang="en-US" sz="2000" err="1"/>
              <a:t>vakantie</a:t>
            </a:r>
            <a:r>
              <a:rPr lang="en-US" sz="2000"/>
              <a:t>’</a:t>
            </a:r>
            <a:br>
              <a:rPr lang="en-US" sz="2000"/>
            </a:br>
            <a:r>
              <a:rPr lang="en-US" sz="2000"/>
              <a:t>(website </a:t>
            </a:r>
            <a:r>
              <a:rPr lang="en-US" sz="2000" err="1"/>
              <a:t>indien</a:t>
            </a:r>
            <a:r>
              <a:rPr lang="en-US" sz="2000"/>
              <a:t> </a:t>
            </a:r>
            <a:r>
              <a:rPr lang="en-US" sz="2000" err="1"/>
              <a:t>geen</a:t>
            </a:r>
            <a:r>
              <a:rPr lang="en-US" sz="2000"/>
              <a:t> ROS-</a:t>
            </a:r>
            <a:r>
              <a:rPr lang="en-US" sz="2000" err="1"/>
              <a:t>kantoor</a:t>
            </a:r>
            <a:r>
              <a:rPr lang="en-US" sz="2000"/>
              <a:t>)</a:t>
            </a:r>
          </a:p>
          <a:p>
            <a:pPr marL="914400" lvl="2" indent="0">
              <a:buNone/>
            </a:pPr>
            <a:endParaRPr lang="en-US" sz="2000"/>
          </a:p>
          <a:p>
            <a:pPr lvl="1"/>
            <a:r>
              <a:rPr lang="en-US" sz="2400"/>
              <a:t>UITPAS </a:t>
            </a:r>
            <a:r>
              <a:rPr lang="en-US" sz="2400" err="1"/>
              <a:t>aan</a:t>
            </a:r>
            <a:r>
              <a:rPr lang="en-US" sz="2400"/>
              <a:t> </a:t>
            </a:r>
            <a:r>
              <a:rPr lang="en-US" sz="2400" err="1"/>
              <a:t>kansentarief</a:t>
            </a:r>
            <a:endParaRPr lang="en-US" sz="2400"/>
          </a:p>
          <a:p>
            <a:pPr lvl="1"/>
            <a:r>
              <a:rPr lang="en-US" sz="2400" err="1"/>
              <a:t>Mutualistische</a:t>
            </a:r>
            <a:r>
              <a:rPr lang="en-US" sz="2400"/>
              <a:t> </a:t>
            </a:r>
            <a:r>
              <a:rPr lang="en-US" sz="2400" err="1"/>
              <a:t>voordelen</a:t>
            </a:r>
            <a:endParaRPr lang="en-US" sz="2400"/>
          </a:p>
          <a:p>
            <a:endParaRPr lang="en-US"/>
          </a:p>
        </p:txBody>
      </p:sp>
      <p:pic>
        <p:nvPicPr>
          <p:cNvPr id="4" name="Picture 2" descr="Rap Op Stap - Home | Facebook">
            <a:extLst>
              <a:ext uri="{FF2B5EF4-FFF2-40B4-BE49-F238E27FC236}">
                <a16:creationId xmlns:a16="http://schemas.microsoft.com/office/drawing/2014/main" id="{12A5BE06-1F44-9829-11B8-056EC7AAF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r="2" b="18213"/>
          <a:stretch/>
        </p:blipFill>
        <p:spPr bwMode="auto">
          <a:xfrm>
            <a:off x="7736146" y="624111"/>
            <a:ext cx="3768466" cy="2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iTPAS-logo's, foto's, pictogrammen... | publiq">
            <a:extLst>
              <a:ext uri="{FF2B5EF4-FFF2-40B4-BE49-F238E27FC236}">
                <a16:creationId xmlns:a16="http://schemas.microsoft.com/office/drawing/2014/main" id="{890E16A3-DED7-DE70-9438-47E4106D5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9" r="-1" b="-1"/>
          <a:stretch/>
        </p:blipFill>
        <p:spPr bwMode="auto">
          <a:xfrm>
            <a:off x="7736146" y="3416024"/>
            <a:ext cx="3768466" cy="2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77695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ppt ELZ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8B00"/>
      </a:accent1>
      <a:accent2>
        <a:srgbClr val="2B979D"/>
      </a:accent2>
      <a:accent3>
        <a:srgbClr val="8BAE00"/>
      </a:accent3>
      <a:accent4>
        <a:srgbClr val="147178"/>
      </a:accent4>
      <a:accent5>
        <a:srgbClr val="A3CC00"/>
      </a:accent5>
      <a:accent6>
        <a:srgbClr val="39B9BE"/>
      </a:accent6>
      <a:hlink>
        <a:srgbClr val="114E68"/>
      </a:hlink>
      <a:folHlink>
        <a:srgbClr val="1B7EA9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1235</Words>
  <Application>Microsoft Office PowerPoint</Application>
  <PresentationFormat>Breedbeeld</PresentationFormat>
  <Paragraphs>280</Paragraphs>
  <Slides>30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Wingdings</vt:lpstr>
      <vt:lpstr>Wingdings 3</vt:lpstr>
      <vt:lpstr>Sliert</vt:lpstr>
      <vt:lpstr>Verhoogde Tegemoetkoming</vt:lpstr>
      <vt:lpstr>Wat is het probleem?</vt:lpstr>
      <vt:lpstr>Waarom deze webinar? </vt:lpstr>
      <vt:lpstr>Structuur van de PPT </vt:lpstr>
      <vt:lpstr>Verhoogde tegemoetkoming</vt:lpstr>
      <vt:lpstr>Wat is het? </vt:lpstr>
      <vt:lpstr>Voordelen van VT </vt:lpstr>
      <vt:lpstr>Maar ook…  </vt:lpstr>
      <vt:lpstr>Maar ook…</vt:lpstr>
      <vt:lpstr>PowerPoint-presentatie</vt:lpstr>
      <vt:lpstr>Wat is het verschil…</vt:lpstr>
      <vt:lpstr>Automatische toekenning</vt:lpstr>
      <vt:lpstr>Na inkomensonderzoek</vt:lpstr>
      <vt:lpstr>Snel rekenen</vt:lpstr>
      <vt:lpstr>Gezinssamenstelling</vt:lpstr>
      <vt:lpstr>Wat heb je nodig voor een inkomensonderzoek?</vt:lpstr>
      <vt:lpstr>Wat heb je nodig voor een inkomensonderzoek?</vt:lpstr>
      <vt:lpstr>Wat moet je niet bewijzen?</vt:lpstr>
      <vt:lpstr>Tools</vt:lpstr>
      <vt:lpstr>Hoe vraag je het aan? </vt:lpstr>
      <vt:lpstr>PowerPoint-presentatie</vt:lpstr>
      <vt:lpstr>PowerPoint-presentatie</vt:lpstr>
      <vt:lpstr>Fernand</vt:lpstr>
      <vt:lpstr>Pascale</vt:lpstr>
      <vt:lpstr>Carmen</vt:lpstr>
      <vt:lpstr>Waarom heeft Carmen geen recht? </vt:lpstr>
      <vt:lpstr>Boma</vt:lpstr>
      <vt:lpstr>Verandering Gezinssituatie Carmen</vt:lpstr>
      <vt:lpstr>PowerPoint-presentatie</vt:lpstr>
      <vt:lpstr>Bedankt!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Joachim De Paepe</dc:creator>
  <cp:lastModifiedBy>Griet De Paepe</cp:lastModifiedBy>
  <cp:revision>3</cp:revision>
  <dcterms:created xsi:type="dcterms:W3CDTF">2021-03-03T11:38:03Z</dcterms:created>
  <dcterms:modified xsi:type="dcterms:W3CDTF">2023-02-17T09:16:01Z</dcterms:modified>
</cp:coreProperties>
</file>