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4"/>
    <p:sldMasterId id="2147483741" r:id="rId5"/>
  </p:sldMasterIdLst>
  <p:notesMasterIdLst>
    <p:notesMasterId r:id="rId79"/>
  </p:notesMasterIdLst>
  <p:sldIdLst>
    <p:sldId id="256" r:id="rId6"/>
    <p:sldId id="1757" r:id="rId7"/>
    <p:sldId id="1756" r:id="rId8"/>
    <p:sldId id="1752" r:id="rId9"/>
    <p:sldId id="1753" r:id="rId10"/>
    <p:sldId id="1758" r:id="rId11"/>
    <p:sldId id="1760" r:id="rId12"/>
    <p:sldId id="1769" r:id="rId13"/>
    <p:sldId id="1759" r:id="rId14"/>
    <p:sldId id="1849" r:id="rId15"/>
    <p:sldId id="1771" r:id="rId16"/>
    <p:sldId id="1740" r:id="rId17"/>
    <p:sldId id="303" r:id="rId18"/>
    <p:sldId id="290" r:id="rId19"/>
    <p:sldId id="1772" r:id="rId20"/>
    <p:sldId id="1773" r:id="rId21"/>
    <p:sldId id="903" r:id="rId22"/>
    <p:sldId id="1776" r:id="rId23"/>
    <p:sldId id="1774" r:id="rId24"/>
    <p:sldId id="889" r:id="rId25"/>
    <p:sldId id="891" r:id="rId26"/>
    <p:sldId id="1489" r:id="rId27"/>
    <p:sldId id="1856" r:id="rId28"/>
    <p:sldId id="1775" r:id="rId29"/>
    <p:sldId id="1748" r:id="rId30"/>
    <p:sldId id="1777" r:id="rId31"/>
    <p:sldId id="1778" r:id="rId32"/>
    <p:sldId id="1779" r:id="rId33"/>
    <p:sldId id="1743" r:id="rId34"/>
    <p:sldId id="1744" r:id="rId35"/>
    <p:sldId id="1872" r:id="rId36"/>
    <p:sldId id="1873" r:id="rId37"/>
    <p:sldId id="1842" r:id="rId38"/>
    <p:sldId id="1874" r:id="rId39"/>
    <p:sldId id="1875" r:id="rId40"/>
    <p:sldId id="1876" r:id="rId41"/>
    <p:sldId id="1747" r:id="rId42"/>
    <p:sldId id="1891" r:id="rId43"/>
    <p:sldId id="1892" r:id="rId44"/>
    <p:sldId id="1768" r:id="rId45"/>
    <p:sldId id="1898" r:id="rId46"/>
    <p:sldId id="1865" r:id="rId47"/>
    <p:sldId id="1866" r:id="rId48"/>
    <p:sldId id="1893" r:id="rId49"/>
    <p:sldId id="1894" r:id="rId50"/>
    <p:sldId id="1895" r:id="rId51"/>
    <p:sldId id="1896" r:id="rId52"/>
    <p:sldId id="1770" r:id="rId53"/>
    <p:sldId id="1867" r:id="rId54"/>
    <p:sldId id="1897" r:id="rId55"/>
    <p:sldId id="1877" r:id="rId56"/>
    <p:sldId id="1878" r:id="rId57"/>
    <p:sldId id="1879" r:id="rId58"/>
    <p:sldId id="1880" r:id="rId59"/>
    <p:sldId id="1881" r:id="rId60"/>
    <p:sldId id="1882" r:id="rId61"/>
    <p:sldId id="1883" r:id="rId62"/>
    <p:sldId id="1884" r:id="rId63"/>
    <p:sldId id="1885" r:id="rId64"/>
    <p:sldId id="1886" r:id="rId65"/>
    <p:sldId id="1887" r:id="rId66"/>
    <p:sldId id="1899" r:id="rId67"/>
    <p:sldId id="1900" r:id="rId68"/>
    <p:sldId id="1901" r:id="rId69"/>
    <p:sldId id="1902" r:id="rId70"/>
    <p:sldId id="1903" r:id="rId71"/>
    <p:sldId id="1890" r:id="rId72"/>
    <p:sldId id="1767" r:id="rId73"/>
    <p:sldId id="1845" r:id="rId74"/>
    <p:sldId id="1847" r:id="rId75"/>
    <p:sldId id="1850" r:id="rId76"/>
    <p:sldId id="1851" r:id="rId77"/>
    <p:sldId id="1852" r:id="rId78"/>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6AA27A-BFA6-CBDC-6D89-619301CD4EE6}" name="Thomas De Veirman" initials="TDV" userId="S::Thomas.DeVeirman@overlegplatformgg.be::2f57e2bd-595e-422b-8fe0-4f681246c44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C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Stijl, licht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660B408-B3CF-4A94-85FC-2B1E0A45F4A2}" styleName="Stijl, donker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505E3EF-67EA-436B-97B2-0124C06EBD24}" styleName="Stijl, gemiddeld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Stijl, gemiddeld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2838BEF-8BB2-4498-84A7-C5851F593DF1}" styleName="Stijl, gemiddeld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ijl, donker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660"/>
  </p:normalViewPr>
  <p:slideViewPr>
    <p:cSldViewPr snapToGrid="0">
      <p:cViewPr varScale="1">
        <p:scale>
          <a:sx n="74" d="100"/>
          <a:sy n="74" d="100"/>
        </p:scale>
        <p:origin x="8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microsoft.com/office/2018/10/relationships/authors" Targe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diagrams/_rels/data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CD934F-2D3B-451F-82E3-F040BFD810FE}" type="doc">
      <dgm:prSet loTypeId="urn:microsoft.com/office/officeart/2018/5/layout/IconCircle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81B1CB58-0F5E-4C0E-96D0-EFC8892212B1}">
      <dgm:prSet/>
      <dgm:spPr/>
      <dgm:t>
        <a:bodyPr/>
        <a:lstStyle/>
        <a:p>
          <a:pPr>
            <a:lnSpc>
              <a:spcPct val="100000"/>
            </a:lnSpc>
            <a:defRPr cap="all"/>
          </a:pPr>
          <a:r>
            <a:rPr lang="nl-NL" dirty="0"/>
            <a:t>Netwerkpunt Het Pakt</a:t>
          </a:r>
          <a:endParaRPr lang="en-US" dirty="0"/>
        </a:p>
      </dgm:t>
    </dgm:pt>
    <dgm:pt modelId="{0D63F40E-E167-4673-A074-98215E6BED1C}" type="parTrans" cxnId="{1A33E708-FB85-4BF5-8D01-352D6AC11151}">
      <dgm:prSet/>
      <dgm:spPr/>
      <dgm:t>
        <a:bodyPr/>
        <a:lstStyle/>
        <a:p>
          <a:endParaRPr lang="en-US"/>
        </a:p>
      </dgm:t>
    </dgm:pt>
    <dgm:pt modelId="{016B1EEB-C875-43D4-B471-3001E19BEE15}" type="sibTrans" cxnId="{1A33E708-FB85-4BF5-8D01-352D6AC11151}">
      <dgm:prSet/>
      <dgm:spPr/>
      <dgm:t>
        <a:bodyPr/>
        <a:lstStyle/>
        <a:p>
          <a:endParaRPr lang="en-US"/>
        </a:p>
      </dgm:t>
    </dgm:pt>
    <dgm:pt modelId="{EEF76F43-C613-446E-8460-493651C37C55}">
      <dgm:prSet/>
      <dgm:spPr/>
      <dgm:t>
        <a:bodyPr/>
        <a:lstStyle/>
        <a:p>
          <a:pPr>
            <a:lnSpc>
              <a:spcPct val="100000"/>
            </a:lnSpc>
            <a:defRPr cap="all"/>
          </a:pPr>
          <a:r>
            <a:rPr lang="nl-NL" dirty="0"/>
            <a:t>Programma Crosslink Netwerkpunt &amp; Consult </a:t>
          </a:r>
        </a:p>
        <a:p>
          <a:pPr>
            <a:lnSpc>
              <a:spcPct val="100000"/>
            </a:lnSpc>
            <a:defRPr cap="all"/>
          </a:pPr>
          <a:r>
            <a:rPr lang="nl-NL" dirty="0"/>
            <a:t>Netwerk RADAR </a:t>
          </a:r>
          <a:endParaRPr lang="en-US" dirty="0"/>
        </a:p>
      </dgm:t>
    </dgm:pt>
    <dgm:pt modelId="{14E6133D-7660-473B-8296-A1C3F22F57C2}" type="parTrans" cxnId="{CA4894FA-38D1-4455-B4EE-2661DF8C074D}">
      <dgm:prSet/>
      <dgm:spPr/>
      <dgm:t>
        <a:bodyPr/>
        <a:lstStyle/>
        <a:p>
          <a:endParaRPr lang="en-US"/>
        </a:p>
      </dgm:t>
    </dgm:pt>
    <dgm:pt modelId="{BAA8A607-AB5D-4C0D-9091-167E17EC8FCA}" type="sibTrans" cxnId="{CA4894FA-38D1-4455-B4EE-2661DF8C074D}">
      <dgm:prSet/>
      <dgm:spPr/>
      <dgm:t>
        <a:bodyPr/>
        <a:lstStyle/>
        <a:p>
          <a:endParaRPr lang="en-US"/>
        </a:p>
      </dgm:t>
    </dgm:pt>
    <dgm:pt modelId="{7F73118A-D782-42C0-80D8-A413D27088EA}" type="pres">
      <dgm:prSet presAssocID="{16CD934F-2D3B-451F-82E3-F040BFD810FE}" presName="root" presStyleCnt="0">
        <dgm:presLayoutVars>
          <dgm:dir/>
          <dgm:resizeHandles val="exact"/>
        </dgm:presLayoutVars>
      </dgm:prSet>
      <dgm:spPr/>
    </dgm:pt>
    <dgm:pt modelId="{B864EF17-B3AD-4306-84EC-A7829C8DFC62}" type="pres">
      <dgm:prSet presAssocID="{81B1CB58-0F5E-4C0E-96D0-EFC8892212B1}" presName="compNode" presStyleCnt="0"/>
      <dgm:spPr/>
    </dgm:pt>
    <dgm:pt modelId="{C5F1A53B-80F4-46D8-8CFC-3C5CE8293598}" type="pres">
      <dgm:prSet presAssocID="{81B1CB58-0F5E-4C0E-96D0-EFC8892212B1}" presName="iconBgRect" presStyleLbl="bgShp" presStyleIdx="0" presStyleCnt="2"/>
      <dgm:spPr/>
    </dgm:pt>
    <dgm:pt modelId="{97A3D8F2-BBFD-42F8-95CA-3A8819E715A9}" type="pres">
      <dgm:prSet presAssocID="{81B1CB58-0F5E-4C0E-96D0-EFC8892212B1}" presName="iconRect" presStyleLbl="node1" presStyleIdx="0" presStyleCnt="2" custScaleX="150057" custScaleY="74895" custLinFactNeighborX="-1649" custLinFactNeighborY="-4697"/>
      <dgm:spPr>
        <a:blipFill>
          <a:blip xmlns:r="http://schemas.openxmlformats.org/officeDocument/2006/relationships" r:embed="rId1"/>
          <a:srcRect/>
          <a:stretch>
            <a:fillRect t="-25000" b="-25000"/>
          </a:stretch>
        </a:blipFill>
        <a:ln>
          <a:noFill/>
        </a:ln>
      </dgm:spPr>
    </dgm:pt>
    <dgm:pt modelId="{0CF020EF-F8DD-4956-A480-B9863C99D803}" type="pres">
      <dgm:prSet presAssocID="{81B1CB58-0F5E-4C0E-96D0-EFC8892212B1}" presName="spaceRect" presStyleCnt="0"/>
      <dgm:spPr/>
    </dgm:pt>
    <dgm:pt modelId="{65ECBB48-A171-4456-9030-C4169FFF67FF}" type="pres">
      <dgm:prSet presAssocID="{81B1CB58-0F5E-4C0E-96D0-EFC8892212B1}" presName="textRect" presStyleLbl="revTx" presStyleIdx="0" presStyleCnt="2">
        <dgm:presLayoutVars>
          <dgm:chMax val="1"/>
          <dgm:chPref val="1"/>
        </dgm:presLayoutVars>
      </dgm:prSet>
      <dgm:spPr/>
    </dgm:pt>
    <dgm:pt modelId="{9652892F-F9AB-4CCA-9AC1-90D3183FDA7F}" type="pres">
      <dgm:prSet presAssocID="{016B1EEB-C875-43D4-B471-3001E19BEE15}" presName="sibTrans" presStyleCnt="0"/>
      <dgm:spPr/>
    </dgm:pt>
    <dgm:pt modelId="{BB69F743-63A7-43FF-A7AA-D1DABA80105A}" type="pres">
      <dgm:prSet presAssocID="{EEF76F43-C613-446E-8460-493651C37C55}" presName="compNode" presStyleCnt="0"/>
      <dgm:spPr/>
    </dgm:pt>
    <dgm:pt modelId="{F1EDF6B0-6606-4092-A28B-7DC3324A8E8D}" type="pres">
      <dgm:prSet presAssocID="{EEF76F43-C613-446E-8460-493651C37C55}" presName="iconBgRect" presStyleLbl="bgShp" presStyleIdx="1" presStyleCnt="2"/>
      <dgm:spPr/>
    </dgm:pt>
    <dgm:pt modelId="{250EA9EF-BE59-409E-95D5-15C706985992}" type="pres">
      <dgm:prSet presAssocID="{EEF76F43-C613-446E-8460-493651C37C55}" presName="iconRect" presStyleLbl="node1" presStyleIdx="1" presStyleCnt="2"/>
      <dgm:spPr>
        <a:blipFill>
          <a:blip xmlns:r="http://schemas.openxmlformats.org/officeDocument/2006/relationships" r:embed="rId2"/>
          <a:srcRect/>
          <a:stretch>
            <a:fillRect l="-3000" r="-3000"/>
          </a:stretch>
        </a:blipFill>
        <a:ln>
          <a:noFill/>
        </a:ln>
      </dgm:spPr>
    </dgm:pt>
    <dgm:pt modelId="{690683F4-47F1-45F1-B312-143A2513B985}" type="pres">
      <dgm:prSet presAssocID="{EEF76F43-C613-446E-8460-493651C37C55}" presName="spaceRect" presStyleCnt="0"/>
      <dgm:spPr/>
    </dgm:pt>
    <dgm:pt modelId="{6768E327-C614-4AB9-B413-642DB5C2A92E}" type="pres">
      <dgm:prSet presAssocID="{EEF76F43-C613-446E-8460-493651C37C55}" presName="textRect" presStyleLbl="revTx" presStyleIdx="1" presStyleCnt="2">
        <dgm:presLayoutVars>
          <dgm:chMax val="1"/>
          <dgm:chPref val="1"/>
        </dgm:presLayoutVars>
      </dgm:prSet>
      <dgm:spPr/>
    </dgm:pt>
  </dgm:ptLst>
  <dgm:cxnLst>
    <dgm:cxn modelId="{9E5B0207-A3A1-4948-B3C1-3DCE07214529}" type="presOf" srcId="{16CD934F-2D3B-451F-82E3-F040BFD810FE}" destId="{7F73118A-D782-42C0-80D8-A413D27088EA}" srcOrd="0" destOrd="0" presId="urn:microsoft.com/office/officeart/2018/5/layout/IconCircleLabelList"/>
    <dgm:cxn modelId="{1A33E708-FB85-4BF5-8D01-352D6AC11151}" srcId="{16CD934F-2D3B-451F-82E3-F040BFD810FE}" destId="{81B1CB58-0F5E-4C0E-96D0-EFC8892212B1}" srcOrd="0" destOrd="0" parTransId="{0D63F40E-E167-4673-A074-98215E6BED1C}" sibTransId="{016B1EEB-C875-43D4-B471-3001E19BEE15}"/>
    <dgm:cxn modelId="{3503B271-978D-43D2-9E4B-CA5CE2F3932C}" type="presOf" srcId="{EEF76F43-C613-446E-8460-493651C37C55}" destId="{6768E327-C614-4AB9-B413-642DB5C2A92E}" srcOrd="0" destOrd="0" presId="urn:microsoft.com/office/officeart/2018/5/layout/IconCircleLabelList"/>
    <dgm:cxn modelId="{F46BA7A8-8BB4-4281-A0DA-F7E5E4B5760C}" type="presOf" srcId="{81B1CB58-0F5E-4C0E-96D0-EFC8892212B1}" destId="{65ECBB48-A171-4456-9030-C4169FFF67FF}" srcOrd="0" destOrd="0" presId="urn:microsoft.com/office/officeart/2018/5/layout/IconCircleLabelList"/>
    <dgm:cxn modelId="{CA4894FA-38D1-4455-B4EE-2661DF8C074D}" srcId="{16CD934F-2D3B-451F-82E3-F040BFD810FE}" destId="{EEF76F43-C613-446E-8460-493651C37C55}" srcOrd="1" destOrd="0" parTransId="{14E6133D-7660-473B-8296-A1C3F22F57C2}" sibTransId="{BAA8A607-AB5D-4C0D-9091-167E17EC8FCA}"/>
    <dgm:cxn modelId="{B9D239E5-28FE-40D2-A403-FA2D62C82960}" type="presParOf" srcId="{7F73118A-D782-42C0-80D8-A413D27088EA}" destId="{B864EF17-B3AD-4306-84EC-A7829C8DFC62}" srcOrd="0" destOrd="0" presId="urn:microsoft.com/office/officeart/2018/5/layout/IconCircleLabelList"/>
    <dgm:cxn modelId="{89D647C0-9B72-4DA6-972D-8F21D8519360}" type="presParOf" srcId="{B864EF17-B3AD-4306-84EC-A7829C8DFC62}" destId="{C5F1A53B-80F4-46D8-8CFC-3C5CE8293598}" srcOrd="0" destOrd="0" presId="urn:microsoft.com/office/officeart/2018/5/layout/IconCircleLabelList"/>
    <dgm:cxn modelId="{8E027716-48EE-47B5-92F8-9FF14F10C5F6}" type="presParOf" srcId="{B864EF17-B3AD-4306-84EC-A7829C8DFC62}" destId="{97A3D8F2-BBFD-42F8-95CA-3A8819E715A9}" srcOrd="1" destOrd="0" presId="urn:microsoft.com/office/officeart/2018/5/layout/IconCircleLabelList"/>
    <dgm:cxn modelId="{F4BA1A3D-3BA6-41CC-9D1E-F1957E92B328}" type="presParOf" srcId="{B864EF17-B3AD-4306-84EC-A7829C8DFC62}" destId="{0CF020EF-F8DD-4956-A480-B9863C99D803}" srcOrd="2" destOrd="0" presId="urn:microsoft.com/office/officeart/2018/5/layout/IconCircleLabelList"/>
    <dgm:cxn modelId="{B7839908-67A3-4AF3-BB08-E344FF341481}" type="presParOf" srcId="{B864EF17-B3AD-4306-84EC-A7829C8DFC62}" destId="{65ECBB48-A171-4456-9030-C4169FFF67FF}" srcOrd="3" destOrd="0" presId="urn:microsoft.com/office/officeart/2018/5/layout/IconCircleLabelList"/>
    <dgm:cxn modelId="{D3793AAF-0B9A-4526-82EA-0E6EABCC5D30}" type="presParOf" srcId="{7F73118A-D782-42C0-80D8-A413D27088EA}" destId="{9652892F-F9AB-4CCA-9AC1-90D3183FDA7F}" srcOrd="1" destOrd="0" presId="urn:microsoft.com/office/officeart/2018/5/layout/IconCircleLabelList"/>
    <dgm:cxn modelId="{FB4FA731-AE39-4D01-9A72-8E81D7721646}" type="presParOf" srcId="{7F73118A-D782-42C0-80D8-A413D27088EA}" destId="{BB69F743-63A7-43FF-A7AA-D1DABA80105A}" srcOrd="2" destOrd="0" presId="urn:microsoft.com/office/officeart/2018/5/layout/IconCircleLabelList"/>
    <dgm:cxn modelId="{5B50E7BB-3167-4071-AE52-AC2279A67AB0}" type="presParOf" srcId="{BB69F743-63A7-43FF-A7AA-D1DABA80105A}" destId="{F1EDF6B0-6606-4092-A28B-7DC3324A8E8D}" srcOrd="0" destOrd="0" presId="urn:microsoft.com/office/officeart/2018/5/layout/IconCircleLabelList"/>
    <dgm:cxn modelId="{D44DE97A-4E5C-4CB0-858A-60ADF82925C7}" type="presParOf" srcId="{BB69F743-63A7-43FF-A7AA-D1DABA80105A}" destId="{250EA9EF-BE59-409E-95D5-15C706985992}" srcOrd="1" destOrd="0" presId="urn:microsoft.com/office/officeart/2018/5/layout/IconCircleLabelList"/>
    <dgm:cxn modelId="{0B7B7B7B-F595-4164-9B3C-31E881DF979E}" type="presParOf" srcId="{BB69F743-63A7-43FF-A7AA-D1DABA80105A}" destId="{690683F4-47F1-45F1-B312-143A2513B985}" srcOrd="2" destOrd="0" presId="urn:microsoft.com/office/officeart/2018/5/layout/IconCircleLabelList"/>
    <dgm:cxn modelId="{B20407AA-2284-454F-9953-53FE0D64F526}" type="presParOf" srcId="{BB69F743-63A7-43FF-A7AA-D1DABA80105A}" destId="{6768E327-C614-4AB9-B413-642DB5C2A92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1A53B-80F4-46D8-8CFC-3C5CE8293598}">
      <dsp:nvSpPr>
        <dsp:cNvPr id="0" name=""/>
        <dsp:cNvSpPr/>
      </dsp:nvSpPr>
      <dsp:spPr>
        <a:xfrm>
          <a:off x="1085334" y="140386"/>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A3D8F2-BBFD-42F8-95CA-3A8819E715A9}">
      <dsp:nvSpPr>
        <dsp:cNvPr id="0" name=""/>
        <dsp:cNvSpPr/>
      </dsp:nvSpPr>
      <dsp:spPr>
        <a:xfrm>
          <a:off x="1217197" y="840678"/>
          <a:ext cx="1890718" cy="706766"/>
        </a:xfrm>
        <a:prstGeom prst="rect">
          <a:avLst/>
        </a:prstGeom>
        <a:blipFill>
          <a:blip xmlns:r="http://schemas.openxmlformats.org/officeDocument/2006/relationships" r:embed="rId1"/>
          <a:srcRect/>
          <a:stretch>
            <a:fillRect t="-25000" b="-25000"/>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5ECBB48-A171-4456-9030-C4169FFF67FF}">
      <dsp:nvSpPr>
        <dsp:cNvPr id="0" name=""/>
        <dsp:cNvSpPr/>
      </dsp:nvSpPr>
      <dsp:spPr>
        <a:xfrm>
          <a:off x="383334" y="3020386"/>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nl-NL" sz="1400" kern="1200" dirty="0"/>
            <a:t>Netwerkpunt Het Pakt</a:t>
          </a:r>
          <a:endParaRPr lang="en-US" sz="1400" kern="1200" dirty="0"/>
        </a:p>
      </dsp:txBody>
      <dsp:txXfrm>
        <a:off x="383334" y="3020386"/>
        <a:ext cx="3600000" cy="720000"/>
      </dsp:txXfrm>
    </dsp:sp>
    <dsp:sp modelId="{F1EDF6B0-6606-4092-A28B-7DC3324A8E8D}">
      <dsp:nvSpPr>
        <dsp:cNvPr id="0" name=""/>
        <dsp:cNvSpPr/>
      </dsp:nvSpPr>
      <dsp:spPr>
        <a:xfrm>
          <a:off x="5315334" y="140386"/>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0EA9EF-BE59-409E-95D5-15C706985992}">
      <dsp:nvSpPr>
        <dsp:cNvPr id="0" name=""/>
        <dsp:cNvSpPr/>
      </dsp:nvSpPr>
      <dsp:spPr>
        <a:xfrm>
          <a:off x="5783334" y="608386"/>
          <a:ext cx="1260000" cy="1260000"/>
        </a:xfrm>
        <a:prstGeom prst="rect">
          <a:avLst/>
        </a:prstGeom>
        <a:blipFill>
          <a:blip xmlns:r="http://schemas.openxmlformats.org/officeDocument/2006/relationships" r:embed="rId2"/>
          <a:srcRect/>
          <a:stretch>
            <a:fillRect l="-3000" r="-3000"/>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768E327-C614-4AB9-B413-642DB5C2A92E}">
      <dsp:nvSpPr>
        <dsp:cNvPr id="0" name=""/>
        <dsp:cNvSpPr/>
      </dsp:nvSpPr>
      <dsp:spPr>
        <a:xfrm>
          <a:off x="4613334" y="3020386"/>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nl-NL" sz="1400" kern="1200" dirty="0"/>
            <a:t>Programma Crosslink Netwerkpunt &amp; Consult </a:t>
          </a:r>
        </a:p>
        <a:p>
          <a:pPr marL="0" lvl="0" indent="0" algn="ctr" defTabSz="622300">
            <a:lnSpc>
              <a:spcPct val="100000"/>
            </a:lnSpc>
            <a:spcBef>
              <a:spcPct val="0"/>
            </a:spcBef>
            <a:spcAft>
              <a:spcPct val="35000"/>
            </a:spcAft>
            <a:buNone/>
            <a:defRPr cap="all"/>
          </a:pPr>
          <a:r>
            <a:rPr lang="nl-NL" sz="1400" kern="1200" dirty="0"/>
            <a:t>Netwerk RADAR </a:t>
          </a:r>
          <a:endParaRPr lang="en-US" sz="1400" kern="1200" dirty="0"/>
        </a:p>
      </dsp:txBody>
      <dsp:txXfrm>
        <a:off x="4613334" y="3020386"/>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01T14:23:11.520"/>
    </inkml:context>
    <inkml:brush xml:id="br0">
      <inkml:brushProperty name="width" value="0.1" units="cm"/>
      <inkml:brushProperty name="height" value="0.1" units="cm"/>
    </inkml:brush>
  </inkml:definitions>
  <inkml:trace contextRef="#ctx0" brushRef="#br0">14489 3900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A8B78-2097-42C7-880E-01387E68B112}" type="datetimeFigureOut">
              <a:rPr lang="nl-BE" smtClean="0"/>
              <a:t>24/03/2023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12B9F5-2EB4-4E95-8D7F-B22B33356335}" type="slidenum">
              <a:rPr lang="nl-BE" smtClean="0"/>
              <a:t>‹nr.›</a:t>
            </a:fld>
            <a:endParaRPr lang="nl-BE"/>
          </a:p>
        </p:txBody>
      </p:sp>
    </p:spTree>
    <p:extLst>
      <p:ext uri="{BB962C8B-B14F-4D97-AF65-F5344CB8AC3E}">
        <p14:creationId xmlns:p14="http://schemas.microsoft.com/office/powerpoint/2010/main" val="510879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Psychologen/orthopedagogen in de zaal die niet zijn </a:t>
            </a:r>
            <a:r>
              <a:rPr lang="nl-NL" err="1"/>
              <a:t>geconventioneerd</a:t>
            </a:r>
            <a:r>
              <a:rPr lang="nl-NL"/>
              <a:t> (zelfstandig/in loondienst in een organisatie) en wel al goed op de hoogte zijn over de conventie mogen kiezen welke sessie er wordt gevolgd. </a:t>
            </a:r>
            <a:endParaRPr lang="nl-BE"/>
          </a:p>
          <a:p>
            <a:endParaRPr lang="nl-BE"/>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4</a:t>
            </a:fld>
            <a:endParaRPr lang="nl-BE"/>
          </a:p>
        </p:txBody>
      </p:sp>
    </p:spTree>
    <p:extLst>
      <p:ext uri="{BB962C8B-B14F-4D97-AF65-F5344CB8AC3E}">
        <p14:creationId xmlns:p14="http://schemas.microsoft.com/office/powerpoint/2010/main" val="3946011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6 KP/KO zijn </a:t>
            </a:r>
            <a:r>
              <a:rPr lang="nl-NL" err="1"/>
              <a:t>geconventioneerd</a:t>
            </a:r>
            <a:r>
              <a:rPr lang="nl-NL"/>
              <a:t> voor zowel kinderen, jongeren als voor volwassenen. </a:t>
            </a:r>
          </a:p>
          <a:p>
            <a:endParaRPr lang="nl-BE"/>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27</a:t>
            </a:fld>
            <a:endParaRPr lang="nl-BE"/>
          </a:p>
        </p:txBody>
      </p:sp>
    </p:spTree>
    <p:extLst>
      <p:ext uri="{BB962C8B-B14F-4D97-AF65-F5344CB8AC3E}">
        <p14:creationId xmlns:p14="http://schemas.microsoft.com/office/powerpoint/2010/main" val="3761746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Cijfers nog eens checken </a:t>
            </a:r>
            <a:endParaRPr lang="nl-BE"/>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28</a:t>
            </a:fld>
            <a:endParaRPr lang="nl-BE"/>
          </a:p>
        </p:txBody>
      </p:sp>
    </p:spTree>
    <p:extLst>
      <p:ext uri="{BB962C8B-B14F-4D97-AF65-F5344CB8AC3E}">
        <p14:creationId xmlns:p14="http://schemas.microsoft.com/office/powerpoint/2010/main" val="3933449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31</a:t>
            </a:fld>
            <a:endParaRPr lang="nl-BE"/>
          </a:p>
        </p:txBody>
      </p:sp>
    </p:spTree>
    <p:extLst>
      <p:ext uri="{BB962C8B-B14F-4D97-AF65-F5344CB8AC3E}">
        <p14:creationId xmlns:p14="http://schemas.microsoft.com/office/powerpoint/2010/main" val="198543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32</a:t>
            </a:fld>
            <a:endParaRPr lang="nl-BE"/>
          </a:p>
        </p:txBody>
      </p:sp>
    </p:spTree>
    <p:extLst>
      <p:ext uri="{BB962C8B-B14F-4D97-AF65-F5344CB8AC3E}">
        <p14:creationId xmlns:p14="http://schemas.microsoft.com/office/powerpoint/2010/main" val="1642062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33</a:t>
            </a:fld>
            <a:endParaRPr lang="nl-BE"/>
          </a:p>
        </p:txBody>
      </p:sp>
    </p:spTree>
    <p:extLst>
      <p:ext uri="{BB962C8B-B14F-4D97-AF65-F5344CB8AC3E}">
        <p14:creationId xmlns:p14="http://schemas.microsoft.com/office/powerpoint/2010/main" val="1676641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34</a:t>
            </a:fld>
            <a:endParaRPr lang="nl-BE"/>
          </a:p>
        </p:txBody>
      </p:sp>
    </p:spTree>
    <p:extLst>
      <p:ext uri="{BB962C8B-B14F-4D97-AF65-F5344CB8AC3E}">
        <p14:creationId xmlns:p14="http://schemas.microsoft.com/office/powerpoint/2010/main" val="2445770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35</a:t>
            </a:fld>
            <a:endParaRPr lang="nl-BE"/>
          </a:p>
        </p:txBody>
      </p:sp>
    </p:spTree>
    <p:extLst>
      <p:ext uri="{BB962C8B-B14F-4D97-AF65-F5344CB8AC3E}">
        <p14:creationId xmlns:p14="http://schemas.microsoft.com/office/powerpoint/2010/main" val="2106933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36</a:t>
            </a:fld>
            <a:endParaRPr lang="nl-BE"/>
          </a:p>
        </p:txBody>
      </p:sp>
    </p:spTree>
    <p:extLst>
      <p:ext uri="{BB962C8B-B14F-4D97-AF65-F5344CB8AC3E}">
        <p14:creationId xmlns:p14="http://schemas.microsoft.com/office/powerpoint/2010/main" val="3919246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37</a:t>
            </a:fld>
            <a:endParaRPr lang="nl-BE"/>
          </a:p>
        </p:txBody>
      </p:sp>
    </p:spTree>
    <p:extLst>
      <p:ext uri="{BB962C8B-B14F-4D97-AF65-F5344CB8AC3E}">
        <p14:creationId xmlns:p14="http://schemas.microsoft.com/office/powerpoint/2010/main" val="3471717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38</a:t>
            </a:fld>
            <a:endParaRPr lang="nl-BE"/>
          </a:p>
        </p:txBody>
      </p:sp>
    </p:spTree>
    <p:extLst>
      <p:ext uri="{BB962C8B-B14F-4D97-AF65-F5344CB8AC3E}">
        <p14:creationId xmlns:p14="http://schemas.microsoft.com/office/powerpoint/2010/main" val="2744713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5</a:t>
            </a:fld>
            <a:endParaRPr lang="nl-BE"/>
          </a:p>
        </p:txBody>
      </p:sp>
    </p:spTree>
    <p:extLst>
      <p:ext uri="{BB962C8B-B14F-4D97-AF65-F5344CB8AC3E}">
        <p14:creationId xmlns:p14="http://schemas.microsoft.com/office/powerpoint/2010/main" val="3024237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Ondersteuning in oriëntatie/consult/advies</a:t>
            </a:r>
            <a:endParaRPr lang="nl-BE"/>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40</a:t>
            </a:fld>
            <a:endParaRPr lang="nl-BE"/>
          </a:p>
        </p:txBody>
      </p:sp>
    </p:spTree>
    <p:extLst>
      <p:ext uri="{BB962C8B-B14F-4D97-AF65-F5344CB8AC3E}">
        <p14:creationId xmlns:p14="http://schemas.microsoft.com/office/powerpoint/2010/main" val="2517669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44</a:t>
            </a:fld>
            <a:endParaRPr lang="nl-BE"/>
          </a:p>
        </p:txBody>
      </p:sp>
    </p:spTree>
    <p:extLst>
      <p:ext uri="{BB962C8B-B14F-4D97-AF65-F5344CB8AC3E}">
        <p14:creationId xmlns:p14="http://schemas.microsoft.com/office/powerpoint/2010/main" val="3488506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46</a:t>
            </a:fld>
            <a:endParaRPr lang="nl-BE"/>
          </a:p>
        </p:txBody>
      </p:sp>
    </p:spTree>
    <p:extLst>
      <p:ext uri="{BB962C8B-B14F-4D97-AF65-F5344CB8AC3E}">
        <p14:creationId xmlns:p14="http://schemas.microsoft.com/office/powerpoint/2010/main" val="381986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47</a:t>
            </a:fld>
            <a:endParaRPr lang="nl-BE"/>
          </a:p>
        </p:txBody>
      </p:sp>
    </p:spTree>
    <p:extLst>
      <p:ext uri="{BB962C8B-B14F-4D97-AF65-F5344CB8AC3E}">
        <p14:creationId xmlns:p14="http://schemas.microsoft.com/office/powerpoint/2010/main" val="1948559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68</a:t>
            </a:fld>
            <a:endParaRPr lang="nl-BE"/>
          </a:p>
        </p:txBody>
      </p:sp>
    </p:spTree>
    <p:extLst>
      <p:ext uri="{BB962C8B-B14F-4D97-AF65-F5344CB8AC3E}">
        <p14:creationId xmlns:p14="http://schemas.microsoft.com/office/powerpoint/2010/main" val="2223236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Kleuren KP/KO</a:t>
            </a:r>
            <a:r>
              <a:rPr lang="nl-BE"/>
              <a:t>: kinderen/jongeren, volwassenen, beide op naamsticker</a:t>
            </a:r>
            <a:endParaRPr lang="nl-NL"/>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70</a:t>
            </a:fld>
            <a:endParaRPr lang="nl-BE"/>
          </a:p>
        </p:txBody>
      </p:sp>
    </p:spTree>
    <p:extLst>
      <p:ext uri="{BB962C8B-B14F-4D97-AF65-F5344CB8AC3E}">
        <p14:creationId xmlns:p14="http://schemas.microsoft.com/office/powerpoint/2010/main" val="2459502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73</a:t>
            </a:fld>
            <a:endParaRPr lang="nl-BE"/>
          </a:p>
        </p:txBody>
      </p:sp>
    </p:spTree>
    <p:extLst>
      <p:ext uri="{BB962C8B-B14F-4D97-AF65-F5344CB8AC3E}">
        <p14:creationId xmlns:p14="http://schemas.microsoft.com/office/powerpoint/2010/main" val="2049532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Vermaatschappelijking: Meer zorg rond patiënt / cliënt in de thuisomgeving en samenwerking in de eerste lijn wordt steeds belangrijker. </a:t>
            </a:r>
            <a:endParaRPr lang="nl-BE" dirty="0"/>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7</a:t>
            </a:fld>
            <a:endParaRPr lang="nl-BE"/>
          </a:p>
        </p:txBody>
      </p:sp>
    </p:spTree>
    <p:extLst>
      <p:ext uri="{BB962C8B-B14F-4D97-AF65-F5344CB8AC3E}">
        <p14:creationId xmlns:p14="http://schemas.microsoft.com/office/powerpoint/2010/main" val="2693980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9</a:t>
            </a:fld>
            <a:endParaRPr lang="nl-BE"/>
          </a:p>
        </p:txBody>
      </p:sp>
    </p:spTree>
    <p:extLst>
      <p:ext uri="{BB962C8B-B14F-4D97-AF65-F5344CB8AC3E}">
        <p14:creationId xmlns:p14="http://schemas.microsoft.com/office/powerpoint/2010/main" val="1414016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zorg is afgestemd op de persoonlijke situatie en mogelijkheden van de patiënt en zijn omgeving (</a:t>
            </a:r>
            <a:r>
              <a:rPr lang="nl-NL" err="1"/>
              <a:t>matched</a:t>
            </a:r>
            <a:r>
              <a:rPr lang="nl-NL"/>
              <a:t> care). </a:t>
            </a:r>
            <a:endParaRPr lang="nl-BE"/>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13</a:t>
            </a:fld>
            <a:endParaRPr lang="nl-BE"/>
          </a:p>
        </p:txBody>
      </p:sp>
    </p:spTree>
    <p:extLst>
      <p:ext uri="{BB962C8B-B14F-4D97-AF65-F5344CB8AC3E}">
        <p14:creationId xmlns:p14="http://schemas.microsoft.com/office/powerpoint/2010/main" val="3006557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a:solidFill>
                  <a:srgbClr val="000000"/>
                </a:solidFill>
                <a:effectLst/>
                <a:latin typeface="Calibri" panose="020F0502020204030204" pitchFamily="34" charset="0"/>
              </a:rPr>
              <a:t>Wat kunnen we doen om de populatie gezond en tevreden te houden? </a:t>
            </a:r>
          </a:p>
          <a:p>
            <a:r>
              <a:rPr lang="nl-NL" b="0" i="0">
                <a:solidFill>
                  <a:srgbClr val="000000"/>
                </a:solidFill>
                <a:effectLst/>
                <a:latin typeface="Calibri" panose="020F0502020204030204" pitchFamily="34" charset="0"/>
              </a:rPr>
              <a:t>Driekwart van alle psychische stoornissen ontwikkelt zich namelijk vóór de leeftijd van 27 jaar. </a:t>
            </a:r>
            <a:endParaRPr lang="nl-BE"/>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14</a:t>
            </a:fld>
            <a:endParaRPr lang="nl-BE"/>
          </a:p>
        </p:txBody>
      </p:sp>
    </p:spTree>
    <p:extLst>
      <p:ext uri="{BB962C8B-B14F-4D97-AF65-F5344CB8AC3E}">
        <p14:creationId xmlns:p14="http://schemas.microsoft.com/office/powerpoint/2010/main" val="3672091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err="1"/>
              <a:t>Obv</a:t>
            </a:r>
            <a:r>
              <a:rPr lang="nl-NL"/>
              <a:t> wetenschappelijk onderzoek, nodenanalyse en protocolakkoord FOD</a:t>
            </a:r>
            <a:endParaRPr lang="nl-BE"/>
          </a:p>
          <a:p>
            <a:endParaRPr lang="nl-BE"/>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17</a:t>
            </a:fld>
            <a:endParaRPr lang="nl-BE"/>
          </a:p>
        </p:txBody>
      </p:sp>
    </p:spTree>
    <p:extLst>
      <p:ext uri="{BB962C8B-B14F-4D97-AF65-F5344CB8AC3E}">
        <p14:creationId xmlns:p14="http://schemas.microsoft.com/office/powerpoint/2010/main" val="292931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248B4A0C-C931-4F48-9146-C5ED34FABA18}" type="slidenum">
              <a:rPr lang="nl-BE" smtClean="0"/>
              <a:t>22</a:t>
            </a:fld>
            <a:endParaRPr lang="nl-BE"/>
          </a:p>
        </p:txBody>
      </p:sp>
    </p:spTree>
    <p:extLst>
      <p:ext uri="{BB962C8B-B14F-4D97-AF65-F5344CB8AC3E}">
        <p14:creationId xmlns:p14="http://schemas.microsoft.com/office/powerpoint/2010/main" val="3087892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fontAlgn="base"/>
            <a:r>
              <a:rPr lang="nl-NL" sz="1800" b="0" i="0">
                <a:solidFill>
                  <a:srgbClr val="000000"/>
                </a:solidFill>
                <a:effectLst/>
                <a:latin typeface="Calibri" panose="020F0502020204030204" pitchFamily="34" charset="0"/>
              </a:rPr>
              <a:t>Er is een wijzigingsclausule doorgevoerd waarin staat dat cumul van individueel aanbod en groepsaanbod mogelijk is. Zo is het vanaf nu mogelijk om individueel aanbod en groepsaanbod binnen een functie en over twee functies heen (gelijktijdig) te combineren. </a:t>
            </a:r>
            <a:endParaRPr lang="nl-NL" b="0" i="0">
              <a:solidFill>
                <a:srgbClr val="000000"/>
              </a:solidFill>
              <a:effectLst/>
              <a:latin typeface="Segoe UI" panose="020B0502040204020203" pitchFamily="34" charset="0"/>
            </a:endParaRPr>
          </a:p>
          <a:p>
            <a:pPr algn="l" rtl="0" fontAlgn="base"/>
            <a:r>
              <a:rPr lang="nl-NL" sz="1800" b="0" i="0">
                <a:solidFill>
                  <a:srgbClr val="000000"/>
                </a:solidFill>
                <a:effectLst/>
                <a:latin typeface="Calibri" panose="020F0502020204030204" pitchFamily="34" charset="0"/>
              </a:rPr>
              <a:t>Het is niet mogelijk om ELP individueel aanbod en GPZ individueel aanbod gelijktijdig aan te bieden. Natuurlijk kan er in een individueel traject wel doorverwezen worden van de ene functie naar de andere functie, maar dan steeds met respect van het maximum aantal sessies per periode van 12 maanden. </a:t>
            </a:r>
            <a:endParaRPr lang="nl-NL" b="0" i="0">
              <a:solidFill>
                <a:srgbClr val="000000"/>
              </a:solidFill>
              <a:effectLst/>
              <a:latin typeface="Segoe UI" panose="020B0502040204020203" pitchFamily="34" charset="0"/>
            </a:endParaRPr>
          </a:p>
          <a:p>
            <a:pPr algn="l" rtl="0" fontAlgn="base"/>
            <a:r>
              <a:rPr lang="nl-NL" sz="1800" b="0" i="0">
                <a:solidFill>
                  <a:srgbClr val="000000"/>
                </a:solidFill>
                <a:effectLst/>
                <a:latin typeface="Calibri" panose="020F0502020204030204" pitchFamily="34" charset="0"/>
              </a:rPr>
              <a:t>Het is niet mogelijk om ELP groepsaanbod en GPZ groepsaanbod gelijktijdig aan te bieden. </a:t>
            </a:r>
            <a:endParaRPr lang="nl-NL" b="0" i="0">
              <a:solidFill>
                <a:srgbClr val="000000"/>
              </a:solidFill>
              <a:effectLst/>
              <a:latin typeface="Segoe UI" panose="020B0502040204020203" pitchFamily="34" charset="0"/>
            </a:endParaRPr>
          </a:p>
          <a:p>
            <a:endParaRPr lang="nl-BE"/>
          </a:p>
        </p:txBody>
      </p:sp>
      <p:sp>
        <p:nvSpPr>
          <p:cNvPr id="4" name="Tijdelijke aanduiding voor dianummer 3"/>
          <p:cNvSpPr>
            <a:spLocks noGrp="1"/>
          </p:cNvSpPr>
          <p:nvPr>
            <p:ph type="sldNum" sz="quarter" idx="5"/>
          </p:nvPr>
        </p:nvSpPr>
        <p:spPr/>
        <p:txBody>
          <a:bodyPr/>
          <a:lstStyle/>
          <a:p>
            <a:fld id="{1812B9F5-2EB4-4E95-8D7F-B22B33356335}" type="slidenum">
              <a:rPr lang="nl-BE" smtClean="0"/>
              <a:t>23</a:t>
            </a:fld>
            <a:endParaRPr lang="nl-BE"/>
          </a:p>
        </p:txBody>
      </p:sp>
    </p:spTree>
    <p:extLst>
      <p:ext uri="{BB962C8B-B14F-4D97-AF65-F5344CB8AC3E}">
        <p14:creationId xmlns:p14="http://schemas.microsoft.com/office/powerpoint/2010/main" val="3281381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a:t>Klik om de stijl te bewerken</a:t>
            </a:r>
            <a:endParaRPr lang="en-US"/>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a:p>
        </p:txBody>
      </p:sp>
      <p:sp>
        <p:nvSpPr>
          <p:cNvPr id="4" name="Date Placeholder 3"/>
          <p:cNvSpPr>
            <a:spLocks noGrp="1"/>
          </p:cNvSpPr>
          <p:nvPr>
            <p:ph type="dt" sz="half" idx="10"/>
          </p:nvPr>
        </p:nvSpPr>
        <p:spPr/>
        <p:txBody>
          <a:bodyPr/>
          <a:lstStyle/>
          <a:p>
            <a:fld id="{37A05E81-F70C-4758-A7F5-4B9BD4FCEA44}" type="datetimeFigureOut">
              <a:rPr lang="nl-BE" smtClean="0"/>
              <a:t>24/03/2023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2161409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de stijl te bewerken</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37A05E81-F70C-4758-A7F5-4B9BD4FCEA44}" type="datetimeFigureOut">
              <a:rPr lang="nl-BE" smtClean="0"/>
              <a:t>24/03/2023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1495013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de stijl te bewerken</a:t>
            </a:r>
            <a:endParaRPr lang="en-US"/>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37A05E81-F70C-4758-A7F5-4B9BD4FCEA44}" type="datetimeFigureOut">
              <a:rPr lang="nl-BE" smtClean="0"/>
              <a:t>24/03/2023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BC600C0-62B4-4B52-BFAE-BE2CA71A37FD}" type="slidenum">
              <a:rPr lang="nl-BE" smtClean="0"/>
              <a:t>‹nr.›</a:t>
            </a:fld>
            <a:endParaRPr lang="nl-B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04270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de stijl te bewerken</a:t>
            </a:r>
            <a:endParaRPr lang="en-US"/>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37A05E81-F70C-4758-A7F5-4B9BD4FCEA44}" type="datetimeFigureOut">
              <a:rPr lang="nl-BE" smtClean="0"/>
              <a:t>24/03/2023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598288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de stijl te bewerken</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37A05E81-F70C-4758-A7F5-4B9BD4FCEA44}" type="datetimeFigureOut">
              <a:rPr lang="nl-BE" smtClean="0"/>
              <a:t>24/03/2023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BC600C0-62B4-4B52-BFAE-BE2CA71A37FD}" type="slidenum">
              <a:rPr lang="nl-BE" smtClean="0"/>
              <a:t>‹nr.›</a:t>
            </a:fld>
            <a:endParaRPr lang="nl-B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52903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de stijl te bewerken</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37A05E81-F70C-4758-A7F5-4B9BD4FCEA44}" type="datetimeFigureOut">
              <a:rPr lang="nl-BE" smtClean="0"/>
              <a:t>24/03/2023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2154834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37A05E81-F70C-4758-A7F5-4B9BD4FCEA44}" type="datetimeFigureOut">
              <a:rPr lang="nl-BE" smtClean="0"/>
              <a:t>24/03/2023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866953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de stijl te bewerken</a:t>
            </a:r>
            <a:endParaRPr lang="en-US"/>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37A05E81-F70C-4758-A7F5-4B9BD4FCEA44}" type="datetimeFigureOut">
              <a:rPr lang="nl-BE" smtClean="0"/>
              <a:t>24/03/2023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366782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Methodologie 3">
    <p:bg>
      <p:bgRef idx="1001">
        <a:schemeClr val="bg1"/>
      </p:bgRef>
    </p:bg>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id="{A55390D6-F506-4160-86F7-3C09548E2B69}"/>
              </a:ext>
            </a:extLst>
          </p:cNvPr>
          <p:cNvSpPr>
            <a:spLocks noChangeArrowheads="1"/>
          </p:cNvSpPr>
          <p:nvPr userDrawn="1"/>
        </p:nvSpPr>
        <p:spPr bwMode="gray">
          <a:xfrm>
            <a:off x="584417" y="109984"/>
            <a:ext cx="10972799" cy="406070"/>
          </a:xfrm>
          <a:prstGeom prst="homePlate">
            <a:avLst>
              <a:gd name="adj" fmla="val 15039"/>
            </a:avLst>
          </a:prstGeom>
          <a:solidFill>
            <a:schemeClr val="accent2"/>
          </a:solidFill>
          <a:ln w="25400" cap="flat" cmpd="sng" algn="ctr">
            <a:noFill/>
            <a:prstDash val="solid"/>
            <a:headEnd/>
            <a:tailEn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lnSpc>
                <a:spcPct val="95000"/>
              </a:lnSpc>
              <a:spcAft>
                <a:spcPts val="600"/>
              </a:spcAft>
              <a:buClr>
                <a:srgbClr val="969696"/>
              </a:buClr>
            </a:pPr>
            <a:endParaRPr lang="nl-NL" kern="0" noProof="0">
              <a:solidFill>
                <a:prstClr val="white"/>
              </a:solidFill>
              <a:latin typeface="Roboto Medium" panose="02000000000000000000" pitchFamily="2" charset="0"/>
              <a:ea typeface="Roboto Medium" panose="02000000000000000000" pitchFamily="2" charset="0"/>
            </a:endParaRPr>
          </a:p>
        </p:txBody>
      </p:sp>
      <p:sp>
        <p:nvSpPr>
          <p:cNvPr id="2" name="Title 1">
            <a:extLst>
              <a:ext uri="{FF2B5EF4-FFF2-40B4-BE49-F238E27FC236}">
                <a16:creationId xmlns:a16="http://schemas.microsoft.com/office/drawing/2014/main" id="{8D6F9F01-18AF-4C64-94CB-6DC39E11D5B4}"/>
              </a:ext>
            </a:extLst>
          </p:cNvPr>
          <p:cNvSpPr>
            <a:spLocks noGrp="1"/>
          </p:cNvSpPr>
          <p:nvPr>
            <p:ph type="title"/>
          </p:nvPr>
        </p:nvSpPr>
        <p:spPr>
          <a:xfrm>
            <a:off x="1055440" y="119193"/>
            <a:ext cx="10441160" cy="420439"/>
          </a:xfrm>
        </p:spPr>
        <p:txBody>
          <a:bodyPr/>
          <a:lstStyle>
            <a:lvl1pPr>
              <a:defRPr lang="en-US" sz="3200" b="1" kern="1200" smtClean="0">
                <a:solidFill>
                  <a:schemeClr val="tx1"/>
                </a:solidFill>
                <a:latin typeface="+mn-lt"/>
                <a:ea typeface="+mj-ea"/>
                <a:cs typeface="+mj-cs"/>
              </a:defRPr>
            </a:lvl1pPr>
          </a:lstStyle>
          <a:p>
            <a:r>
              <a:rPr lang="nl-NL" noProof="0"/>
              <a:t>Click </a:t>
            </a:r>
            <a:r>
              <a:rPr lang="nl-NL" noProof="0" err="1"/>
              <a:t>to</a:t>
            </a:r>
            <a:r>
              <a:rPr lang="nl-NL" noProof="0"/>
              <a:t> </a:t>
            </a:r>
            <a:r>
              <a:rPr lang="nl-NL" noProof="0" err="1"/>
              <a:t>edit</a:t>
            </a:r>
            <a:r>
              <a:rPr lang="nl-NL" noProof="0"/>
              <a:t> Master </a:t>
            </a:r>
            <a:r>
              <a:rPr lang="nl-NL" noProof="0" err="1"/>
              <a:t>title</a:t>
            </a:r>
            <a:r>
              <a:rPr lang="nl-NL" noProof="0"/>
              <a:t> </a:t>
            </a:r>
            <a:r>
              <a:rPr lang="nl-NL" noProof="0" err="1"/>
              <a:t>style</a:t>
            </a:r>
            <a:endParaRPr lang="nl-NL" noProof="0"/>
          </a:p>
        </p:txBody>
      </p:sp>
      <p:sp>
        <p:nvSpPr>
          <p:cNvPr id="8" name="Text Placeholder 8">
            <a:extLst>
              <a:ext uri="{FF2B5EF4-FFF2-40B4-BE49-F238E27FC236}">
                <a16:creationId xmlns:a16="http://schemas.microsoft.com/office/drawing/2014/main" id="{4F7E8F11-7EA2-4D04-83C5-DE1CAAB8A48C}"/>
              </a:ext>
            </a:extLst>
          </p:cNvPr>
          <p:cNvSpPr>
            <a:spLocks noGrp="1"/>
          </p:cNvSpPr>
          <p:nvPr>
            <p:ph type="body" sz="quarter" idx="12"/>
          </p:nvPr>
        </p:nvSpPr>
        <p:spPr>
          <a:xfrm>
            <a:off x="1055440" y="861134"/>
            <a:ext cx="4752527" cy="5016138"/>
          </a:xfrm>
        </p:spPr>
        <p:txBody>
          <a:bodyPr/>
          <a:lstStyle/>
          <a:p>
            <a:pPr lvl="0"/>
            <a:r>
              <a:rPr lang="nl-NL" noProof="0"/>
              <a:t>Click </a:t>
            </a:r>
            <a:r>
              <a:rPr lang="nl-NL" noProof="0" err="1"/>
              <a:t>to</a:t>
            </a:r>
            <a:r>
              <a:rPr lang="nl-NL" noProof="0"/>
              <a:t> </a:t>
            </a:r>
            <a:r>
              <a:rPr lang="nl-NL" noProof="0" err="1"/>
              <a:t>edit</a:t>
            </a:r>
            <a:r>
              <a:rPr lang="nl-NL" noProof="0"/>
              <a:t> Master </a:t>
            </a:r>
            <a:r>
              <a:rPr lang="nl-NL" noProof="0" err="1"/>
              <a:t>text</a:t>
            </a:r>
            <a:r>
              <a:rPr lang="nl-NL" noProof="0"/>
              <a:t> </a:t>
            </a:r>
            <a:r>
              <a:rPr lang="nl-NL" noProof="0" err="1"/>
              <a:t>styles</a:t>
            </a:r>
            <a:endParaRPr lang="nl-NL" noProof="0"/>
          </a:p>
          <a:p>
            <a:pPr lvl="1"/>
            <a:r>
              <a:rPr lang="nl-NL" noProof="0"/>
              <a:t>Second level</a:t>
            </a:r>
          </a:p>
          <a:p>
            <a:pPr lvl="2"/>
            <a:r>
              <a:rPr lang="nl-NL" noProof="0" err="1"/>
              <a:t>Third</a:t>
            </a:r>
            <a:r>
              <a:rPr lang="nl-NL" noProof="0"/>
              <a:t> level</a:t>
            </a:r>
          </a:p>
          <a:p>
            <a:pPr lvl="3"/>
            <a:r>
              <a:rPr lang="nl-NL" noProof="0" err="1"/>
              <a:t>Fourth</a:t>
            </a:r>
            <a:r>
              <a:rPr lang="nl-NL" noProof="0"/>
              <a:t> level</a:t>
            </a:r>
          </a:p>
          <a:p>
            <a:pPr lvl="4"/>
            <a:r>
              <a:rPr lang="nl-NL" noProof="0" err="1"/>
              <a:t>Fifth</a:t>
            </a:r>
            <a:r>
              <a:rPr lang="nl-NL" noProof="0"/>
              <a:t> level</a:t>
            </a:r>
          </a:p>
        </p:txBody>
      </p:sp>
      <p:sp>
        <p:nvSpPr>
          <p:cNvPr id="9" name="Text Placeholder 8">
            <a:extLst>
              <a:ext uri="{FF2B5EF4-FFF2-40B4-BE49-F238E27FC236}">
                <a16:creationId xmlns:a16="http://schemas.microsoft.com/office/drawing/2014/main" id="{DDE43227-3B49-4211-8B89-64468F28B31A}"/>
              </a:ext>
            </a:extLst>
          </p:cNvPr>
          <p:cNvSpPr>
            <a:spLocks noGrp="1"/>
          </p:cNvSpPr>
          <p:nvPr>
            <p:ph type="body" sz="quarter" idx="13"/>
          </p:nvPr>
        </p:nvSpPr>
        <p:spPr>
          <a:xfrm>
            <a:off x="5939162" y="861134"/>
            <a:ext cx="5468644" cy="5016138"/>
          </a:xfrm>
        </p:spPr>
        <p:txBody>
          <a:bodyPr/>
          <a:lstStyle/>
          <a:p>
            <a:pPr lvl="0"/>
            <a:r>
              <a:rPr lang="nl-NL" noProof="0"/>
              <a:t>Click </a:t>
            </a:r>
            <a:r>
              <a:rPr lang="nl-NL" noProof="0" err="1"/>
              <a:t>to</a:t>
            </a:r>
            <a:r>
              <a:rPr lang="nl-NL" noProof="0"/>
              <a:t> </a:t>
            </a:r>
            <a:r>
              <a:rPr lang="nl-NL" noProof="0" err="1"/>
              <a:t>edit</a:t>
            </a:r>
            <a:r>
              <a:rPr lang="nl-NL" noProof="0"/>
              <a:t> Master </a:t>
            </a:r>
            <a:r>
              <a:rPr lang="nl-NL" noProof="0" err="1"/>
              <a:t>text</a:t>
            </a:r>
            <a:r>
              <a:rPr lang="nl-NL" noProof="0"/>
              <a:t> </a:t>
            </a:r>
            <a:r>
              <a:rPr lang="nl-NL" noProof="0" err="1"/>
              <a:t>styles</a:t>
            </a:r>
            <a:endParaRPr lang="nl-NL" noProof="0"/>
          </a:p>
          <a:p>
            <a:pPr lvl="1"/>
            <a:r>
              <a:rPr lang="nl-NL" noProof="0"/>
              <a:t>Second level</a:t>
            </a:r>
          </a:p>
          <a:p>
            <a:pPr lvl="2"/>
            <a:r>
              <a:rPr lang="nl-NL" noProof="0" err="1"/>
              <a:t>Third</a:t>
            </a:r>
            <a:r>
              <a:rPr lang="nl-NL" noProof="0"/>
              <a:t> level</a:t>
            </a:r>
          </a:p>
          <a:p>
            <a:pPr lvl="3"/>
            <a:r>
              <a:rPr lang="nl-NL" noProof="0" err="1"/>
              <a:t>Fourth</a:t>
            </a:r>
            <a:r>
              <a:rPr lang="nl-NL" noProof="0"/>
              <a:t> level</a:t>
            </a:r>
          </a:p>
          <a:p>
            <a:pPr lvl="4"/>
            <a:r>
              <a:rPr lang="nl-NL" noProof="0" err="1"/>
              <a:t>Fifth</a:t>
            </a:r>
            <a:r>
              <a:rPr lang="nl-NL" noProof="0"/>
              <a:t> level</a:t>
            </a:r>
          </a:p>
        </p:txBody>
      </p:sp>
      <p:sp>
        <p:nvSpPr>
          <p:cNvPr id="7" name="Slide Number Placeholder 5">
            <a:extLst>
              <a:ext uri="{FF2B5EF4-FFF2-40B4-BE49-F238E27FC236}">
                <a16:creationId xmlns:a16="http://schemas.microsoft.com/office/drawing/2014/main" id="{0703EAA2-C7CF-48DA-85EA-3E2B8C7DC065}"/>
              </a:ext>
            </a:extLst>
          </p:cNvPr>
          <p:cNvSpPr txBox="1">
            <a:spLocks/>
          </p:cNvSpPr>
          <p:nvPr userDrawn="1"/>
        </p:nvSpPr>
        <p:spPr>
          <a:xfrm>
            <a:off x="9410434" y="6438057"/>
            <a:ext cx="2743200" cy="365125"/>
          </a:xfrm>
          <a:prstGeom prst="rect">
            <a:avLst/>
          </a:prstGeom>
        </p:spPr>
        <p:txBody>
          <a:bodyPr vert="horz" lIns="91440" tIns="45720" rIns="91440" bIns="45720" rtlCol="0" anchor="ctr"/>
          <a:lstStyle>
            <a:defPPr>
              <a:defRPr lang="nl-BE"/>
            </a:defPPr>
            <a:lvl1pPr marL="0" algn="r" defTabSz="914400" rtl="0" eaLnBrk="1" latinLnBrk="0" hangingPunct="1">
              <a:defRPr sz="1200" kern="1200">
                <a:solidFill>
                  <a:schemeClr val="tx1"/>
                </a:solidFill>
                <a:latin typeface="Eras Light ITC" panose="020B04020305040208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2534D70-572A-499A-B876-FF06B78BF9CF}" type="slidenum">
              <a:rPr kumimoji="0" lang="nl-BE" sz="1200" b="0" i="0" u="none" strike="noStrike" kern="1200" cap="none" spc="0" normalizeH="0" baseline="0" noProof="0" smtClean="0">
                <a:ln>
                  <a:noFill/>
                </a:ln>
                <a:solidFill>
                  <a:schemeClr val="tx1"/>
                </a:solidFill>
                <a:effectLst/>
                <a:uLnTx/>
                <a:uFillTx/>
                <a:latin typeface="+mn-lt"/>
                <a:ea typeface="Roboto Light"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BE" sz="1200" b="0" i="0" u="none" strike="noStrike" kern="1200" cap="none" spc="0" normalizeH="0" baseline="0" noProof="0">
              <a:ln>
                <a:noFill/>
              </a:ln>
              <a:solidFill>
                <a:schemeClr val="tx1"/>
              </a:solidFill>
              <a:effectLst/>
              <a:uLnTx/>
              <a:uFillTx/>
              <a:latin typeface="+mn-lt"/>
              <a:ea typeface="Roboto Light" panose="02000000000000000000" pitchFamily="2" charset="0"/>
              <a:cs typeface="+mn-cs"/>
            </a:endParaRPr>
          </a:p>
        </p:txBody>
      </p:sp>
    </p:spTree>
    <p:extLst>
      <p:ext uri="{BB962C8B-B14F-4D97-AF65-F5344CB8AC3E}">
        <p14:creationId xmlns:p14="http://schemas.microsoft.com/office/powerpoint/2010/main" val="330075632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a:t>Klik om de stijl te bewerken</a:t>
            </a:r>
            <a:endParaRPr lang="en-US"/>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a:p>
        </p:txBody>
      </p:sp>
      <p:sp>
        <p:nvSpPr>
          <p:cNvPr id="4" name="Date Placeholder 3"/>
          <p:cNvSpPr>
            <a:spLocks noGrp="1"/>
          </p:cNvSpPr>
          <p:nvPr>
            <p:ph type="dt" sz="half" idx="10"/>
          </p:nvPr>
        </p:nvSpPr>
        <p:spPr/>
        <p:txBody>
          <a:bodyPr/>
          <a:lstStyle/>
          <a:p>
            <a:fld id="{37A05E81-F70C-4758-A7F5-4B9BD4FCEA44}" type="datetimeFigureOut">
              <a:rPr lang="nl-BE" smtClean="0"/>
              <a:t>24/03/2023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2325679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37A05E81-F70C-4758-A7F5-4B9BD4FCEA44}" type="datetimeFigureOut">
              <a:rPr lang="nl-BE" smtClean="0"/>
              <a:t>24/03/2023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3809107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37A05E81-F70C-4758-A7F5-4B9BD4FCEA44}" type="datetimeFigureOut">
              <a:rPr lang="nl-BE" smtClean="0"/>
              <a:t>24/03/2023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2056426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de stijl te bewerken</a:t>
            </a:r>
            <a:endParaRPr lang="en-US"/>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37A05E81-F70C-4758-A7F5-4B9BD4FCEA44}" type="datetimeFigureOut">
              <a:rPr lang="nl-BE" smtClean="0"/>
              <a:t>24/03/2023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288778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sz="half" idx="1"/>
          </p:nvPr>
        </p:nvSpPr>
        <p:spPr>
          <a:xfrm>
            <a:off x="677334" y="2160589"/>
            <a:ext cx="4184035" cy="3880772"/>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5089970" y="2160589"/>
            <a:ext cx="4184034" cy="388077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37A05E81-F70C-4758-A7F5-4B9BD4FCEA44}" type="datetimeFigureOut">
              <a:rPr lang="nl-BE" smtClean="0"/>
              <a:t>24/03/2023</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1389816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37A05E81-F70C-4758-A7F5-4B9BD4FCEA44}" type="datetimeFigureOut">
              <a:rPr lang="nl-BE" smtClean="0"/>
              <a:t>24/03/2023</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10087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de stijl te bewerken</a:t>
            </a:r>
            <a:endParaRPr lang="en-US"/>
          </a:p>
        </p:txBody>
      </p:sp>
      <p:sp>
        <p:nvSpPr>
          <p:cNvPr id="3" name="Date Placeholder 2"/>
          <p:cNvSpPr>
            <a:spLocks noGrp="1"/>
          </p:cNvSpPr>
          <p:nvPr>
            <p:ph type="dt" sz="half" idx="10"/>
          </p:nvPr>
        </p:nvSpPr>
        <p:spPr/>
        <p:txBody>
          <a:bodyPr/>
          <a:lstStyle/>
          <a:p>
            <a:fld id="{37A05E81-F70C-4758-A7F5-4B9BD4FCEA44}" type="datetimeFigureOut">
              <a:rPr lang="nl-BE" smtClean="0"/>
              <a:t>24/03/2023</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1447148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A05E81-F70C-4758-A7F5-4B9BD4FCEA44}" type="datetimeFigureOut">
              <a:rPr lang="nl-BE" smtClean="0"/>
              <a:t>24/03/2023</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16447448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de stijl te bewerken</a:t>
            </a:r>
            <a:endParaRPr lang="en-US"/>
          </a:p>
        </p:txBody>
      </p:sp>
      <p:sp>
        <p:nvSpPr>
          <p:cNvPr id="3" name="Content Placeholder 2"/>
          <p:cNvSpPr>
            <a:spLocks noGrp="1"/>
          </p:cNvSpPr>
          <p:nvPr>
            <p:ph idx="1"/>
          </p:nvPr>
        </p:nvSpPr>
        <p:spPr>
          <a:xfrm>
            <a:off x="4760461" y="514924"/>
            <a:ext cx="4513541" cy="552643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37A05E81-F70C-4758-A7F5-4B9BD4FCEA44}" type="datetimeFigureOut">
              <a:rPr lang="nl-BE" smtClean="0"/>
              <a:t>24/03/2023</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1231889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de stijl te bewerken</a:t>
            </a:r>
            <a:endParaRPr lang="en-US"/>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4BC600C0-62B4-4B52-BFAE-BE2CA71A37FD}" type="slidenum">
              <a:rPr lang="nl-BE" smtClean="0"/>
              <a:t>‹nr.›</a:t>
            </a:fld>
            <a:endParaRPr lang="nl-BE"/>
          </a:p>
        </p:txBody>
      </p:sp>
      <p:sp>
        <p:nvSpPr>
          <p:cNvPr id="5" name="Date Placeholder 4"/>
          <p:cNvSpPr>
            <a:spLocks noGrp="1"/>
          </p:cNvSpPr>
          <p:nvPr>
            <p:ph type="dt" sz="half" idx="10"/>
          </p:nvPr>
        </p:nvSpPr>
        <p:spPr/>
        <p:txBody>
          <a:bodyPr/>
          <a:lstStyle/>
          <a:p>
            <a:fld id="{37A05E81-F70C-4758-A7F5-4B9BD4FCEA44}" type="datetimeFigureOut">
              <a:rPr lang="nl-BE" smtClean="0"/>
              <a:t>24/03/2023</a:t>
            </a:fld>
            <a:endParaRPr lang="nl-BE"/>
          </a:p>
        </p:txBody>
      </p:sp>
    </p:spTree>
    <p:extLst>
      <p:ext uri="{BB962C8B-B14F-4D97-AF65-F5344CB8AC3E}">
        <p14:creationId xmlns:p14="http://schemas.microsoft.com/office/powerpoint/2010/main" val="3042785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de stijl te bewerken</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37A05E81-F70C-4758-A7F5-4B9BD4FCEA44}" type="datetimeFigureOut">
              <a:rPr lang="nl-BE" smtClean="0"/>
              <a:t>24/03/2023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31553936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de stijl te bewerken</a:t>
            </a:r>
            <a:endParaRPr lang="en-US"/>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37A05E81-F70C-4758-A7F5-4B9BD4FCEA44}" type="datetimeFigureOut">
              <a:rPr lang="nl-BE" smtClean="0"/>
              <a:t>24/03/2023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BC600C0-62B4-4B52-BFAE-BE2CA71A37FD}" type="slidenum">
              <a:rPr lang="nl-BE" smtClean="0"/>
              <a:t>‹nr.›</a:t>
            </a:fld>
            <a:endParaRPr lang="nl-B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22166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de stijl te bewerken</a:t>
            </a:r>
            <a:endParaRPr lang="en-US"/>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37A05E81-F70C-4758-A7F5-4B9BD4FCEA44}" type="datetimeFigureOut">
              <a:rPr lang="nl-BE" smtClean="0"/>
              <a:t>24/03/2023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256616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de stijl te bewerken</a:t>
            </a:r>
            <a:endParaRPr lang="en-US"/>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37A05E81-F70C-4758-A7F5-4B9BD4FCEA44}" type="datetimeFigureOut">
              <a:rPr lang="nl-BE" smtClean="0"/>
              <a:t>24/03/2023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5395600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de stijl te bewerken</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37A05E81-F70C-4758-A7F5-4B9BD4FCEA44}" type="datetimeFigureOut">
              <a:rPr lang="nl-BE" smtClean="0"/>
              <a:t>24/03/2023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BC600C0-62B4-4B52-BFAE-BE2CA71A37FD}" type="slidenum">
              <a:rPr lang="nl-BE" smtClean="0"/>
              <a:t>‹nr.›</a:t>
            </a:fld>
            <a:endParaRPr lang="nl-B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17752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de stijl te bewerken</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37A05E81-F70C-4758-A7F5-4B9BD4FCEA44}" type="datetimeFigureOut">
              <a:rPr lang="nl-BE" smtClean="0"/>
              <a:t>24/03/2023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3185974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37A05E81-F70C-4758-A7F5-4B9BD4FCEA44}" type="datetimeFigureOut">
              <a:rPr lang="nl-BE" smtClean="0"/>
              <a:t>24/03/2023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211974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de stijl te bewerken</a:t>
            </a:r>
            <a:endParaRPr lang="en-US"/>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37A05E81-F70C-4758-A7F5-4B9BD4FCEA44}" type="datetimeFigureOut">
              <a:rPr lang="nl-BE" smtClean="0"/>
              <a:t>24/03/2023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122454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sz="half" idx="1"/>
          </p:nvPr>
        </p:nvSpPr>
        <p:spPr>
          <a:xfrm>
            <a:off x="677334" y="2160589"/>
            <a:ext cx="4184035" cy="3880772"/>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5089970" y="2160589"/>
            <a:ext cx="4184034" cy="388077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37A05E81-F70C-4758-A7F5-4B9BD4FCEA44}" type="datetimeFigureOut">
              <a:rPr lang="nl-BE" smtClean="0"/>
              <a:t>24/03/2023</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2124390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37A05E81-F70C-4758-A7F5-4B9BD4FCEA44}" type="datetimeFigureOut">
              <a:rPr lang="nl-BE" smtClean="0"/>
              <a:t>24/03/2023</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1461589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de stijl te bewerken</a:t>
            </a:r>
            <a:endParaRPr lang="en-US"/>
          </a:p>
        </p:txBody>
      </p:sp>
      <p:sp>
        <p:nvSpPr>
          <p:cNvPr id="3" name="Date Placeholder 2"/>
          <p:cNvSpPr>
            <a:spLocks noGrp="1"/>
          </p:cNvSpPr>
          <p:nvPr>
            <p:ph type="dt" sz="half" idx="10"/>
          </p:nvPr>
        </p:nvSpPr>
        <p:spPr/>
        <p:txBody>
          <a:bodyPr/>
          <a:lstStyle/>
          <a:p>
            <a:fld id="{37A05E81-F70C-4758-A7F5-4B9BD4FCEA44}" type="datetimeFigureOut">
              <a:rPr lang="nl-BE" smtClean="0"/>
              <a:t>24/03/2023</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3148591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A05E81-F70C-4758-A7F5-4B9BD4FCEA44}" type="datetimeFigureOut">
              <a:rPr lang="nl-BE" smtClean="0"/>
              <a:t>24/03/2023</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1026420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de stijl te bewerken</a:t>
            </a:r>
            <a:endParaRPr lang="en-US"/>
          </a:p>
        </p:txBody>
      </p:sp>
      <p:sp>
        <p:nvSpPr>
          <p:cNvPr id="3" name="Content Placeholder 2"/>
          <p:cNvSpPr>
            <a:spLocks noGrp="1"/>
          </p:cNvSpPr>
          <p:nvPr>
            <p:ph idx="1"/>
          </p:nvPr>
        </p:nvSpPr>
        <p:spPr>
          <a:xfrm>
            <a:off x="4760461" y="514924"/>
            <a:ext cx="4513541" cy="552643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37A05E81-F70C-4758-A7F5-4B9BD4FCEA44}" type="datetimeFigureOut">
              <a:rPr lang="nl-BE" smtClean="0"/>
              <a:t>24/03/2023</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4BC600C0-62B4-4B52-BFAE-BE2CA71A37FD}" type="slidenum">
              <a:rPr lang="nl-BE" smtClean="0"/>
              <a:t>‹nr.›</a:t>
            </a:fld>
            <a:endParaRPr lang="nl-BE"/>
          </a:p>
        </p:txBody>
      </p:sp>
    </p:spTree>
    <p:extLst>
      <p:ext uri="{BB962C8B-B14F-4D97-AF65-F5344CB8AC3E}">
        <p14:creationId xmlns:p14="http://schemas.microsoft.com/office/powerpoint/2010/main" val="1185237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de stijl te bewerken</a:t>
            </a:r>
            <a:endParaRPr lang="en-US"/>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4BC600C0-62B4-4B52-BFAE-BE2CA71A37FD}" type="slidenum">
              <a:rPr lang="nl-BE" smtClean="0"/>
              <a:t>‹nr.›</a:t>
            </a:fld>
            <a:endParaRPr lang="nl-BE"/>
          </a:p>
        </p:txBody>
      </p:sp>
      <p:sp>
        <p:nvSpPr>
          <p:cNvPr id="5" name="Date Placeholder 4"/>
          <p:cNvSpPr>
            <a:spLocks noGrp="1"/>
          </p:cNvSpPr>
          <p:nvPr>
            <p:ph type="dt" sz="half" idx="10"/>
          </p:nvPr>
        </p:nvSpPr>
        <p:spPr/>
        <p:txBody>
          <a:bodyPr/>
          <a:lstStyle/>
          <a:p>
            <a:fld id="{37A05E81-F70C-4758-A7F5-4B9BD4FCEA44}" type="datetimeFigureOut">
              <a:rPr lang="nl-BE" smtClean="0"/>
              <a:t>24/03/2023</a:t>
            </a:fld>
            <a:endParaRPr lang="nl-BE"/>
          </a:p>
        </p:txBody>
      </p:sp>
    </p:spTree>
    <p:extLst>
      <p:ext uri="{BB962C8B-B14F-4D97-AF65-F5344CB8AC3E}">
        <p14:creationId xmlns:p14="http://schemas.microsoft.com/office/powerpoint/2010/main" val="2837739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de stijl te bewerken</a:t>
            </a:r>
            <a:endParaRPr lang="en-US"/>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7A05E81-F70C-4758-A7F5-4B9BD4FCEA44}" type="datetimeFigureOut">
              <a:rPr lang="nl-BE" smtClean="0"/>
              <a:t>24/03/2023</a:t>
            </a:fld>
            <a:endParaRPr lang="nl-B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BC600C0-62B4-4B52-BFAE-BE2CA71A37FD}" type="slidenum">
              <a:rPr lang="nl-BE" smtClean="0"/>
              <a:t>‹nr.›</a:t>
            </a:fld>
            <a:endParaRPr lang="nl-BE"/>
          </a:p>
        </p:txBody>
      </p:sp>
    </p:spTree>
    <p:extLst>
      <p:ext uri="{BB962C8B-B14F-4D97-AF65-F5344CB8AC3E}">
        <p14:creationId xmlns:p14="http://schemas.microsoft.com/office/powerpoint/2010/main" val="31292579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5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de stijl te bewerken</a:t>
            </a:r>
            <a:endParaRPr lang="en-US"/>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7A05E81-F70C-4758-A7F5-4B9BD4FCEA44}" type="datetimeFigureOut">
              <a:rPr lang="nl-BE" smtClean="0"/>
              <a:t>24/03/2023</a:t>
            </a:fld>
            <a:endParaRPr lang="nl-B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BC600C0-62B4-4B52-BFAE-BE2CA71A37FD}" type="slidenum">
              <a:rPr lang="nl-BE" smtClean="0"/>
              <a:t>‹nr.›</a:t>
            </a:fld>
            <a:endParaRPr lang="nl-BE"/>
          </a:p>
        </p:txBody>
      </p:sp>
    </p:spTree>
    <p:extLst>
      <p:ext uri="{BB962C8B-B14F-4D97-AF65-F5344CB8AC3E}">
        <p14:creationId xmlns:p14="http://schemas.microsoft.com/office/powerpoint/2010/main" val="370670588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3" Type="http://schemas.openxmlformats.org/officeDocument/2006/relationships/hyperlink" Target="https://youtu.be/Pa-zeVXg014"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psy-ovl.b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forms.gle/Exum7NkeAxJXcJzK9"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psy-ovl.b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eva@gezondheidspraktijkzottegem.com"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hyperlink" Target="mailto:eva@gezondheidspraktijkzottegem.com"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hyperlink" Target="mailto:saartjepsycholoog@gmail.co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mailto:valerie@praktijkrozebeke.be"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hyperlink" Target="mailto:caromertens@gmail.co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mailto:charlotte.deburcht@gmail.com"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hyperlink" Target="mailto:kayleigh@gezondheidspraktijkzottegem.com"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isabelle.krachtpunt@gmail.com"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hyperlink" Target="mailto:Info.conventie@psy-ovl.b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mailto:jenna.baerts@psy-ovl.b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43.xml.rels><?xml version="1.0" encoding="UTF-8" standalone="yes"?>
<Relationships xmlns="http://schemas.openxmlformats.org/package/2006/relationships"><Relationship Id="rId3" Type="http://schemas.openxmlformats.org/officeDocument/2006/relationships/hyperlink" Target="http://www.radar.be"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ideo" Target="https://www.youtube.com/embed/tiIO42wBJUs?feature=oembed" TargetMode="Externa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mailto:netwerkpunt@pakt.be"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www.pakt.be"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hyperlink" Target="mailto:dirk.meesen@pakt.be" TargetMode="External"/><Relationship Id="rId3" Type="http://schemas.openxmlformats.org/officeDocument/2006/relationships/hyperlink" Target="mailto:mctzuid@pakt.be" TargetMode="External"/><Relationship Id="rId7" Type="http://schemas.openxmlformats.org/officeDocument/2006/relationships/hyperlink" Target="mailto:luc.welvaert@pakt.be" TargetMode="External"/><Relationship Id="rId2" Type="http://schemas.openxmlformats.org/officeDocument/2006/relationships/hyperlink" Target="mailto:mct@pakt.be" TargetMode="External"/><Relationship Id="rId1" Type="http://schemas.openxmlformats.org/officeDocument/2006/relationships/slideLayout" Target="../slideLayouts/slideLayout2.xml"/><Relationship Id="rId6" Type="http://schemas.openxmlformats.org/officeDocument/2006/relationships/hyperlink" Target="mailto:luk.beelaert@karus.be" TargetMode="External"/><Relationship Id="rId5" Type="http://schemas.openxmlformats.org/officeDocument/2006/relationships/hyperlink" Target="mailto:gunter.heylens@uzgent.be" TargetMode="External"/><Relationship Id="rId4" Type="http://schemas.openxmlformats.org/officeDocument/2006/relationships/hyperlink" Target="mailto:pieter.vanackere@pakt.be" TargetMode="External"/><Relationship Id="rId9" Type="http://schemas.openxmlformats.org/officeDocument/2006/relationships/hyperlink" Target="mailto:koen.willems@pakt.be"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onlinehulp-apps.be/"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www.noknok.be/" TargetMode="External"/><Relationship Id="rId5" Type="http://schemas.openxmlformats.org/officeDocument/2006/relationships/hyperlink" Target="http://www.geluksdriehoek.be/" TargetMode="External"/><Relationship Id="rId4" Type="http://schemas.openxmlformats.org/officeDocument/2006/relationships/hyperlink" Target="https://www.onlinehulp-apps.be/screeningskader"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hyperlink" Target="http://www.pakt.b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radar.be/"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eerstelijnszone.be/eerstelijnszone-panacea"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mailto:info@elzpanacea.b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8E38B-0FAC-45D8-97CC-474B66EDEB8A}"/>
              </a:ext>
            </a:extLst>
          </p:cNvPr>
          <p:cNvSpPr>
            <a:spLocks noGrp="1"/>
          </p:cNvSpPr>
          <p:nvPr>
            <p:ph type="ctrTitle"/>
          </p:nvPr>
        </p:nvSpPr>
        <p:spPr>
          <a:xfrm>
            <a:off x="1033943" y="1387032"/>
            <a:ext cx="8534400" cy="2328409"/>
          </a:xfrm>
        </p:spPr>
        <p:txBody>
          <a:bodyPr>
            <a:normAutofit/>
          </a:bodyPr>
          <a:lstStyle/>
          <a:p>
            <a:pPr algn="ctr">
              <a:lnSpc>
                <a:spcPct val="90000"/>
              </a:lnSpc>
            </a:pPr>
            <a:r>
              <a:rPr lang="nl-BE"/>
              <a:t>KICK-OFF CONVENTIE</a:t>
            </a:r>
            <a:br>
              <a:rPr lang="nl-BE"/>
            </a:br>
            <a:r>
              <a:rPr lang="nl-BE"/>
              <a:t>psychologische zorg in de eerste lijn</a:t>
            </a:r>
          </a:p>
        </p:txBody>
      </p:sp>
      <p:sp>
        <p:nvSpPr>
          <p:cNvPr id="3" name="Ondertitel 2">
            <a:extLst>
              <a:ext uri="{FF2B5EF4-FFF2-40B4-BE49-F238E27FC236}">
                <a16:creationId xmlns:a16="http://schemas.microsoft.com/office/drawing/2014/main" id="{96CB5D34-E2FA-428E-8788-79FB1E409A76}"/>
              </a:ext>
            </a:extLst>
          </p:cNvPr>
          <p:cNvSpPr>
            <a:spLocks noGrp="1"/>
          </p:cNvSpPr>
          <p:nvPr>
            <p:ph type="subTitle" idx="1"/>
          </p:nvPr>
        </p:nvSpPr>
        <p:spPr>
          <a:xfrm>
            <a:off x="890422" y="3896591"/>
            <a:ext cx="5032395" cy="1251141"/>
          </a:xfrm>
        </p:spPr>
        <p:txBody>
          <a:bodyPr>
            <a:normAutofit fontScale="62500" lnSpcReduction="20000"/>
          </a:bodyPr>
          <a:lstStyle/>
          <a:p>
            <a:pPr algn="l"/>
            <a:endParaRPr lang="nl-NL" sz="1700"/>
          </a:p>
          <a:p>
            <a:pPr algn="l"/>
            <a:endParaRPr lang="nl-BE" sz="1700"/>
          </a:p>
          <a:p>
            <a:pPr algn="l"/>
            <a:r>
              <a:rPr lang="nl-BE" sz="2900"/>
              <a:t>21 maart 2023</a:t>
            </a:r>
          </a:p>
          <a:p>
            <a:pPr algn="l"/>
            <a:r>
              <a:rPr lang="nl-BE" sz="2900"/>
              <a:t>De Wattenfabriek Herzele</a:t>
            </a:r>
            <a:endParaRPr lang="nl-BE" sz="2900"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1143" y="5510030"/>
            <a:ext cx="5616538" cy="1347969"/>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C8D52932-2F0F-8D31-5C77-330675942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232" y="5606858"/>
            <a:ext cx="4332077" cy="1251141"/>
          </a:xfrm>
          <a:prstGeom prst="rect">
            <a:avLst/>
          </a:prstGeom>
        </p:spPr>
      </p:pic>
    </p:spTree>
    <p:extLst>
      <p:ext uri="{BB962C8B-B14F-4D97-AF65-F5344CB8AC3E}">
        <p14:creationId xmlns:p14="http://schemas.microsoft.com/office/powerpoint/2010/main" val="3057583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8E0500-E7D2-5760-A911-C2FE4E3381CA}"/>
              </a:ext>
            </a:extLst>
          </p:cNvPr>
          <p:cNvSpPr>
            <a:spLocks noGrp="1"/>
          </p:cNvSpPr>
          <p:nvPr>
            <p:ph type="title"/>
          </p:nvPr>
        </p:nvSpPr>
        <p:spPr/>
        <p:txBody>
          <a:bodyPr/>
          <a:lstStyle/>
          <a:p>
            <a:r>
              <a:rPr lang="nl-NL"/>
              <a:t>Evaluatieformulieren</a:t>
            </a:r>
            <a:endParaRPr lang="nl-BE"/>
          </a:p>
        </p:txBody>
      </p:sp>
      <p:sp>
        <p:nvSpPr>
          <p:cNvPr id="3" name="Tijdelijke aanduiding voor inhoud 2">
            <a:extLst>
              <a:ext uri="{FF2B5EF4-FFF2-40B4-BE49-F238E27FC236}">
                <a16:creationId xmlns:a16="http://schemas.microsoft.com/office/drawing/2014/main" id="{4CDED15A-A474-D17F-E516-6B8FB169820F}"/>
              </a:ext>
            </a:extLst>
          </p:cNvPr>
          <p:cNvSpPr>
            <a:spLocks noGrp="1"/>
          </p:cNvSpPr>
          <p:nvPr>
            <p:ph idx="1"/>
          </p:nvPr>
        </p:nvSpPr>
        <p:spPr/>
        <p:txBody>
          <a:bodyPr/>
          <a:lstStyle/>
          <a:p>
            <a:r>
              <a:rPr lang="nl-NL" dirty="0"/>
              <a:t>Evaluatieformulier van deze kick-off zit in jullie “</a:t>
            </a:r>
            <a:r>
              <a:rPr lang="nl-NL" dirty="0" err="1"/>
              <a:t>goodiebag</a:t>
            </a:r>
            <a:r>
              <a:rPr lang="nl-NL" dirty="0"/>
              <a:t>”</a:t>
            </a:r>
          </a:p>
          <a:p>
            <a:r>
              <a:rPr lang="nl-NL" dirty="0"/>
              <a:t>Vul in aan het einde van het event en deponeer in de bus! </a:t>
            </a:r>
          </a:p>
          <a:p>
            <a:pPr marL="0" indent="0">
              <a:buNone/>
            </a:pPr>
            <a:endParaRPr lang="nl-NL" dirty="0"/>
          </a:p>
          <a:p>
            <a:pPr marL="0" indent="0">
              <a:buNone/>
            </a:pPr>
            <a:r>
              <a:rPr lang="nl-NL" b="1" dirty="0"/>
              <a:t>Dankzij jouw input kunnen we toekomstige initiatieven nog beter afstemmen op de noden in onze regio. Bedankt!</a:t>
            </a:r>
            <a:endParaRPr lang="nl-BE" b="1" dirty="0"/>
          </a:p>
        </p:txBody>
      </p:sp>
    </p:spTree>
    <p:extLst>
      <p:ext uri="{BB962C8B-B14F-4D97-AF65-F5344CB8AC3E}">
        <p14:creationId xmlns:p14="http://schemas.microsoft.com/office/powerpoint/2010/main" val="3483206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90B749-EA92-E2DB-005D-2C5EE3B6A6CA}"/>
              </a:ext>
            </a:extLst>
          </p:cNvPr>
          <p:cNvSpPr>
            <a:spLocks noGrp="1"/>
          </p:cNvSpPr>
          <p:nvPr>
            <p:ph type="title"/>
          </p:nvPr>
        </p:nvSpPr>
        <p:spPr/>
        <p:txBody>
          <a:bodyPr>
            <a:normAutofit fontScale="90000"/>
          </a:bodyPr>
          <a:lstStyle/>
          <a:p>
            <a:pPr algn="ctr"/>
            <a:r>
              <a:rPr lang="nl-NL" sz="4000"/>
              <a:t>Voorstelling conventie “psychologische functies in de </a:t>
            </a:r>
            <a:r>
              <a:rPr lang="nl-NL" sz="4000" err="1"/>
              <a:t>eerstelijn</a:t>
            </a:r>
            <a:r>
              <a:rPr lang="nl-NL" sz="4000"/>
              <a:t>”</a:t>
            </a:r>
            <a:endParaRPr lang="nl-BE" sz="4000"/>
          </a:p>
        </p:txBody>
      </p:sp>
      <p:pic>
        <p:nvPicPr>
          <p:cNvPr id="5" name="Afbeelding 4">
            <a:extLst>
              <a:ext uri="{FF2B5EF4-FFF2-40B4-BE49-F238E27FC236}">
                <a16:creationId xmlns:a16="http://schemas.microsoft.com/office/drawing/2014/main" id="{D22C4C5B-1A39-B20F-CF6E-AE0CFAD7E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8941" y="3399341"/>
            <a:ext cx="5616538" cy="1347969"/>
          </a:xfrm>
          <a:prstGeom prst="rect">
            <a:avLst/>
          </a:prstGeom>
        </p:spPr>
      </p:pic>
      <p:pic>
        <p:nvPicPr>
          <p:cNvPr id="8" name="Tijdelijke aanduiding voor inhoud 7" descr="Afbeelding met tekst&#10;&#10;Automatisch gegenereerde beschrijving">
            <a:extLst>
              <a:ext uri="{FF2B5EF4-FFF2-40B4-BE49-F238E27FC236}">
                <a16:creationId xmlns:a16="http://schemas.microsoft.com/office/drawing/2014/main" id="{4E22293A-4E97-932D-7905-259EBC5F438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06702" y="3561679"/>
            <a:ext cx="3397807" cy="981316"/>
          </a:xfrm>
        </p:spPr>
      </p:pic>
    </p:spTree>
    <p:extLst>
      <p:ext uri="{BB962C8B-B14F-4D97-AF65-F5344CB8AC3E}">
        <p14:creationId xmlns:p14="http://schemas.microsoft.com/office/powerpoint/2010/main" val="994769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58F378-C107-3D07-3844-6E250A02D6E6}"/>
              </a:ext>
            </a:extLst>
          </p:cNvPr>
          <p:cNvSpPr>
            <a:spLocks noGrp="1"/>
          </p:cNvSpPr>
          <p:nvPr>
            <p:ph type="title"/>
          </p:nvPr>
        </p:nvSpPr>
        <p:spPr/>
        <p:txBody>
          <a:bodyPr/>
          <a:lstStyle/>
          <a:p>
            <a:r>
              <a:rPr lang="nl-BE"/>
              <a:t>Uitrol conventie</a:t>
            </a:r>
          </a:p>
        </p:txBody>
      </p:sp>
      <p:sp>
        <p:nvSpPr>
          <p:cNvPr id="3" name="Tijdelijke aanduiding voor inhoud 2">
            <a:extLst>
              <a:ext uri="{FF2B5EF4-FFF2-40B4-BE49-F238E27FC236}">
                <a16:creationId xmlns:a16="http://schemas.microsoft.com/office/drawing/2014/main" id="{8934A212-AC75-542C-EB64-1AF0D0FBFB00}"/>
              </a:ext>
            </a:extLst>
          </p:cNvPr>
          <p:cNvSpPr>
            <a:spLocks noGrp="1"/>
          </p:cNvSpPr>
          <p:nvPr>
            <p:ph idx="1"/>
          </p:nvPr>
        </p:nvSpPr>
        <p:spPr>
          <a:xfrm>
            <a:off x="677334" y="2084440"/>
            <a:ext cx="8596668" cy="4527194"/>
          </a:xfrm>
        </p:spPr>
        <p:txBody>
          <a:bodyPr/>
          <a:lstStyle/>
          <a:p>
            <a:r>
              <a:rPr lang="nl-BE"/>
              <a:t>Opdracht en financiering via FOD Volksgezondheid </a:t>
            </a:r>
          </a:p>
          <a:p>
            <a:r>
              <a:rPr lang="nl-BE"/>
              <a:t>Uitrol conventie is een opdracht van </a:t>
            </a:r>
            <a:r>
              <a:rPr lang="nl-BE">
                <a:solidFill>
                  <a:schemeClr val="accent1"/>
                </a:solidFill>
              </a:rPr>
              <a:t>de netwerken geestelijke gezondheid, </a:t>
            </a:r>
            <a:r>
              <a:rPr lang="nl-BE">
                <a:solidFill>
                  <a:schemeClr val="tx1"/>
                </a:solidFill>
              </a:rPr>
              <a:t>via </a:t>
            </a:r>
            <a:r>
              <a:rPr lang="nl-BE"/>
              <a:t>de lokale multidisciplinaire samenwerkingsverbanden (= eerstelijnszones)</a:t>
            </a:r>
          </a:p>
          <a:p>
            <a:r>
              <a:rPr lang="nl-BE"/>
              <a:t>In Oost-Vlaanderen: samenwerking 3 netwerken</a:t>
            </a:r>
          </a:p>
          <a:p>
            <a:r>
              <a:rPr lang="nl-BE"/>
              <a:t>Operationeel sinds voorjaar 2022 (matchingsprocedure eind april 2022)</a:t>
            </a:r>
          </a:p>
        </p:txBody>
      </p:sp>
    </p:spTree>
    <p:extLst>
      <p:ext uri="{BB962C8B-B14F-4D97-AF65-F5344CB8AC3E}">
        <p14:creationId xmlns:p14="http://schemas.microsoft.com/office/powerpoint/2010/main" val="2164502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55D813-950C-4FDA-AF95-A9A9A691D05A}"/>
              </a:ext>
            </a:extLst>
          </p:cNvPr>
          <p:cNvSpPr>
            <a:spLocks noGrp="1"/>
          </p:cNvSpPr>
          <p:nvPr>
            <p:ph type="title"/>
          </p:nvPr>
        </p:nvSpPr>
        <p:spPr>
          <a:xfrm>
            <a:off x="687165" y="658762"/>
            <a:ext cx="8596668" cy="1320800"/>
          </a:xfrm>
        </p:spPr>
        <p:txBody>
          <a:bodyPr/>
          <a:lstStyle/>
          <a:p>
            <a:r>
              <a:rPr lang="nl-BE"/>
              <a:t>Algemeen</a:t>
            </a:r>
          </a:p>
        </p:txBody>
      </p:sp>
      <p:sp>
        <p:nvSpPr>
          <p:cNvPr id="3" name="Tijdelijke aanduiding voor inhoud 2">
            <a:extLst>
              <a:ext uri="{FF2B5EF4-FFF2-40B4-BE49-F238E27FC236}">
                <a16:creationId xmlns:a16="http://schemas.microsoft.com/office/drawing/2014/main" id="{6E2A3A49-58D5-4BB8-9FE4-9C59A5946F72}"/>
              </a:ext>
            </a:extLst>
          </p:cNvPr>
          <p:cNvSpPr>
            <a:spLocks noGrp="1"/>
          </p:cNvSpPr>
          <p:nvPr>
            <p:ph idx="1"/>
          </p:nvPr>
        </p:nvSpPr>
        <p:spPr>
          <a:xfrm>
            <a:off x="785487" y="1979562"/>
            <a:ext cx="8909119" cy="4470399"/>
          </a:xfrm>
        </p:spPr>
        <p:txBody>
          <a:bodyPr vert="horz" lIns="91440" tIns="45720" rIns="91440" bIns="45720" rtlCol="0" anchor="t">
            <a:normAutofit fontScale="55000" lnSpcReduction="20000"/>
          </a:bodyPr>
          <a:lstStyle/>
          <a:p>
            <a:pPr marL="0" indent="0">
              <a:lnSpc>
                <a:spcPct val="120000"/>
              </a:lnSpc>
              <a:buNone/>
            </a:pPr>
            <a:r>
              <a:rPr lang="nl-BE" sz="5000" b="1" dirty="0"/>
              <a:t>Doel? </a:t>
            </a:r>
          </a:p>
          <a:p>
            <a:pPr marL="0" indent="0">
              <a:lnSpc>
                <a:spcPct val="120000"/>
              </a:lnSpc>
              <a:buNone/>
            </a:pPr>
            <a:r>
              <a:rPr lang="nl-BE" sz="4500" dirty="0"/>
              <a:t>De psychologische noden van de burgers worden zo vroeg mogelijk opgespoord (</a:t>
            </a:r>
            <a:r>
              <a:rPr lang="nl-BE" sz="4500" dirty="0" err="1"/>
              <a:t>vroegdetectie</a:t>
            </a:r>
            <a:r>
              <a:rPr lang="nl-BE" sz="4500" dirty="0"/>
              <a:t>) en op passende wijze behandeld (</a:t>
            </a:r>
            <a:r>
              <a:rPr lang="nl-BE" sz="4500" dirty="0" err="1"/>
              <a:t>matched</a:t>
            </a:r>
            <a:r>
              <a:rPr lang="nl-BE" sz="4500" dirty="0"/>
              <a:t> care)</a:t>
            </a:r>
          </a:p>
          <a:p>
            <a:pPr marL="0" indent="0">
              <a:lnSpc>
                <a:spcPct val="120000"/>
              </a:lnSpc>
              <a:buNone/>
            </a:pPr>
            <a:endParaRPr lang="nl-BE" sz="5500" dirty="0"/>
          </a:p>
          <a:p>
            <a:pPr marL="0" indent="0">
              <a:lnSpc>
                <a:spcPct val="120000"/>
              </a:lnSpc>
              <a:buNone/>
            </a:pPr>
            <a:r>
              <a:rPr lang="nl-BE" sz="5000" b="1" dirty="0"/>
              <a:t>Hoe?</a:t>
            </a:r>
          </a:p>
          <a:p>
            <a:pPr fontAlgn="base">
              <a:lnSpc>
                <a:spcPct val="120000"/>
              </a:lnSpc>
              <a:spcBef>
                <a:spcPts val="0"/>
              </a:spcBef>
            </a:pPr>
            <a:r>
              <a:rPr lang="nl-NL" sz="4500" dirty="0" err="1"/>
              <a:t>Geconventioneerde</a:t>
            </a:r>
            <a:r>
              <a:rPr lang="nl-NL" sz="4500" dirty="0"/>
              <a:t> klinisch psychologen/orthopedagogen</a:t>
            </a:r>
          </a:p>
          <a:p>
            <a:pPr fontAlgn="base">
              <a:lnSpc>
                <a:spcPct val="120000"/>
              </a:lnSpc>
              <a:spcBef>
                <a:spcPts val="0"/>
              </a:spcBef>
            </a:pPr>
            <a:r>
              <a:rPr lang="nl-NL" sz="4500" dirty="0"/>
              <a:t>Overeenkomst met een (of meerdere) netwerken GG</a:t>
            </a:r>
          </a:p>
          <a:p>
            <a:pPr fontAlgn="base">
              <a:lnSpc>
                <a:spcPct val="120000"/>
              </a:lnSpc>
              <a:spcBef>
                <a:spcPts val="0"/>
              </a:spcBef>
            </a:pPr>
            <a:r>
              <a:rPr lang="nl-NL" sz="4500" dirty="0"/>
              <a:t>Zelfstandig of in loondienst bij een erkende organisatie</a:t>
            </a:r>
          </a:p>
          <a:p>
            <a:pPr marL="0" indent="0">
              <a:buNone/>
            </a:pPr>
            <a:endParaRPr lang="nl-BE" sz="2400" b="1" dirty="0"/>
          </a:p>
          <a:p>
            <a:pPr marL="0" indent="0">
              <a:buNone/>
            </a:pPr>
            <a:endParaRPr lang="nl-BE" sz="2400" dirty="0"/>
          </a:p>
          <a:p>
            <a:pPr marL="0" indent="0">
              <a:buNone/>
            </a:pPr>
            <a:endParaRPr lang="nl-BE" sz="2400" dirty="0"/>
          </a:p>
          <a:p>
            <a:pPr marL="0" indent="0">
              <a:buNone/>
            </a:pPr>
            <a:endParaRPr lang="nl-BE" sz="2400" dirty="0"/>
          </a:p>
          <a:p>
            <a:pPr marL="0" indent="0">
              <a:buNone/>
            </a:pPr>
            <a:endParaRPr lang="nl-BE" sz="2600" dirty="0"/>
          </a:p>
          <a:p>
            <a:pPr lvl="1"/>
            <a:endParaRPr lang="nl-BE" dirty="0"/>
          </a:p>
        </p:txBody>
      </p:sp>
    </p:spTree>
    <p:extLst>
      <p:ext uri="{BB962C8B-B14F-4D97-AF65-F5344CB8AC3E}">
        <p14:creationId xmlns:p14="http://schemas.microsoft.com/office/powerpoint/2010/main" val="1316525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ectangle 1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el 1">
            <a:extLst>
              <a:ext uri="{FF2B5EF4-FFF2-40B4-BE49-F238E27FC236}">
                <a16:creationId xmlns:a16="http://schemas.microsoft.com/office/drawing/2014/main" id="{B3F2E0EB-699A-487A-8C09-4823DA4CDEFF}"/>
              </a:ext>
            </a:extLst>
          </p:cNvPr>
          <p:cNvSpPr>
            <a:spLocks noGrp="1"/>
          </p:cNvSpPr>
          <p:nvPr>
            <p:ph type="title"/>
          </p:nvPr>
        </p:nvSpPr>
        <p:spPr>
          <a:xfrm>
            <a:off x="417781" y="107355"/>
            <a:ext cx="4926759" cy="1170839"/>
          </a:xfrm>
        </p:spPr>
        <p:txBody>
          <a:bodyPr anchor="ctr">
            <a:normAutofit/>
          </a:bodyPr>
          <a:lstStyle/>
          <a:p>
            <a:pPr>
              <a:lnSpc>
                <a:spcPct val="90000"/>
              </a:lnSpc>
            </a:pPr>
            <a:r>
              <a:rPr lang="nl-BE" sz="3100">
                <a:solidFill>
                  <a:schemeClr val="bg1"/>
                </a:solidFill>
              </a:rPr>
              <a:t>Visie conventie – Public </a:t>
            </a:r>
            <a:r>
              <a:rPr lang="nl-BE" sz="3100" err="1">
                <a:solidFill>
                  <a:schemeClr val="bg1"/>
                </a:solidFill>
              </a:rPr>
              <a:t>Mental</a:t>
            </a:r>
            <a:r>
              <a:rPr lang="nl-BE" sz="3100">
                <a:solidFill>
                  <a:schemeClr val="bg1"/>
                </a:solidFill>
              </a:rPr>
              <a:t> Health benadering</a:t>
            </a:r>
          </a:p>
        </p:txBody>
      </p:sp>
      <p:sp>
        <p:nvSpPr>
          <p:cNvPr id="3" name="Tijdelijke aanduiding voor inhoud 2">
            <a:extLst>
              <a:ext uri="{FF2B5EF4-FFF2-40B4-BE49-F238E27FC236}">
                <a16:creationId xmlns:a16="http://schemas.microsoft.com/office/drawing/2014/main" id="{3261F4FB-62B7-4263-9F63-93BC7E8A084F}"/>
              </a:ext>
            </a:extLst>
          </p:cNvPr>
          <p:cNvSpPr>
            <a:spLocks noGrp="1"/>
          </p:cNvSpPr>
          <p:nvPr>
            <p:ph idx="1"/>
          </p:nvPr>
        </p:nvSpPr>
        <p:spPr>
          <a:xfrm>
            <a:off x="175505" y="1278194"/>
            <a:ext cx="4902401" cy="5010311"/>
          </a:xfrm>
        </p:spPr>
        <p:txBody>
          <a:bodyPr>
            <a:normAutofit lnSpcReduction="10000"/>
          </a:bodyPr>
          <a:lstStyle/>
          <a:p>
            <a:pPr>
              <a:lnSpc>
                <a:spcPct val="90000"/>
              </a:lnSpc>
            </a:pPr>
            <a:r>
              <a:rPr lang="nl-BE" sz="2000">
                <a:solidFill>
                  <a:schemeClr val="bg1"/>
                </a:solidFill>
              </a:rPr>
              <a:t>Aanbod afstemmen op de </a:t>
            </a:r>
            <a:r>
              <a:rPr lang="nl-BE" sz="2000">
                <a:solidFill>
                  <a:srgbClr val="00B0F0"/>
                </a:solidFill>
              </a:rPr>
              <a:t>epidemiologie van de bevolking</a:t>
            </a:r>
          </a:p>
          <a:p>
            <a:pPr>
              <a:lnSpc>
                <a:spcPct val="90000"/>
              </a:lnSpc>
            </a:pPr>
            <a:r>
              <a:rPr lang="nl-BE" sz="2000">
                <a:solidFill>
                  <a:schemeClr val="bg1"/>
                </a:solidFill>
              </a:rPr>
              <a:t>Focus op </a:t>
            </a:r>
            <a:r>
              <a:rPr lang="nl-BE" sz="2000" err="1">
                <a:solidFill>
                  <a:srgbClr val="00B0F0"/>
                </a:solidFill>
              </a:rPr>
              <a:t>vroeginterventie</a:t>
            </a:r>
            <a:r>
              <a:rPr lang="nl-BE" sz="2000">
                <a:solidFill>
                  <a:srgbClr val="00B0F0"/>
                </a:solidFill>
              </a:rPr>
              <a:t>, kinderen en jongeren</a:t>
            </a:r>
          </a:p>
          <a:p>
            <a:pPr>
              <a:lnSpc>
                <a:spcPct val="90000"/>
              </a:lnSpc>
            </a:pPr>
            <a:r>
              <a:rPr lang="nl-BE" sz="2000">
                <a:solidFill>
                  <a:schemeClr val="bg1"/>
                </a:solidFill>
              </a:rPr>
              <a:t>Verlagen </a:t>
            </a:r>
            <a:r>
              <a:rPr lang="nl-BE" sz="2000" err="1">
                <a:solidFill>
                  <a:schemeClr val="bg1"/>
                </a:solidFill>
              </a:rPr>
              <a:t>unmet</a:t>
            </a:r>
            <a:r>
              <a:rPr lang="nl-BE" sz="2000">
                <a:solidFill>
                  <a:schemeClr val="bg1"/>
                </a:solidFill>
              </a:rPr>
              <a:t> </a:t>
            </a:r>
            <a:r>
              <a:rPr lang="nl-BE" sz="2000" err="1">
                <a:solidFill>
                  <a:schemeClr val="bg1"/>
                </a:solidFill>
              </a:rPr>
              <a:t>need</a:t>
            </a:r>
            <a:r>
              <a:rPr lang="nl-BE" sz="2000">
                <a:solidFill>
                  <a:schemeClr val="bg1"/>
                </a:solidFill>
              </a:rPr>
              <a:t>/onbehandelde stoornissen (57 – 69%)</a:t>
            </a:r>
          </a:p>
          <a:p>
            <a:pPr>
              <a:lnSpc>
                <a:spcPct val="90000"/>
              </a:lnSpc>
            </a:pPr>
            <a:r>
              <a:rPr lang="nl-BE" sz="2000">
                <a:solidFill>
                  <a:schemeClr val="bg1"/>
                </a:solidFill>
              </a:rPr>
              <a:t>Ambitie = daling </a:t>
            </a:r>
            <a:r>
              <a:rPr lang="nl-BE" sz="2000" err="1">
                <a:solidFill>
                  <a:schemeClr val="bg1"/>
                </a:solidFill>
              </a:rPr>
              <a:t>unmet</a:t>
            </a:r>
            <a:r>
              <a:rPr lang="nl-BE" sz="2000">
                <a:solidFill>
                  <a:schemeClr val="bg1"/>
                </a:solidFill>
              </a:rPr>
              <a:t> </a:t>
            </a:r>
            <a:r>
              <a:rPr lang="nl-BE" sz="2000" err="1">
                <a:solidFill>
                  <a:schemeClr val="bg1"/>
                </a:solidFill>
              </a:rPr>
              <a:t>need</a:t>
            </a:r>
            <a:r>
              <a:rPr lang="nl-BE" sz="2000">
                <a:solidFill>
                  <a:schemeClr val="bg1"/>
                </a:solidFill>
              </a:rPr>
              <a:t> + verkorting tijd tussen ontstaan PP en behandeling ervan</a:t>
            </a:r>
          </a:p>
          <a:p>
            <a:pPr>
              <a:lnSpc>
                <a:spcPct val="90000"/>
              </a:lnSpc>
            </a:pPr>
            <a:r>
              <a:rPr lang="nl-BE" sz="2000">
                <a:solidFill>
                  <a:srgbClr val="5FCBEF"/>
                </a:solidFill>
              </a:rPr>
              <a:t>Vindplaatsgericht</a:t>
            </a:r>
          </a:p>
          <a:p>
            <a:pPr>
              <a:lnSpc>
                <a:spcPct val="90000"/>
              </a:lnSpc>
            </a:pPr>
            <a:r>
              <a:rPr lang="nl-BE" sz="2000">
                <a:solidFill>
                  <a:srgbClr val="5FCBEF"/>
                </a:solidFill>
              </a:rPr>
              <a:t>Geïntegreerd</a:t>
            </a:r>
            <a:r>
              <a:rPr lang="nl-BE" sz="2000">
                <a:solidFill>
                  <a:schemeClr val="bg1"/>
                </a:solidFill>
              </a:rPr>
              <a:t>: 80 % van de personen met psychische problemen krijgen aangepaste en geïntegreerde zorg die lokaal en in samenwerking met alle betrokken actoren wordt aangeboden op de eerste lijn</a:t>
            </a:r>
          </a:p>
          <a:p>
            <a:pPr>
              <a:lnSpc>
                <a:spcPct val="90000"/>
              </a:lnSpc>
            </a:pPr>
            <a:endParaRPr lang="nl-BE" sz="1500">
              <a:solidFill>
                <a:schemeClr val="bg1"/>
              </a:solidFill>
            </a:endParaRPr>
          </a:p>
        </p:txBody>
      </p:sp>
      <p:pic>
        <p:nvPicPr>
          <p:cNvPr id="5" name="Afbeelding 4">
            <a:extLst>
              <a:ext uri="{FF2B5EF4-FFF2-40B4-BE49-F238E27FC236}">
                <a16:creationId xmlns:a16="http://schemas.microsoft.com/office/drawing/2014/main" id="{07C39B49-57AE-4FAE-AAD1-CB8863EEEFF2}"/>
              </a:ext>
            </a:extLst>
          </p:cNvPr>
          <p:cNvPicPr>
            <a:picLocks noChangeAspect="1"/>
          </p:cNvPicPr>
          <p:nvPr/>
        </p:nvPicPr>
        <p:blipFill>
          <a:blip r:embed="rId3"/>
          <a:stretch>
            <a:fillRect/>
          </a:stretch>
        </p:blipFill>
        <p:spPr>
          <a:xfrm>
            <a:off x="5952122" y="221407"/>
            <a:ext cx="5822097" cy="3159551"/>
          </a:xfrm>
          <a:prstGeom prst="rect">
            <a:avLst/>
          </a:prstGeom>
        </p:spPr>
      </p:pic>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7" name="Afbeelding 6">
            <a:extLst>
              <a:ext uri="{FF2B5EF4-FFF2-40B4-BE49-F238E27FC236}">
                <a16:creationId xmlns:a16="http://schemas.microsoft.com/office/drawing/2014/main" id="{83563A63-BD64-478D-9D85-6F026F7C4009}"/>
              </a:ext>
            </a:extLst>
          </p:cNvPr>
          <p:cNvPicPr>
            <a:picLocks noChangeAspect="1"/>
          </p:cNvPicPr>
          <p:nvPr/>
        </p:nvPicPr>
        <p:blipFill>
          <a:blip r:embed="rId4"/>
          <a:stretch>
            <a:fillRect/>
          </a:stretch>
        </p:blipFill>
        <p:spPr>
          <a:xfrm>
            <a:off x="5939693" y="3173345"/>
            <a:ext cx="5017403" cy="3684655"/>
          </a:xfrm>
          <a:prstGeom prst="rect">
            <a:avLst/>
          </a:prstGeom>
        </p:spPr>
      </p:pic>
    </p:spTree>
    <p:extLst>
      <p:ext uri="{BB962C8B-B14F-4D97-AF65-F5344CB8AC3E}">
        <p14:creationId xmlns:p14="http://schemas.microsoft.com/office/powerpoint/2010/main" val="390539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6683ED-3B0C-BDCB-69F7-7DB5F686EE05}"/>
              </a:ext>
            </a:extLst>
          </p:cNvPr>
          <p:cNvSpPr>
            <a:spLocks noGrp="1"/>
          </p:cNvSpPr>
          <p:nvPr>
            <p:ph type="title"/>
          </p:nvPr>
        </p:nvSpPr>
        <p:spPr/>
        <p:txBody>
          <a:bodyPr/>
          <a:lstStyle/>
          <a:p>
            <a:r>
              <a:rPr lang="nl-NL"/>
              <a:t>Public Health – TED Talk Prof. </a:t>
            </a:r>
            <a:r>
              <a:rPr lang="nl-NL" err="1"/>
              <a:t>Bruffaerts</a:t>
            </a:r>
            <a:r>
              <a:rPr lang="nl-NL"/>
              <a:t> ‘De Mythes voorbij’</a:t>
            </a:r>
            <a:endParaRPr lang="nl-BE"/>
          </a:p>
        </p:txBody>
      </p:sp>
      <p:pic>
        <p:nvPicPr>
          <p:cNvPr id="5" name="Afbeelding 4">
            <a:extLst>
              <a:ext uri="{FF2B5EF4-FFF2-40B4-BE49-F238E27FC236}">
                <a16:creationId xmlns:a16="http://schemas.microsoft.com/office/drawing/2014/main" id="{DEDDFAD7-8A1C-C64E-2187-B06CBDD3F4E1}"/>
              </a:ext>
            </a:extLst>
          </p:cNvPr>
          <p:cNvPicPr>
            <a:picLocks noChangeAspect="1"/>
          </p:cNvPicPr>
          <p:nvPr/>
        </p:nvPicPr>
        <p:blipFill rotWithShape="1">
          <a:blip r:embed="rId2"/>
          <a:srcRect l="4919" t="17634" r="33790" b="16415"/>
          <a:stretch/>
        </p:blipFill>
        <p:spPr>
          <a:xfrm>
            <a:off x="834650" y="1930400"/>
            <a:ext cx="7472516" cy="4522838"/>
          </a:xfrm>
          <a:prstGeom prst="rect">
            <a:avLst/>
          </a:prstGeom>
        </p:spPr>
      </p:pic>
      <p:sp>
        <p:nvSpPr>
          <p:cNvPr id="8" name="Tekstvak 7">
            <a:extLst>
              <a:ext uri="{FF2B5EF4-FFF2-40B4-BE49-F238E27FC236}">
                <a16:creationId xmlns:a16="http://schemas.microsoft.com/office/drawing/2014/main" id="{05BECE0C-E64D-87E7-219B-153F1D705D8F}"/>
              </a:ext>
            </a:extLst>
          </p:cNvPr>
          <p:cNvSpPr txBox="1"/>
          <p:nvPr/>
        </p:nvSpPr>
        <p:spPr>
          <a:xfrm>
            <a:off x="677334" y="6453238"/>
            <a:ext cx="5497324" cy="369332"/>
          </a:xfrm>
          <a:prstGeom prst="rect">
            <a:avLst/>
          </a:prstGeom>
          <a:noFill/>
        </p:spPr>
        <p:txBody>
          <a:bodyPr wrap="square" rtlCol="0">
            <a:spAutoFit/>
          </a:bodyPr>
          <a:lstStyle/>
          <a:p>
            <a:pPr marL="0" indent="0">
              <a:buNone/>
            </a:pPr>
            <a:r>
              <a:rPr lang="nl-BE" dirty="0">
                <a:hlinkClick r:id="rId3"/>
              </a:rPr>
              <a:t>https://youtu.be/Pa-zeVXg014</a:t>
            </a:r>
            <a:r>
              <a:rPr lang="nl-BE" dirty="0"/>
              <a:t> </a:t>
            </a:r>
          </a:p>
        </p:txBody>
      </p:sp>
    </p:spTree>
    <p:extLst>
      <p:ext uri="{BB962C8B-B14F-4D97-AF65-F5344CB8AC3E}">
        <p14:creationId xmlns:p14="http://schemas.microsoft.com/office/powerpoint/2010/main" val="1511937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58F378-C107-3D07-3844-6E250A02D6E6}"/>
              </a:ext>
            </a:extLst>
          </p:cNvPr>
          <p:cNvSpPr>
            <a:spLocks noGrp="1"/>
          </p:cNvSpPr>
          <p:nvPr>
            <p:ph type="title"/>
          </p:nvPr>
        </p:nvSpPr>
        <p:spPr/>
        <p:txBody>
          <a:bodyPr/>
          <a:lstStyle/>
          <a:p>
            <a:r>
              <a:rPr lang="nl-BE"/>
              <a:t>Algemeen</a:t>
            </a:r>
          </a:p>
        </p:txBody>
      </p:sp>
      <p:sp>
        <p:nvSpPr>
          <p:cNvPr id="3" name="Tijdelijke aanduiding voor inhoud 2">
            <a:extLst>
              <a:ext uri="{FF2B5EF4-FFF2-40B4-BE49-F238E27FC236}">
                <a16:creationId xmlns:a16="http://schemas.microsoft.com/office/drawing/2014/main" id="{8934A212-AC75-542C-EB64-1AF0D0FBFB00}"/>
              </a:ext>
            </a:extLst>
          </p:cNvPr>
          <p:cNvSpPr>
            <a:spLocks noGrp="1"/>
          </p:cNvSpPr>
          <p:nvPr>
            <p:ph idx="1"/>
          </p:nvPr>
        </p:nvSpPr>
        <p:spPr>
          <a:xfrm>
            <a:off x="677334" y="1632264"/>
            <a:ext cx="8596668" cy="4527194"/>
          </a:xfrm>
        </p:spPr>
        <p:txBody>
          <a:bodyPr>
            <a:normAutofit/>
          </a:bodyPr>
          <a:lstStyle/>
          <a:p>
            <a:pPr marL="0" indent="0">
              <a:buNone/>
            </a:pPr>
            <a:r>
              <a:rPr lang="nl-NL" sz="2400" b="1" dirty="0"/>
              <a:t>Voor wie? </a:t>
            </a:r>
          </a:p>
          <a:p>
            <a:r>
              <a:rPr lang="nl-NL" dirty="0"/>
              <a:t>Voor “alle burgers” met lichte tot matig ernstige psychische klachten en </a:t>
            </a:r>
            <a:r>
              <a:rPr lang="nl-NL" b="1" dirty="0"/>
              <a:t>in het bijzonder voor de meest kwetsbare burgers </a:t>
            </a:r>
          </a:p>
          <a:p>
            <a:r>
              <a:rPr lang="nl-NL" b="1" dirty="0"/>
              <a:t>Focus </a:t>
            </a:r>
            <a:r>
              <a:rPr lang="nl-NL" dirty="0"/>
              <a:t>op</a:t>
            </a:r>
            <a:r>
              <a:rPr lang="nl-NL" b="1" dirty="0"/>
              <a:t> “</a:t>
            </a:r>
            <a:r>
              <a:rPr lang="nl-NL" b="1" dirty="0" err="1"/>
              <a:t>unmet</a:t>
            </a:r>
            <a:r>
              <a:rPr lang="nl-NL" b="1" dirty="0"/>
              <a:t> </a:t>
            </a:r>
            <a:r>
              <a:rPr lang="nl-NL" b="1" dirty="0" err="1"/>
              <a:t>need</a:t>
            </a:r>
            <a:r>
              <a:rPr lang="nl-NL" b="1" dirty="0"/>
              <a:t>” </a:t>
            </a:r>
            <a:r>
              <a:rPr lang="nl-NL" dirty="0"/>
              <a:t>en prioritaire doelgroepen (zie slide 17)</a:t>
            </a:r>
          </a:p>
          <a:p>
            <a:pPr marL="0" indent="0">
              <a:buNone/>
            </a:pPr>
            <a:endParaRPr lang="nl-NL" dirty="0"/>
          </a:p>
          <a:p>
            <a:pPr marL="0" indent="0">
              <a:buNone/>
            </a:pPr>
            <a:r>
              <a:rPr lang="nl-NL" sz="2400" b="1" dirty="0"/>
              <a:t>Hoe aanmelden? </a:t>
            </a:r>
          </a:p>
          <a:p>
            <a:r>
              <a:rPr lang="nl-NL" dirty="0"/>
              <a:t>Geen verwijsbrief nodig</a:t>
            </a:r>
          </a:p>
          <a:p>
            <a:r>
              <a:rPr lang="nl-NL" dirty="0"/>
              <a:t>Rechtstreeks of via de huisarts/andere diensten</a:t>
            </a:r>
          </a:p>
          <a:p>
            <a:r>
              <a:rPr lang="nl-NL" dirty="0"/>
              <a:t>Overzicht bestaand aanbod KP/KO Oost-Vlaanderen via </a:t>
            </a:r>
            <a:r>
              <a:rPr lang="nl-NL" dirty="0">
                <a:hlinkClick r:id="rId2"/>
              </a:rPr>
              <a:t>www.psy-ovl.be</a:t>
            </a:r>
            <a:r>
              <a:rPr lang="nl-NL" dirty="0"/>
              <a:t> (nu enkel individueel aanbod) </a:t>
            </a:r>
          </a:p>
          <a:p>
            <a:endParaRPr lang="nl-NL" dirty="0"/>
          </a:p>
          <a:p>
            <a:pPr marL="0" indent="0">
              <a:buNone/>
            </a:pPr>
            <a:endParaRPr lang="nl-BE" dirty="0"/>
          </a:p>
        </p:txBody>
      </p:sp>
    </p:spTree>
    <p:extLst>
      <p:ext uri="{BB962C8B-B14F-4D97-AF65-F5344CB8AC3E}">
        <p14:creationId xmlns:p14="http://schemas.microsoft.com/office/powerpoint/2010/main" val="2642258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3CF96262-A213-4065-39C8-5FA6798C1EC0}"/>
              </a:ext>
            </a:extLst>
          </p:cNvPr>
          <p:cNvPicPr>
            <a:picLocks noGrp="1" noChangeAspect="1"/>
          </p:cNvPicPr>
          <p:nvPr>
            <p:ph idx="1"/>
          </p:nvPr>
        </p:nvPicPr>
        <p:blipFill rotWithShape="1">
          <a:blip r:embed="rId3"/>
          <a:srcRect l="6890" t="16977" r="58488" b="7054"/>
          <a:stretch/>
        </p:blipFill>
        <p:spPr>
          <a:xfrm>
            <a:off x="384461" y="302342"/>
            <a:ext cx="10132894" cy="6253315"/>
          </a:xfrm>
          <a:prstGeom prst="rect">
            <a:avLst/>
          </a:prstGeom>
        </p:spPr>
      </p:pic>
    </p:spTree>
    <p:extLst>
      <p:ext uri="{BB962C8B-B14F-4D97-AF65-F5344CB8AC3E}">
        <p14:creationId xmlns:p14="http://schemas.microsoft.com/office/powerpoint/2010/main" val="1834597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58F378-C107-3D07-3844-6E250A02D6E6}"/>
              </a:ext>
            </a:extLst>
          </p:cNvPr>
          <p:cNvSpPr>
            <a:spLocks noGrp="1"/>
          </p:cNvSpPr>
          <p:nvPr>
            <p:ph type="title"/>
          </p:nvPr>
        </p:nvSpPr>
        <p:spPr/>
        <p:txBody>
          <a:bodyPr/>
          <a:lstStyle/>
          <a:p>
            <a:r>
              <a:rPr lang="nl-BE"/>
              <a:t>Algemeen</a:t>
            </a:r>
          </a:p>
        </p:txBody>
      </p:sp>
      <p:sp>
        <p:nvSpPr>
          <p:cNvPr id="3" name="Tijdelijke aanduiding voor inhoud 2">
            <a:extLst>
              <a:ext uri="{FF2B5EF4-FFF2-40B4-BE49-F238E27FC236}">
                <a16:creationId xmlns:a16="http://schemas.microsoft.com/office/drawing/2014/main" id="{8934A212-AC75-542C-EB64-1AF0D0FBFB00}"/>
              </a:ext>
            </a:extLst>
          </p:cNvPr>
          <p:cNvSpPr>
            <a:spLocks noGrp="1"/>
          </p:cNvSpPr>
          <p:nvPr>
            <p:ph idx="1"/>
          </p:nvPr>
        </p:nvSpPr>
        <p:spPr>
          <a:xfrm>
            <a:off x="677334" y="2084440"/>
            <a:ext cx="8596668" cy="4527194"/>
          </a:xfrm>
        </p:spPr>
        <p:txBody>
          <a:bodyPr>
            <a:normAutofit/>
          </a:bodyPr>
          <a:lstStyle/>
          <a:p>
            <a:pPr marL="0" indent="0">
              <a:buNone/>
            </a:pPr>
            <a:r>
              <a:rPr lang="nl-NL" sz="2400" b="1" dirty="0"/>
              <a:t>Kostprijs voor de cliënt (remgeld)</a:t>
            </a:r>
          </a:p>
          <a:p>
            <a:pPr marL="0" indent="0">
              <a:buNone/>
            </a:pPr>
            <a:endParaRPr lang="nl-NL" sz="2400" b="1" dirty="0"/>
          </a:p>
          <a:p>
            <a:pPr lvl="1" fontAlgn="base">
              <a:lnSpc>
                <a:spcPct val="120000"/>
              </a:lnSpc>
              <a:spcBef>
                <a:spcPts val="0"/>
              </a:spcBef>
            </a:pPr>
            <a:r>
              <a:rPr lang="nl-NL" sz="1800" dirty="0"/>
              <a:t>0 euro voor de eerste sessie</a:t>
            </a:r>
          </a:p>
          <a:p>
            <a:pPr lvl="1" fontAlgn="base">
              <a:lnSpc>
                <a:spcPct val="120000"/>
              </a:lnSpc>
              <a:spcBef>
                <a:spcPts val="0"/>
              </a:spcBef>
            </a:pPr>
            <a:r>
              <a:rPr lang="nl-NL" sz="1800" dirty="0"/>
              <a:t>4 (VT)- 11 euro voor een individuele sessie </a:t>
            </a:r>
          </a:p>
          <a:p>
            <a:pPr lvl="1" fontAlgn="base">
              <a:lnSpc>
                <a:spcPct val="120000"/>
              </a:lnSpc>
              <a:spcBef>
                <a:spcPts val="0"/>
              </a:spcBef>
            </a:pPr>
            <a:r>
              <a:rPr lang="nl-NL" sz="1800" dirty="0"/>
              <a:t>2,5 euro voor een sessie groepsaanbod</a:t>
            </a:r>
          </a:p>
          <a:p>
            <a:pPr marL="0" indent="0">
              <a:buNone/>
            </a:pPr>
            <a:endParaRPr lang="nl-NL" dirty="0"/>
          </a:p>
          <a:p>
            <a:endParaRPr lang="nl-NL" dirty="0"/>
          </a:p>
          <a:p>
            <a:pPr marL="0" indent="0">
              <a:buNone/>
            </a:pPr>
            <a:endParaRPr lang="nl-BE" dirty="0"/>
          </a:p>
        </p:txBody>
      </p:sp>
    </p:spTree>
    <p:extLst>
      <p:ext uri="{BB962C8B-B14F-4D97-AF65-F5344CB8AC3E}">
        <p14:creationId xmlns:p14="http://schemas.microsoft.com/office/powerpoint/2010/main" val="596992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58F378-C107-3D07-3844-6E250A02D6E6}"/>
              </a:ext>
            </a:extLst>
          </p:cNvPr>
          <p:cNvSpPr>
            <a:spLocks noGrp="1"/>
          </p:cNvSpPr>
          <p:nvPr>
            <p:ph type="title"/>
          </p:nvPr>
        </p:nvSpPr>
        <p:spPr/>
        <p:txBody>
          <a:bodyPr/>
          <a:lstStyle/>
          <a:p>
            <a:r>
              <a:rPr lang="nl-BE"/>
              <a:t>Algemeen</a:t>
            </a:r>
          </a:p>
        </p:txBody>
      </p:sp>
      <p:sp>
        <p:nvSpPr>
          <p:cNvPr id="3" name="Tijdelijke aanduiding voor inhoud 2">
            <a:extLst>
              <a:ext uri="{FF2B5EF4-FFF2-40B4-BE49-F238E27FC236}">
                <a16:creationId xmlns:a16="http://schemas.microsoft.com/office/drawing/2014/main" id="{8934A212-AC75-542C-EB64-1AF0D0FBFB00}"/>
              </a:ext>
            </a:extLst>
          </p:cNvPr>
          <p:cNvSpPr>
            <a:spLocks noGrp="1"/>
          </p:cNvSpPr>
          <p:nvPr>
            <p:ph idx="1"/>
          </p:nvPr>
        </p:nvSpPr>
        <p:spPr>
          <a:xfrm>
            <a:off x="677334" y="1721206"/>
            <a:ext cx="8596668" cy="4527194"/>
          </a:xfrm>
        </p:spPr>
        <p:txBody>
          <a:bodyPr>
            <a:normAutofit/>
          </a:bodyPr>
          <a:lstStyle/>
          <a:p>
            <a:pPr marL="0" indent="0">
              <a:buNone/>
            </a:pPr>
            <a:r>
              <a:rPr lang="nl-NL" sz="2400" b="1" dirty="0"/>
              <a:t>Aanbod? </a:t>
            </a:r>
          </a:p>
          <a:p>
            <a:pPr marL="0" indent="0">
              <a:buNone/>
            </a:pPr>
            <a:endParaRPr lang="nl-NL" sz="2400" b="1" dirty="0"/>
          </a:p>
          <a:p>
            <a:pPr marL="0" indent="0">
              <a:buNone/>
            </a:pPr>
            <a:r>
              <a:rPr lang="nl-BE" sz="2000" dirty="0"/>
              <a:t>Twee psychologische functies in de </a:t>
            </a:r>
            <a:r>
              <a:rPr lang="nl-BE" sz="2000" dirty="0" err="1"/>
              <a:t>eerstelijn</a:t>
            </a:r>
            <a:endParaRPr lang="nl-BE" sz="2000" dirty="0"/>
          </a:p>
          <a:p>
            <a:pPr lvl="1"/>
            <a:r>
              <a:rPr lang="nl-BE" sz="2000" dirty="0"/>
              <a:t>Eerstelijnspsychologische zorg (ELP)</a:t>
            </a:r>
          </a:p>
          <a:p>
            <a:pPr lvl="1"/>
            <a:r>
              <a:rPr lang="nl-BE" sz="2000" dirty="0"/>
              <a:t>Gespecialiseerde psychologische zorg (GPZ)</a:t>
            </a:r>
          </a:p>
          <a:p>
            <a:pPr marL="0" indent="0">
              <a:buNone/>
            </a:pPr>
            <a:endParaRPr lang="nl-BE" sz="2000" dirty="0"/>
          </a:p>
          <a:p>
            <a:pPr lvl="1"/>
            <a:endParaRPr lang="nl-BE" sz="2000" dirty="0"/>
          </a:p>
          <a:p>
            <a:pPr marL="457200" lvl="1" indent="0">
              <a:buNone/>
            </a:pPr>
            <a:endParaRPr lang="nl-BE" sz="2000" b="1" dirty="0"/>
          </a:p>
          <a:p>
            <a:endParaRPr lang="nl-NL" dirty="0"/>
          </a:p>
          <a:p>
            <a:pPr marL="0" indent="0">
              <a:buNone/>
            </a:pPr>
            <a:endParaRPr lang="nl-BE" dirty="0"/>
          </a:p>
        </p:txBody>
      </p:sp>
    </p:spTree>
    <p:extLst>
      <p:ext uri="{BB962C8B-B14F-4D97-AF65-F5344CB8AC3E}">
        <p14:creationId xmlns:p14="http://schemas.microsoft.com/office/powerpoint/2010/main" val="2753106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el 1">
            <a:extLst>
              <a:ext uri="{FF2B5EF4-FFF2-40B4-BE49-F238E27FC236}">
                <a16:creationId xmlns:a16="http://schemas.microsoft.com/office/drawing/2014/main" id="{240DD866-A95E-9EEC-853E-DB8E2CEDEB57}"/>
              </a:ext>
            </a:extLst>
          </p:cNvPr>
          <p:cNvSpPr>
            <a:spLocks noGrp="1"/>
          </p:cNvSpPr>
          <p:nvPr>
            <p:ph type="title"/>
          </p:nvPr>
        </p:nvSpPr>
        <p:spPr>
          <a:xfrm>
            <a:off x="4974337" y="1265314"/>
            <a:ext cx="4299666" cy="3249131"/>
          </a:xfrm>
        </p:spPr>
        <p:txBody>
          <a:bodyPr vert="horz" lIns="91440" tIns="45720" rIns="91440" bIns="45720" rtlCol="0" anchor="b">
            <a:normAutofit/>
          </a:bodyPr>
          <a:lstStyle/>
          <a:p>
            <a:r>
              <a:rPr lang="en-US" sz="5400" kern="1200">
                <a:solidFill>
                  <a:schemeClr val="accent1"/>
                </a:solidFill>
                <a:latin typeface="+mj-lt"/>
                <a:ea typeface="+mj-ea"/>
                <a:cs typeface="+mj-cs"/>
              </a:rPr>
              <a:t>Bedankt! </a:t>
            </a:r>
          </a:p>
        </p:txBody>
      </p:sp>
      <p:sp>
        <p:nvSpPr>
          <p:cNvPr id="22" name="Isosceles Triangle 21">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Graphic 6" descr="Leuk vinden">
            <a:extLst>
              <a:ext uri="{FF2B5EF4-FFF2-40B4-BE49-F238E27FC236}">
                <a16:creationId xmlns:a16="http://schemas.microsoft.com/office/drawing/2014/main" id="{E88F466E-89B7-7687-0BFE-32223940C3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604" y="1550139"/>
            <a:ext cx="3765692" cy="3765692"/>
          </a:xfrm>
          <a:prstGeom prst="rect">
            <a:avLst/>
          </a:prstGeom>
        </p:spPr>
      </p:pic>
    </p:spTree>
    <p:extLst>
      <p:ext uri="{BB962C8B-B14F-4D97-AF65-F5344CB8AC3E}">
        <p14:creationId xmlns:p14="http://schemas.microsoft.com/office/powerpoint/2010/main" val="2118490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sz="4900"/>
              <a:t>1) </a:t>
            </a:r>
            <a:r>
              <a:rPr lang="nl-BE" sz="4000" err="1"/>
              <a:t>Eerstijnspsychologische</a:t>
            </a:r>
            <a:r>
              <a:rPr lang="nl-BE" sz="4000"/>
              <a:t> zorg (ELP)</a:t>
            </a:r>
          </a:p>
        </p:txBody>
      </p:sp>
      <p:sp>
        <p:nvSpPr>
          <p:cNvPr id="3" name="Tijdelijke aanduiding voor inhoud 2"/>
          <p:cNvSpPr>
            <a:spLocks noGrp="1"/>
          </p:cNvSpPr>
          <p:nvPr>
            <p:ph idx="1"/>
          </p:nvPr>
        </p:nvSpPr>
        <p:spPr>
          <a:xfrm>
            <a:off x="677334" y="1725562"/>
            <a:ext cx="8596668" cy="4522838"/>
          </a:xfrm>
        </p:spPr>
        <p:txBody>
          <a:bodyPr>
            <a:normAutofit fontScale="92500" lnSpcReduction="10000"/>
          </a:bodyPr>
          <a:lstStyle/>
          <a:p>
            <a:pPr marL="0" indent="0">
              <a:lnSpc>
                <a:spcPct val="110000"/>
              </a:lnSpc>
              <a:spcBef>
                <a:spcPts val="0"/>
              </a:spcBef>
              <a:buNone/>
            </a:pPr>
            <a:r>
              <a:rPr lang="nl-NL" b="1" dirty="0">
                <a:solidFill>
                  <a:schemeClr val="dk1"/>
                </a:solidFill>
              </a:rPr>
              <a:t>Wat?</a:t>
            </a:r>
          </a:p>
          <a:p>
            <a:pPr>
              <a:lnSpc>
                <a:spcPct val="110000"/>
              </a:lnSpc>
              <a:spcBef>
                <a:spcPts val="0"/>
              </a:spcBef>
            </a:pPr>
            <a:r>
              <a:rPr lang="nl-NL" b="1" dirty="0">
                <a:solidFill>
                  <a:schemeClr val="dk1"/>
                </a:solidFill>
              </a:rPr>
              <a:t>Kortdurende</a:t>
            </a:r>
            <a:r>
              <a:rPr lang="nl-NL" dirty="0">
                <a:solidFill>
                  <a:schemeClr val="dk1"/>
                </a:solidFill>
              </a:rPr>
              <a:t> en/of weinig intensieve psychologische interventies, </a:t>
            </a:r>
            <a:r>
              <a:rPr lang="nl-NL" b="1" dirty="0">
                <a:solidFill>
                  <a:schemeClr val="dk1"/>
                </a:solidFill>
              </a:rPr>
              <a:t>oplossingsgericht</a:t>
            </a:r>
          </a:p>
          <a:p>
            <a:pPr>
              <a:lnSpc>
                <a:spcPct val="110000"/>
              </a:lnSpc>
              <a:spcBef>
                <a:spcPts val="0"/>
              </a:spcBef>
            </a:pPr>
            <a:r>
              <a:rPr lang="nl-NL" dirty="0">
                <a:solidFill>
                  <a:schemeClr val="dk1"/>
                </a:solidFill>
              </a:rPr>
              <a:t>Voor mensen met een </a:t>
            </a:r>
            <a:r>
              <a:rPr lang="nl-NL" b="1" dirty="0">
                <a:solidFill>
                  <a:schemeClr val="dk1"/>
                </a:solidFill>
              </a:rPr>
              <a:t>gerichte en behapbare hulpvraag</a:t>
            </a:r>
          </a:p>
          <a:p>
            <a:pPr>
              <a:lnSpc>
                <a:spcPct val="110000"/>
              </a:lnSpc>
              <a:spcBef>
                <a:spcPts val="0"/>
              </a:spcBef>
            </a:pPr>
            <a:r>
              <a:rPr lang="nl-NL" dirty="0">
                <a:solidFill>
                  <a:schemeClr val="dk1"/>
                </a:solidFill>
              </a:rPr>
              <a:t>Gericht op </a:t>
            </a:r>
            <a:r>
              <a:rPr lang="nl-NL" b="1" dirty="0">
                <a:solidFill>
                  <a:schemeClr val="dk1"/>
                </a:solidFill>
              </a:rPr>
              <a:t>herwinnen algemeen psychisch welbevinden </a:t>
            </a:r>
            <a:r>
              <a:rPr lang="nl-NL" dirty="0">
                <a:solidFill>
                  <a:schemeClr val="dk1"/>
                </a:solidFill>
              </a:rPr>
              <a:t>en/of </a:t>
            </a:r>
            <a:r>
              <a:rPr lang="nl-NL" b="1" dirty="0">
                <a:solidFill>
                  <a:schemeClr val="dk1"/>
                </a:solidFill>
              </a:rPr>
              <a:t>oriëntatie</a:t>
            </a:r>
            <a:r>
              <a:rPr lang="nl-NL" dirty="0">
                <a:solidFill>
                  <a:schemeClr val="dk1"/>
                </a:solidFill>
              </a:rPr>
              <a:t> in hulpverleningslandschap, voor mensen die </a:t>
            </a:r>
            <a:r>
              <a:rPr lang="nl-NL" b="1" dirty="0">
                <a:solidFill>
                  <a:schemeClr val="dk1"/>
                </a:solidFill>
              </a:rPr>
              <a:t>vaardigheden</a:t>
            </a:r>
            <a:r>
              <a:rPr lang="nl-NL" dirty="0">
                <a:solidFill>
                  <a:schemeClr val="dk1"/>
                </a:solidFill>
              </a:rPr>
              <a:t> willen </a:t>
            </a:r>
            <a:r>
              <a:rPr lang="nl-NL" b="1" dirty="0">
                <a:solidFill>
                  <a:schemeClr val="dk1"/>
                </a:solidFill>
              </a:rPr>
              <a:t>versterken</a:t>
            </a:r>
          </a:p>
          <a:p>
            <a:pPr marL="0" indent="0">
              <a:lnSpc>
                <a:spcPct val="110000"/>
              </a:lnSpc>
              <a:spcBef>
                <a:spcPts val="0"/>
              </a:spcBef>
              <a:buNone/>
            </a:pPr>
            <a:endParaRPr lang="nl-NL" dirty="0">
              <a:solidFill>
                <a:schemeClr val="dk1"/>
              </a:solidFill>
            </a:endParaRPr>
          </a:p>
          <a:p>
            <a:pPr marL="0" indent="0">
              <a:lnSpc>
                <a:spcPct val="110000"/>
              </a:lnSpc>
              <a:spcBef>
                <a:spcPts val="0"/>
              </a:spcBef>
              <a:buNone/>
            </a:pPr>
            <a:r>
              <a:rPr lang="nl-NL" b="1" dirty="0">
                <a:solidFill>
                  <a:schemeClr val="dk1"/>
                </a:solidFill>
              </a:rPr>
              <a:t>Waar en hoe?</a:t>
            </a:r>
          </a:p>
          <a:p>
            <a:pPr>
              <a:lnSpc>
                <a:spcPct val="110000"/>
              </a:lnSpc>
              <a:spcBef>
                <a:spcPts val="0"/>
              </a:spcBef>
            </a:pPr>
            <a:r>
              <a:rPr lang="nl-NL" dirty="0">
                <a:solidFill>
                  <a:schemeClr val="dk1"/>
                </a:solidFill>
              </a:rPr>
              <a:t>Individuele of groepssessies</a:t>
            </a:r>
          </a:p>
          <a:p>
            <a:pPr>
              <a:lnSpc>
                <a:spcPct val="110000"/>
              </a:lnSpc>
              <a:spcBef>
                <a:spcPts val="0"/>
              </a:spcBef>
            </a:pPr>
            <a:r>
              <a:rPr lang="nl-NL" dirty="0">
                <a:solidFill>
                  <a:schemeClr val="dk1"/>
                </a:solidFill>
              </a:rPr>
              <a:t>Kabinet van de klinisch psycholoog/orthopedagoog, maar ook via "</a:t>
            </a:r>
            <a:r>
              <a:rPr lang="nl-NL" dirty="0" err="1">
                <a:solidFill>
                  <a:schemeClr val="dk1"/>
                </a:solidFill>
              </a:rPr>
              <a:t>outreaching</a:t>
            </a:r>
            <a:r>
              <a:rPr lang="nl-NL" dirty="0">
                <a:solidFill>
                  <a:schemeClr val="dk1"/>
                </a:solidFill>
              </a:rPr>
              <a:t>" (in de directe omgeving van de cliënt) of via video</a:t>
            </a:r>
          </a:p>
          <a:p>
            <a:pPr marL="0" indent="0">
              <a:lnSpc>
                <a:spcPct val="110000"/>
              </a:lnSpc>
              <a:spcBef>
                <a:spcPts val="0"/>
              </a:spcBef>
              <a:buNone/>
            </a:pPr>
            <a:endParaRPr lang="nl-NL" dirty="0">
              <a:solidFill>
                <a:schemeClr val="dk1"/>
              </a:solidFill>
            </a:endParaRPr>
          </a:p>
          <a:p>
            <a:pPr marL="0" indent="0">
              <a:lnSpc>
                <a:spcPct val="110000"/>
              </a:lnSpc>
              <a:spcBef>
                <a:spcPts val="0"/>
              </a:spcBef>
              <a:buNone/>
            </a:pPr>
            <a:r>
              <a:rPr lang="nl-NL" b="1" dirty="0">
                <a:solidFill>
                  <a:schemeClr val="dk1"/>
                </a:solidFill>
              </a:rPr>
              <a:t>Hoeveel sessies?</a:t>
            </a:r>
          </a:p>
          <a:p>
            <a:pPr>
              <a:lnSpc>
                <a:spcPct val="110000"/>
              </a:lnSpc>
              <a:spcBef>
                <a:spcPts val="0"/>
              </a:spcBef>
            </a:pPr>
            <a:r>
              <a:rPr lang="nl-NL" b="1" dirty="0">
                <a:solidFill>
                  <a:schemeClr val="dk1"/>
                </a:solidFill>
              </a:rPr>
              <a:t>Volwassenen</a:t>
            </a:r>
            <a:r>
              <a:rPr lang="nl-NL" dirty="0">
                <a:solidFill>
                  <a:schemeClr val="dk1"/>
                </a:solidFill>
              </a:rPr>
              <a:t> (vanaf 15 jaar) recht op 8 individuele sessies en/of 5 groepssessies</a:t>
            </a:r>
          </a:p>
          <a:p>
            <a:pPr>
              <a:lnSpc>
                <a:spcPct val="110000"/>
              </a:lnSpc>
              <a:spcBef>
                <a:spcPts val="0"/>
              </a:spcBef>
            </a:pPr>
            <a:r>
              <a:rPr lang="nl-NL" b="1" dirty="0">
                <a:solidFill>
                  <a:schemeClr val="dk1"/>
                </a:solidFill>
              </a:rPr>
              <a:t>Kinderen en jongeren </a:t>
            </a:r>
            <a:r>
              <a:rPr lang="nl-NL" dirty="0">
                <a:solidFill>
                  <a:schemeClr val="dk1"/>
                </a:solidFill>
              </a:rPr>
              <a:t>(tot 23 jaar) recht op 10 individuele sessies en/of 8 groepssessies</a:t>
            </a:r>
          </a:p>
          <a:p>
            <a:pPr>
              <a:spcBef>
                <a:spcPts val="0"/>
              </a:spcBef>
            </a:pPr>
            <a:endParaRPr lang="nl-NL" dirty="0">
              <a:solidFill>
                <a:schemeClr val="dk1"/>
              </a:solidFill>
            </a:endParaRPr>
          </a:p>
          <a:p>
            <a:pPr marL="0" indent="0">
              <a:spcBef>
                <a:spcPts val="0"/>
              </a:spcBef>
              <a:buNone/>
            </a:pPr>
            <a:endParaRPr lang="nl-NL" dirty="0">
              <a:solidFill>
                <a:schemeClr val="dk1"/>
              </a:solidFill>
            </a:endParaRPr>
          </a:p>
          <a:p>
            <a:pPr marL="0" indent="0">
              <a:spcBef>
                <a:spcPts val="0"/>
              </a:spcBef>
              <a:buNone/>
            </a:pPr>
            <a:endParaRPr lang="nl-NL" dirty="0">
              <a:solidFill>
                <a:schemeClr val="dk1"/>
              </a:solidFill>
            </a:endParaRPr>
          </a:p>
          <a:p>
            <a:endParaRPr lang="nl-BE" dirty="0"/>
          </a:p>
        </p:txBody>
      </p:sp>
    </p:spTree>
    <p:extLst>
      <p:ext uri="{BB962C8B-B14F-4D97-AF65-F5344CB8AC3E}">
        <p14:creationId xmlns:p14="http://schemas.microsoft.com/office/powerpoint/2010/main" val="4185362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BE" sz="2800"/>
              <a:t>2) Gespecialiseerde psychologische zorg (GPZ) in de eerste lijn</a:t>
            </a:r>
          </a:p>
        </p:txBody>
      </p:sp>
      <p:sp>
        <p:nvSpPr>
          <p:cNvPr id="3" name="Tijdelijke aanduiding voor inhoud 2"/>
          <p:cNvSpPr>
            <a:spLocks noGrp="1"/>
          </p:cNvSpPr>
          <p:nvPr>
            <p:ph idx="1"/>
          </p:nvPr>
        </p:nvSpPr>
        <p:spPr>
          <a:xfrm>
            <a:off x="677333" y="1700980"/>
            <a:ext cx="8958279" cy="5157019"/>
          </a:xfrm>
        </p:spPr>
        <p:txBody>
          <a:bodyPr>
            <a:normAutofit fontScale="62500" lnSpcReduction="20000"/>
          </a:bodyPr>
          <a:lstStyle/>
          <a:p>
            <a:pPr marL="0" indent="0" algn="just">
              <a:lnSpc>
                <a:spcPct val="120000"/>
              </a:lnSpc>
              <a:buNone/>
            </a:pPr>
            <a:r>
              <a:rPr lang="nl-NL" sz="2600" b="1" dirty="0">
                <a:sym typeface="Wingdings" panose="05000000000000000000" pitchFamily="2" charset="2"/>
              </a:rPr>
              <a:t>Wat?</a:t>
            </a:r>
          </a:p>
          <a:p>
            <a:pPr algn="just">
              <a:lnSpc>
                <a:spcPct val="120000"/>
              </a:lnSpc>
            </a:pPr>
            <a:r>
              <a:rPr lang="nl-NL" sz="2000" dirty="0">
                <a:solidFill>
                  <a:schemeClr val="dk1"/>
                </a:solidFill>
                <a:ea typeface="Roboto"/>
                <a:cs typeface="Roboto"/>
                <a:sym typeface="Roboto"/>
              </a:rPr>
              <a:t>Gericht op mensen die </a:t>
            </a:r>
            <a:r>
              <a:rPr lang="nl-NL" sz="2000" b="1" dirty="0">
                <a:solidFill>
                  <a:schemeClr val="dk1"/>
                </a:solidFill>
                <a:ea typeface="Roboto"/>
                <a:cs typeface="Roboto"/>
                <a:sym typeface="Roboto"/>
              </a:rPr>
              <a:t>specifiekere of intensievere zorg </a:t>
            </a:r>
            <a:r>
              <a:rPr lang="nl-NL" sz="2000" dirty="0">
                <a:solidFill>
                  <a:schemeClr val="dk1"/>
                </a:solidFill>
                <a:ea typeface="Roboto"/>
                <a:cs typeface="Roboto"/>
                <a:sym typeface="Roboto"/>
              </a:rPr>
              <a:t>nodig hebben door onderliggende psychische problemen.</a:t>
            </a:r>
          </a:p>
          <a:p>
            <a:pPr algn="just">
              <a:lnSpc>
                <a:spcPct val="120000"/>
              </a:lnSpc>
            </a:pPr>
            <a:r>
              <a:rPr lang="nl-NL" sz="2000" dirty="0">
                <a:solidFill>
                  <a:schemeClr val="dk1"/>
                </a:solidFill>
                <a:ea typeface="Roboto"/>
                <a:cs typeface="Roboto"/>
                <a:sym typeface="Roboto"/>
              </a:rPr>
              <a:t>Voor mensen die bepaalde zaken willen </a:t>
            </a:r>
            <a:r>
              <a:rPr lang="nl-NL" sz="2000" b="1" dirty="0">
                <a:solidFill>
                  <a:schemeClr val="dk1"/>
                </a:solidFill>
                <a:ea typeface="Roboto"/>
                <a:cs typeface="Roboto"/>
                <a:sym typeface="Roboto"/>
              </a:rPr>
              <a:t>verwerken, aanvaarden of aanpakken </a:t>
            </a:r>
            <a:r>
              <a:rPr lang="nl-NL" sz="2000" dirty="0">
                <a:solidFill>
                  <a:schemeClr val="dk1"/>
                </a:solidFill>
                <a:ea typeface="Roboto"/>
                <a:cs typeface="Roboto"/>
                <a:sym typeface="Roboto"/>
              </a:rPr>
              <a:t>en die een verdiepend inzicht willen krijgen in hun eigen problemen/functioneren of hoe ze in elkaar zitten. </a:t>
            </a:r>
          </a:p>
          <a:p>
            <a:pPr algn="just">
              <a:lnSpc>
                <a:spcPct val="120000"/>
              </a:lnSpc>
            </a:pPr>
            <a:r>
              <a:rPr lang="nl-NL" sz="2000" dirty="0">
                <a:solidFill>
                  <a:schemeClr val="dk1"/>
                </a:solidFill>
                <a:ea typeface="Roboto"/>
                <a:cs typeface="Roboto"/>
                <a:sym typeface="Roboto"/>
              </a:rPr>
              <a:t>Voor mensen op zoek naar een psycholoog die </a:t>
            </a:r>
            <a:r>
              <a:rPr lang="nl-NL" sz="2000" b="1" dirty="0">
                <a:solidFill>
                  <a:schemeClr val="dk1"/>
                </a:solidFill>
                <a:ea typeface="Roboto"/>
                <a:cs typeface="Roboto"/>
                <a:sym typeface="Roboto"/>
              </a:rPr>
              <a:t>gespecialiseerd in een bepaalde problematiek </a:t>
            </a:r>
            <a:r>
              <a:rPr lang="nl-NL" sz="2000" dirty="0">
                <a:solidFill>
                  <a:schemeClr val="dk1"/>
                </a:solidFill>
                <a:ea typeface="Roboto"/>
                <a:cs typeface="Roboto"/>
                <a:sym typeface="Roboto"/>
              </a:rPr>
              <a:t>(bijv. ASS, trauma…) </a:t>
            </a:r>
          </a:p>
          <a:p>
            <a:pPr marL="0" indent="0" algn="just">
              <a:lnSpc>
                <a:spcPct val="120000"/>
              </a:lnSpc>
              <a:buNone/>
            </a:pPr>
            <a:endParaRPr lang="nl-NL" dirty="0">
              <a:solidFill>
                <a:schemeClr val="dk1"/>
              </a:solidFill>
              <a:ea typeface="Roboto"/>
              <a:cs typeface="Roboto"/>
              <a:sym typeface="Roboto"/>
            </a:endParaRPr>
          </a:p>
          <a:p>
            <a:pPr marL="0" indent="0" algn="just">
              <a:lnSpc>
                <a:spcPct val="120000"/>
              </a:lnSpc>
              <a:buNone/>
            </a:pPr>
            <a:r>
              <a:rPr lang="nl-NL" sz="2600" b="1" dirty="0">
                <a:solidFill>
                  <a:schemeClr val="dk1"/>
                </a:solidFill>
                <a:ea typeface="Roboto"/>
                <a:cs typeface="Roboto"/>
                <a:sym typeface="Roboto"/>
              </a:rPr>
              <a:t>Waar en hoe? </a:t>
            </a:r>
          </a:p>
          <a:p>
            <a:pPr algn="just">
              <a:lnSpc>
                <a:spcPct val="120000"/>
              </a:lnSpc>
            </a:pPr>
            <a:r>
              <a:rPr lang="nl-NL" sz="2000" dirty="0">
                <a:solidFill>
                  <a:schemeClr val="dk1"/>
                </a:solidFill>
                <a:ea typeface="Roboto"/>
                <a:cs typeface="Roboto"/>
                <a:sym typeface="Roboto"/>
              </a:rPr>
              <a:t>Individuele of groepssessies</a:t>
            </a:r>
          </a:p>
          <a:p>
            <a:pPr algn="just">
              <a:lnSpc>
                <a:spcPct val="120000"/>
              </a:lnSpc>
            </a:pPr>
            <a:r>
              <a:rPr lang="nl-NL" sz="2000" dirty="0">
                <a:solidFill>
                  <a:schemeClr val="dk1"/>
                </a:solidFill>
                <a:ea typeface="Roboto"/>
                <a:cs typeface="Roboto"/>
                <a:sym typeface="Roboto"/>
              </a:rPr>
              <a:t>In het kabinet van de klinisch psycholoog/orthopedagoog, maar ook via "</a:t>
            </a:r>
            <a:r>
              <a:rPr lang="nl-NL" sz="2000" dirty="0" err="1">
                <a:solidFill>
                  <a:schemeClr val="dk1"/>
                </a:solidFill>
                <a:ea typeface="Roboto"/>
                <a:cs typeface="Roboto"/>
                <a:sym typeface="Roboto"/>
              </a:rPr>
              <a:t>outreaching</a:t>
            </a:r>
            <a:r>
              <a:rPr lang="nl-NL" sz="2000" dirty="0">
                <a:solidFill>
                  <a:schemeClr val="dk1"/>
                </a:solidFill>
                <a:ea typeface="Roboto"/>
                <a:cs typeface="Roboto"/>
                <a:sym typeface="Roboto"/>
              </a:rPr>
              <a:t>" (in de directe omgeving van de patiënt) of via video.</a:t>
            </a:r>
          </a:p>
          <a:p>
            <a:pPr algn="just">
              <a:lnSpc>
                <a:spcPct val="120000"/>
              </a:lnSpc>
            </a:pPr>
            <a:endParaRPr lang="nl-NL" dirty="0">
              <a:solidFill>
                <a:schemeClr val="dk1"/>
              </a:solidFill>
              <a:ea typeface="Roboto"/>
              <a:cs typeface="Roboto"/>
              <a:sym typeface="Roboto"/>
            </a:endParaRPr>
          </a:p>
          <a:p>
            <a:pPr marL="0" indent="0" algn="just">
              <a:lnSpc>
                <a:spcPct val="120000"/>
              </a:lnSpc>
              <a:buNone/>
            </a:pPr>
            <a:r>
              <a:rPr lang="nl-NL" sz="2600" b="1" dirty="0">
                <a:solidFill>
                  <a:schemeClr val="dk1"/>
                </a:solidFill>
                <a:ea typeface="Roboto"/>
                <a:cs typeface="Roboto"/>
                <a:sym typeface="Roboto"/>
              </a:rPr>
              <a:t>Hoeveel sessies?</a:t>
            </a:r>
          </a:p>
          <a:p>
            <a:pPr algn="just">
              <a:lnSpc>
                <a:spcPct val="120000"/>
              </a:lnSpc>
            </a:pPr>
            <a:r>
              <a:rPr lang="nl-NL" sz="2000" b="1" dirty="0">
                <a:solidFill>
                  <a:schemeClr val="dk1"/>
                </a:solidFill>
                <a:ea typeface="Roboto"/>
                <a:cs typeface="Roboto"/>
                <a:sym typeface="Roboto"/>
              </a:rPr>
              <a:t>Volwassenen</a:t>
            </a:r>
            <a:r>
              <a:rPr lang="nl-NL" sz="2000" dirty="0">
                <a:solidFill>
                  <a:schemeClr val="dk1"/>
                </a:solidFill>
                <a:ea typeface="Roboto"/>
                <a:cs typeface="Roboto"/>
                <a:sym typeface="Roboto"/>
              </a:rPr>
              <a:t> (vanaf 15 jaar) recht op max. 20 individuele sessies (gemiddeld 8)  en/of max. 12 groepssessies.</a:t>
            </a:r>
          </a:p>
          <a:p>
            <a:pPr algn="just">
              <a:lnSpc>
                <a:spcPct val="120000"/>
              </a:lnSpc>
            </a:pPr>
            <a:r>
              <a:rPr lang="nl-NL" sz="2000" b="1" dirty="0">
                <a:solidFill>
                  <a:schemeClr val="dk1"/>
                </a:solidFill>
                <a:ea typeface="Roboto"/>
                <a:cs typeface="Roboto"/>
                <a:sym typeface="Roboto"/>
              </a:rPr>
              <a:t>Kinderen en jongeren </a:t>
            </a:r>
            <a:r>
              <a:rPr lang="nl-NL" sz="2000" dirty="0">
                <a:solidFill>
                  <a:schemeClr val="dk1"/>
                </a:solidFill>
                <a:ea typeface="Roboto"/>
                <a:cs typeface="Roboto"/>
                <a:sym typeface="Roboto"/>
              </a:rPr>
              <a:t>(tot 23j) recht op max. 20 individuele (gemiddeld 10) en/of max. 15 groepssessies.</a:t>
            </a:r>
          </a:p>
          <a:p>
            <a:pPr marL="0" indent="0" algn="just">
              <a:buNone/>
            </a:pPr>
            <a:endParaRPr lang="nl-NL" sz="1800" dirty="0">
              <a:solidFill>
                <a:schemeClr val="dk1"/>
              </a:solidFill>
              <a:ea typeface="Roboto"/>
              <a:cs typeface="Roboto"/>
              <a:sym typeface="Roboto"/>
            </a:endParaRPr>
          </a:p>
          <a:p>
            <a:pPr marL="0" indent="0" algn="just">
              <a:spcBef>
                <a:spcPts val="0"/>
              </a:spcBef>
              <a:buNone/>
            </a:pPr>
            <a:endParaRPr lang="nl-NL" dirty="0">
              <a:solidFill>
                <a:schemeClr val="dk1"/>
              </a:solidFill>
              <a:ea typeface="Roboto"/>
              <a:cs typeface="Roboto"/>
              <a:sym typeface="Roboto"/>
            </a:endParaRPr>
          </a:p>
          <a:p>
            <a:pPr marL="0" indent="0">
              <a:buNone/>
            </a:pPr>
            <a:endParaRPr lang="nl-BE" dirty="0"/>
          </a:p>
        </p:txBody>
      </p:sp>
    </p:spTree>
    <p:extLst>
      <p:ext uri="{BB962C8B-B14F-4D97-AF65-F5344CB8AC3E}">
        <p14:creationId xmlns:p14="http://schemas.microsoft.com/office/powerpoint/2010/main" val="3816795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al 19">
            <a:extLst>
              <a:ext uri="{FF2B5EF4-FFF2-40B4-BE49-F238E27FC236}">
                <a16:creationId xmlns:a16="http://schemas.microsoft.com/office/drawing/2014/main" id="{E7779C40-2B0D-4185-B6F3-04241BEB760C}"/>
              </a:ext>
            </a:extLst>
          </p:cNvPr>
          <p:cNvSpPr/>
          <p:nvPr/>
        </p:nvSpPr>
        <p:spPr>
          <a:xfrm>
            <a:off x="895641" y="692284"/>
            <a:ext cx="11009314" cy="604562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Ovaal 18">
            <a:extLst>
              <a:ext uri="{FF2B5EF4-FFF2-40B4-BE49-F238E27FC236}">
                <a16:creationId xmlns:a16="http://schemas.microsoft.com/office/drawing/2014/main" id="{6B12CE49-5481-494C-A925-C988D9DF2EB9}"/>
              </a:ext>
            </a:extLst>
          </p:cNvPr>
          <p:cNvSpPr/>
          <p:nvPr/>
        </p:nvSpPr>
        <p:spPr>
          <a:xfrm>
            <a:off x="2123768" y="2986120"/>
            <a:ext cx="7838982" cy="3725946"/>
          </a:xfrm>
          <a:prstGeom prst="ellips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al 12">
            <a:extLst>
              <a:ext uri="{FF2B5EF4-FFF2-40B4-BE49-F238E27FC236}">
                <a16:creationId xmlns:a16="http://schemas.microsoft.com/office/drawing/2014/main" id="{04EB416C-58BF-483A-83A4-CCBF8007950F}"/>
              </a:ext>
            </a:extLst>
          </p:cNvPr>
          <p:cNvSpPr/>
          <p:nvPr/>
        </p:nvSpPr>
        <p:spPr>
          <a:xfrm>
            <a:off x="4252404" y="5437326"/>
            <a:ext cx="3213715" cy="1300579"/>
          </a:xfrm>
          <a:prstGeom prst="ellipse">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Espace réservé du contenu 2">
            <a:extLst>
              <a:ext uri="{FF2B5EF4-FFF2-40B4-BE49-F238E27FC236}">
                <a16:creationId xmlns:a16="http://schemas.microsoft.com/office/drawing/2014/main" id="{998FE1E2-AFB7-49B1-9397-126AE08B9F4F}"/>
              </a:ext>
            </a:extLst>
          </p:cNvPr>
          <p:cNvSpPr txBox="1">
            <a:spLocks/>
          </p:cNvSpPr>
          <p:nvPr/>
        </p:nvSpPr>
        <p:spPr>
          <a:xfrm>
            <a:off x="535603" y="2455370"/>
            <a:ext cx="7694198" cy="4402630"/>
          </a:xfrm>
          <a:prstGeom prst="rect">
            <a:avLst/>
          </a:prstGeom>
        </p:spPr>
        <p:txBody>
          <a:bodyPr vert="horz" lIns="91440" tIns="45720" rIns="91440" bIns="45720" rtlCol="0" anchor="t">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800" kern="1200">
                <a:solidFill>
                  <a:schemeClr val="tx1"/>
                </a:solidFill>
                <a:latin typeface="+mn-lt"/>
                <a:ea typeface="+mn-ea"/>
                <a:cs typeface="+mn-cs"/>
              </a:defRPr>
            </a:lvl1pPr>
            <a:lvl2pPr marL="541338" marR="0" indent="-269875" algn="l" defTabSz="457200" rtl="0" eaLnBrk="1" fontAlgn="auto" latinLnBrk="0" hangingPunct="1">
              <a:lnSpc>
                <a:spcPct val="100000"/>
              </a:lnSpc>
              <a:spcBef>
                <a:spcPct val="20000"/>
              </a:spcBef>
              <a:spcAft>
                <a:spcPts val="0"/>
              </a:spcAft>
              <a:buClrTx/>
              <a:buSzPct val="70000"/>
              <a:buFontTx/>
              <a:buBlip>
                <a:blip r:embed="rId3"/>
              </a:buBlip>
              <a:tabLst/>
              <a:defRPr sz="2400" kern="1200">
                <a:solidFill>
                  <a:schemeClr val="tx1"/>
                </a:solidFill>
                <a:latin typeface="+mn-lt"/>
                <a:ea typeface="+mn-ea"/>
                <a:cs typeface="+mn-cs"/>
              </a:defRPr>
            </a:lvl2pPr>
            <a:lvl3pPr marL="827088" marR="0" indent="-285750" algn="l" defTabSz="457200" rtl="0" eaLnBrk="1" fontAlgn="auto" latinLnBrk="0" hangingPunct="1">
              <a:lnSpc>
                <a:spcPct val="100000"/>
              </a:lnSpc>
              <a:spcBef>
                <a:spcPct val="20000"/>
              </a:spcBef>
              <a:spcAft>
                <a:spcPts val="0"/>
              </a:spcAft>
              <a:buClrTx/>
              <a:buSzPct val="65000"/>
              <a:buFontTx/>
              <a:buBlip>
                <a:blip r:embed="rId3"/>
              </a:buBlip>
              <a:tabLst/>
              <a:defRPr sz="2000" kern="1200">
                <a:solidFill>
                  <a:schemeClr val="tx1"/>
                </a:solidFill>
                <a:latin typeface="+mn-lt"/>
                <a:ea typeface="+mn-ea"/>
                <a:cs typeface="+mn-cs"/>
              </a:defRPr>
            </a:lvl3pPr>
            <a:lvl4pPr marL="1074738" marR="0" indent="-261938" algn="l" defTabSz="457200" rtl="0" eaLnBrk="1" fontAlgn="auto" latinLnBrk="0" hangingPunct="1">
              <a:lnSpc>
                <a:spcPct val="100000"/>
              </a:lnSpc>
              <a:spcBef>
                <a:spcPct val="20000"/>
              </a:spcBef>
              <a:spcAft>
                <a:spcPts val="0"/>
              </a:spcAft>
              <a:buClrTx/>
              <a:buSzPct val="60000"/>
              <a:buFontTx/>
              <a:buBlip>
                <a:blip r:embed="rId3"/>
              </a:buBlip>
              <a:tabLst/>
              <a:defRPr sz="1800" kern="1200">
                <a:solidFill>
                  <a:schemeClr val="tx1"/>
                </a:solidFill>
                <a:latin typeface="+mn-lt"/>
                <a:ea typeface="+mn-ea"/>
                <a:cs typeface="+mn-cs"/>
              </a:defRPr>
            </a:lvl4pPr>
            <a:lvl5pPr marL="1346200" marR="0" indent="-266700" algn="l" defTabSz="457200" rtl="0" eaLnBrk="1" fontAlgn="auto" latinLnBrk="0" hangingPunct="1">
              <a:lnSpc>
                <a:spcPct val="100000"/>
              </a:lnSpc>
              <a:spcBef>
                <a:spcPct val="20000"/>
              </a:spcBef>
              <a:spcAft>
                <a:spcPts val="0"/>
              </a:spcAft>
              <a:buClrTx/>
              <a:buSzPct val="55000"/>
              <a:buFontTx/>
              <a:buBlip>
                <a:blip r:embed="rId3"/>
              </a:buBlip>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BE" sz="1400"/>
          </a:p>
        </p:txBody>
      </p:sp>
      <p:sp>
        <p:nvSpPr>
          <p:cNvPr id="3" name="Ovaal 2">
            <a:extLst>
              <a:ext uri="{FF2B5EF4-FFF2-40B4-BE49-F238E27FC236}">
                <a16:creationId xmlns:a16="http://schemas.microsoft.com/office/drawing/2014/main" id="{AAF42674-AAEE-42F3-AF31-BF64FB2977ED}"/>
              </a:ext>
            </a:extLst>
          </p:cNvPr>
          <p:cNvSpPr/>
          <p:nvPr/>
        </p:nvSpPr>
        <p:spPr>
          <a:xfrm>
            <a:off x="4980373" y="5912281"/>
            <a:ext cx="1757779" cy="8256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22" name="Group 200">
            <a:extLst>
              <a:ext uri="{FF2B5EF4-FFF2-40B4-BE49-F238E27FC236}">
                <a16:creationId xmlns:a16="http://schemas.microsoft.com/office/drawing/2014/main" id="{08CFE15A-7EDD-4CAE-BC76-C01C9AEAFDB5}"/>
              </a:ext>
            </a:extLst>
          </p:cNvPr>
          <p:cNvGrpSpPr>
            <a:grpSpLocks noChangeAspect="1"/>
          </p:cNvGrpSpPr>
          <p:nvPr/>
        </p:nvGrpSpPr>
        <p:grpSpPr>
          <a:xfrm>
            <a:off x="5732807" y="6116388"/>
            <a:ext cx="383415" cy="454376"/>
            <a:chOff x="3412471" y="4755556"/>
            <a:chExt cx="547622" cy="648973"/>
          </a:xfrm>
          <a:solidFill>
            <a:schemeClr val="tx2"/>
          </a:solidFill>
        </p:grpSpPr>
        <p:sp>
          <p:nvSpPr>
            <p:cNvPr id="23" name="Freeform 23">
              <a:extLst>
                <a:ext uri="{FF2B5EF4-FFF2-40B4-BE49-F238E27FC236}">
                  <a16:creationId xmlns:a16="http://schemas.microsoft.com/office/drawing/2014/main" id="{30888143-DBBC-4AC9-BAEB-731D435F0BC0}"/>
                </a:ext>
              </a:extLst>
            </p:cNvPr>
            <p:cNvSpPr>
              <a:spLocks/>
            </p:cNvSpPr>
            <p:nvPr/>
          </p:nvSpPr>
          <p:spPr bwMode="auto">
            <a:xfrm>
              <a:off x="3447208" y="4819309"/>
              <a:ext cx="408673" cy="585220"/>
            </a:xfrm>
            <a:custGeom>
              <a:avLst/>
              <a:gdLst/>
              <a:ahLst/>
              <a:cxnLst>
                <a:cxn ang="0">
                  <a:pos x="239" y="103"/>
                </a:cxn>
                <a:cxn ang="0">
                  <a:pos x="266" y="66"/>
                </a:cxn>
                <a:cxn ang="0">
                  <a:pos x="302" y="92"/>
                </a:cxn>
                <a:cxn ang="0">
                  <a:pos x="303" y="94"/>
                </a:cxn>
                <a:cxn ang="0">
                  <a:pos x="304" y="101"/>
                </a:cxn>
                <a:cxn ang="0">
                  <a:pos x="309" y="122"/>
                </a:cxn>
                <a:cxn ang="0">
                  <a:pos x="314" y="138"/>
                </a:cxn>
                <a:cxn ang="0">
                  <a:pos x="324" y="53"/>
                </a:cxn>
                <a:cxn ang="0">
                  <a:pos x="192" y="38"/>
                </a:cxn>
                <a:cxn ang="0">
                  <a:pos x="32" y="217"/>
                </a:cxn>
                <a:cxn ang="0">
                  <a:pos x="61" y="346"/>
                </a:cxn>
                <a:cxn ang="0">
                  <a:pos x="81" y="349"/>
                </a:cxn>
                <a:cxn ang="0">
                  <a:pos x="92" y="351"/>
                </a:cxn>
                <a:cxn ang="0">
                  <a:pos x="292" y="351"/>
                </a:cxn>
                <a:cxn ang="0">
                  <a:pos x="332" y="570"/>
                </a:cxn>
                <a:cxn ang="0">
                  <a:pos x="375" y="606"/>
                </a:cxn>
                <a:cxn ang="0">
                  <a:pos x="383" y="605"/>
                </a:cxn>
                <a:cxn ang="0">
                  <a:pos x="419" y="554"/>
                </a:cxn>
                <a:cxn ang="0">
                  <a:pos x="372" y="299"/>
                </a:cxn>
                <a:cxn ang="0">
                  <a:pos x="329" y="263"/>
                </a:cxn>
                <a:cxn ang="0">
                  <a:pos x="192" y="263"/>
                </a:cxn>
                <a:cxn ang="0">
                  <a:pos x="263" y="186"/>
                </a:cxn>
                <a:cxn ang="0">
                  <a:pos x="257" y="172"/>
                </a:cxn>
                <a:cxn ang="0">
                  <a:pos x="239" y="103"/>
                </a:cxn>
              </a:cxnLst>
              <a:rect l="0" t="0" r="r" b="b"/>
              <a:pathLst>
                <a:path w="423" h="606">
                  <a:moveTo>
                    <a:pt x="239" y="103"/>
                  </a:moveTo>
                  <a:cubicBezTo>
                    <a:pt x="236" y="86"/>
                    <a:pt x="248" y="69"/>
                    <a:pt x="266" y="66"/>
                  </a:cubicBezTo>
                  <a:cubicBezTo>
                    <a:pt x="283" y="63"/>
                    <a:pt x="299" y="75"/>
                    <a:pt x="302" y="92"/>
                  </a:cubicBezTo>
                  <a:cubicBezTo>
                    <a:pt x="302" y="93"/>
                    <a:pt x="303" y="93"/>
                    <a:pt x="303" y="94"/>
                  </a:cubicBezTo>
                  <a:cubicBezTo>
                    <a:pt x="303" y="96"/>
                    <a:pt x="303" y="98"/>
                    <a:pt x="304" y="101"/>
                  </a:cubicBezTo>
                  <a:cubicBezTo>
                    <a:pt x="305" y="106"/>
                    <a:pt x="307" y="114"/>
                    <a:pt x="309" y="122"/>
                  </a:cubicBezTo>
                  <a:cubicBezTo>
                    <a:pt x="310" y="127"/>
                    <a:pt x="312" y="133"/>
                    <a:pt x="314" y="138"/>
                  </a:cubicBezTo>
                  <a:cubicBezTo>
                    <a:pt x="330" y="113"/>
                    <a:pt x="336" y="81"/>
                    <a:pt x="324" y="53"/>
                  </a:cubicBezTo>
                  <a:cubicBezTo>
                    <a:pt x="307" y="12"/>
                    <a:pt x="244" y="0"/>
                    <a:pt x="192" y="38"/>
                  </a:cubicBezTo>
                  <a:cubicBezTo>
                    <a:pt x="127" y="86"/>
                    <a:pt x="72" y="146"/>
                    <a:pt x="32" y="217"/>
                  </a:cubicBezTo>
                  <a:cubicBezTo>
                    <a:pt x="0" y="273"/>
                    <a:pt x="19" y="334"/>
                    <a:pt x="61" y="346"/>
                  </a:cubicBezTo>
                  <a:cubicBezTo>
                    <a:pt x="68" y="348"/>
                    <a:pt x="75" y="349"/>
                    <a:pt x="81" y="349"/>
                  </a:cubicBezTo>
                  <a:cubicBezTo>
                    <a:pt x="85" y="350"/>
                    <a:pt x="88" y="351"/>
                    <a:pt x="92" y="351"/>
                  </a:cubicBezTo>
                  <a:cubicBezTo>
                    <a:pt x="292" y="351"/>
                    <a:pt x="292" y="351"/>
                    <a:pt x="292" y="351"/>
                  </a:cubicBezTo>
                  <a:cubicBezTo>
                    <a:pt x="332" y="570"/>
                    <a:pt x="332" y="570"/>
                    <a:pt x="332" y="570"/>
                  </a:cubicBezTo>
                  <a:cubicBezTo>
                    <a:pt x="336" y="591"/>
                    <a:pt x="355" y="606"/>
                    <a:pt x="375" y="606"/>
                  </a:cubicBezTo>
                  <a:cubicBezTo>
                    <a:pt x="378" y="606"/>
                    <a:pt x="381" y="605"/>
                    <a:pt x="383" y="605"/>
                  </a:cubicBezTo>
                  <a:cubicBezTo>
                    <a:pt x="407" y="601"/>
                    <a:pt x="423" y="578"/>
                    <a:pt x="419" y="554"/>
                  </a:cubicBezTo>
                  <a:cubicBezTo>
                    <a:pt x="372" y="299"/>
                    <a:pt x="372" y="299"/>
                    <a:pt x="372" y="299"/>
                  </a:cubicBezTo>
                  <a:cubicBezTo>
                    <a:pt x="368" y="278"/>
                    <a:pt x="350" y="263"/>
                    <a:pt x="329" y="263"/>
                  </a:cubicBezTo>
                  <a:cubicBezTo>
                    <a:pt x="192" y="263"/>
                    <a:pt x="192" y="263"/>
                    <a:pt x="192" y="263"/>
                  </a:cubicBezTo>
                  <a:cubicBezTo>
                    <a:pt x="212" y="234"/>
                    <a:pt x="236" y="208"/>
                    <a:pt x="263" y="186"/>
                  </a:cubicBezTo>
                  <a:cubicBezTo>
                    <a:pt x="261" y="181"/>
                    <a:pt x="259" y="177"/>
                    <a:pt x="257" y="172"/>
                  </a:cubicBezTo>
                  <a:cubicBezTo>
                    <a:pt x="245" y="137"/>
                    <a:pt x="240" y="104"/>
                    <a:pt x="239" y="10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4">
              <a:extLst>
                <a:ext uri="{FF2B5EF4-FFF2-40B4-BE49-F238E27FC236}">
                  <a16:creationId xmlns:a16="http://schemas.microsoft.com/office/drawing/2014/main" id="{EBFFB03E-45DF-416E-BC0A-52CF483C11FF}"/>
                </a:ext>
              </a:extLst>
            </p:cNvPr>
            <p:cNvSpPr>
              <a:spLocks/>
            </p:cNvSpPr>
            <p:nvPr/>
          </p:nvSpPr>
          <p:spPr bwMode="auto">
            <a:xfrm>
              <a:off x="3765973" y="4755556"/>
              <a:ext cx="194120" cy="182677"/>
            </a:xfrm>
            <a:custGeom>
              <a:avLst/>
              <a:gdLst/>
              <a:ahLst/>
              <a:cxnLst>
                <a:cxn ang="0">
                  <a:pos x="130" y="17"/>
                </a:cxn>
                <a:cxn ang="0">
                  <a:pos x="15" y="71"/>
                </a:cxn>
                <a:cxn ang="0">
                  <a:pos x="56" y="180"/>
                </a:cxn>
                <a:cxn ang="0">
                  <a:pos x="72" y="140"/>
                </a:cxn>
                <a:cxn ang="0">
                  <a:pos x="113" y="120"/>
                </a:cxn>
                <a:cxn ang="0">
                  <a:pos x="132" y="161"/>
                </a:cxn>
                <a:cxn ang="0">
                  <a:pos x="122" y="189"/>
                </a:cxn>
                <a:cxn ang="0">
                  <a:pos x="185" y="132"/>
                </a:cxn>
                <a:cxn ang="0">
                  <a:pos x="130" y="17"/>
                </a:cxn>
              </a:cxnLst>
              <a:rect l="0" t="0" r="r" b="b"/>
              <a:pathLst>
                <a:path w="201" h="189">
                  <a:moveTo>
                    <a:pt x="130" y="17"/>
                  </a:moveTo>
                  <a:cubicBezTo>
                    <a:pt x="83" y="0"/>
                    <a:pt x="32" y="25"/>
                    <a:pt x="15" y="71"/>
                  </a:cubicBezTo>
                  <a:cubicBezTo>
                    <a:pt x="0" y="114"/>
                    <a:pt x="18" y="160"/>
                    <a:pt x="56" y="180"/>
                  </a:cubicBezTo>
                  <a:cubicBezTo>
                    <a:pt x="62" y="168"/>
                    <a:pt x="67" y="155"/>
                    <a:pt x="72" y="140"/>
                  </a:cubicBezTo>
                  <a:cubicBezTo>
                    <a:pt x="78" y="123"/>
                    <a:pt x="96" y="114"/>
                    <a:pt x="113" y="120"/>
                  </a:cubicBezTo>
                  <a:cubicBezTo>
                    <a:pt x="130" y="126"/>
                    <a:pt x="138" y="145"/>
                    <a:pt x="132" y="161"/>
                  </a:cubicBezTo>
                  <a:cubicBezTo>
                    <a:pt x="129" y="171"/>
                    <a:pt x="126" y="180"/>
                    <a:pt x="122" y="189"/>
                  </a:cubicBezTo>
                  <a:cubicBezTo>
                    <a:pt x="150" y="182"/>
                    <a:pt x="174" y="161"/>
                    <a:pt x="185" y="132"/>
                  </a:cubicBezTo>
                  <a:cubicBezTo>
                    <a:pt x="201" y="85"/>
                    <a:pt x="177" y="33"/>
                    <a:pt x="130"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5">
              <a:extLst>
                <a:ext uri="{FF2B5EF4-FFF2-40B4-BE49-F238E27FC236}">
                  <a16:creationId xmlns:a16="http://schemas.microsoft.com/office/drawing/2014/main" id="{615BC0E2-AB82-4619-B9BB-7D657729BF0B}"/>
                </a:ext>
              </a:extLst>
            </p:cNvPr>
            <p:cNvSpPr>
              <a:spLocks/>
            </p:cNvSpPr>
            <p:nvPr/>
          </p:nvSpPr>
          <p:spPr bwMode="auto">
            <a:xfrm>
              <a:off x="3412471" y="5181393"/>
              <a:ext cx="284845" cy="212510"/>
            </a:xfrm>
            <a:custGeom>
              <a:avLst/>
              <a:gdLst/>
              <a:ahLst/>
              <a:cxnLst>
                <a:cxn ang="0">
                  <a:pos x="88" y="0"/>
                </a:cxn>
                <a:cxn ang="0">
                  <a:pos x="0" y="520"/>
                </a:cxn>
                <a:cxn ang="0">
                  <a:pos x="697" y="520"/>
                </a:cxn>
                <a:cxn ang="0">
                  <a:pos x="607" y="0"/>
                </a:cxn>
                <a:cxn ang="0">
                  <a:pos x="88" y="0"/>
                </a:cxn>
              </a:cxnLst>
              <a:rect l="0" t="0" r="r" b="b"/>
              <a:pathLst>
                <a:path w="697" h="520">
                  <a:moveTo>
                    <a:pt x="88" y="0"/>
                  </a:moveTo>
                  <a:lnTo>
                    <a:pt x="0" y="520"/>
                  </a:lnTo>
                  <a:lnTo>
                    <a:pt x="697" y="520"/>
                  </a:lnTo>
                  <a:lnTo>
                    <a:pt x="607" y="0"/>
                  </a:lnTo>
                  <a:lnTo>
                    <a:pt x="8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6">
              <a:extLst>
                <a:ext uri="{FF2B5EF4-FFF2-40B4-BE49-F238E27FC236}">
                  <a16:creationId xmlns:a16="http://schemas.microsoft.com/office/drawing/2014/main" id="{5C8EEB55-0F56-497A-9ED0-8F408A731D59}"/>
                </a:ext>
              </a:extLst>
            </p:cNvPr>
            <p:cNvSpPr>
              <a:spLocks/>
            </p:cNvSpPr>
            <p:nvPr/>
          </p:nvSpPr>
          <p:spPr bwMode="auto">
            <a:xfrm>
              <a:off x="3685055" y="4878158"/>
              <a:ext cx="203519" cy="182677"/>
            </a:xfrm>
            <a:custGeom>
              <a:avLst/>
              <a:gdLst/>
              <a:ahLst/>
              <a:cxnLst>
                <a:cxn ang="0">
                  <a:pos x="194" y="1"/>
                </a:cxn>
                <a:cxn ang="0">
                  <a:pos x="186" y="0"/>
                </a:cxn>
                <a:cxn ang="0">
                  <a:pos x="164" y="15"/>
                </a:cxn>
                <a:cxn ang="0">
                  <a:pos x="148" y="57"/>
                </a:cxn>
                <a:cxn ang="0">
                  <a:pos x="115" y="120"/>
                </a:cxn>
                <a:cxn ang="0">
                  <a:pos x="99" y="138"/>
                </a:cxn>
                <a:cxn ang="0">
                  <a:pos x="93" y="142"/>
                </a:cxn>
                <a:cxn ang="0">
                  <a:pos x="88" y="137"/>
                </a:cxn>
                <a:cxn ang="0">
                  <a:pos x="75" y="119"/>
                </a:cxn>
                <a:cxn ang="0">
                  <a:pos x="62" y="85"/>
                </a:cxn>
                <a:cxn ang="0">
                  <a:pos x="55" y="63"/>
                </a:cxn>
                <a:cxn ang="0">
                  <a:pos x="50" y="41"/>
                </a:cxn>
                <a:cxn ang="0">
                  <a:pos x="49" y="35"/>
                </a:cxn>
                <a:cxn ang="0">
                  <a:pos x="49" y="33"/>
                </a:cxn>
                <a:cxn ang="0">
                  <a:pos x="25" y="13"/>
                </a:cxn>
                <a:cxn ang="0">
                  <a:pos x="21" y="13"/>
                </a:cxn>
                <a:cxn ang="0">
                  <a:pos x="5" y="23"/>
                </a:cxn>
                <a:cxn ang="0">
                  <a:pos x="1" y="41"/>
                </a:cxn>
                <a:cxn ang="0">
                  <a:pos x="1" y="41"/>
                </a:cxn>
                <a:cxn ang="0">
                  <a:pos x="19" y="109"/>
                </a:cxn>
                <a:cxn ang="0">
                  <a:pos x="23" y="120"/>
                </a:cxn>
                <a:cxn ang="0">
                  <a:pos x="43" y="159"/>
                </a:cxn>
                <a:cxn ang="0">
                  <a:pos x="63" y="179"/>
                </a:cxn>
                <a:cxn ang="0">
                  <a:pos x="93" y="189"/>
                </a:cxn>
                <a:cxn ang="0">
                  <a:pos x="93" y="189"/>
                </a:cxn>
                <a:cxn ang="0">
                  <a:pos x="126" y="177"/>
                </a:cxn>
                <a:cxn ang="0">
                  <a:pos x="167" y="127"/>
                </a:cxn>
                <a:cxn ang="0">
                  <a:pos x="197" y="64"/>
                </a:cxn>
                <a:cxn ang="0">
                  <a:pos x="209" y="32"/>
                </a:cxn>
                <a:cxn ang="0">
                  <a:pos x="208" y="13"/>
                </a:cxn>
                <a:cxn ang="0">
                  <a:pos x="194" y="1"/>
                </a:cxn>
              </a:cxnLst>
              <a:rect l="0" t="0" r="r" b="b"/>
              <a:pathLst>
                <a:path w="211" h="189">
                  <a:moveTo>
                    <a:pt x="194" y="1"/>
                  </a:moveTo>
                  <a:cubicBezTo>
                    <a:pt x="192" y="0"/>
                    <a:pt x="189" y="0"/>
                    <a:pt x="186" y="0"/>
                  </a:cubicBezTo>
                  <a:cubicBezTo>
                    <a:pt x="176" y="0"/>
                    <a:pt x="167" y="6"/>
                    <a:pt x="164" y="15"/>
                  </a:cubicBezTo>
                  <a:cubicBezTo>
                    <a:pt x="158" y="31"/>
                    <a:pt x="153" y="45"/>
                    <a:pt x="148" y="57"/>
                  </a:cubicBezTo>
                  <a:cubicBezTo>
                    <a:pt x="134" y="90"/>
                    <a:pt x="123" y="109"/>
                    <a:pt x="115" y="120"/>
                  </a:cubicBezTo>
                  <a:cubicBezTo>
                    <a:pt x="107" y="132"/>
                    <a:pt x="101" y="136"/>
                    <a:pt x="99" y="138"/>
                  </a:cubicBezTo>
                  <a:cubicBezTo>
                    <a:pt x="93" y="142"/>
                    <a:pt x="93" y="142"/>
                    <a:pt x="93" y="142"/>
                  </a:cubicBezTo>
                  <a:cubicBezTo>
                    <a:pt x="88" y="137"/>
                    <a:pt x="88" y="137"/>
                    <a:pt x="88" y="137"/>
                  </a:cubicBezTo>
                  <a:cubicBezTo>
                    <a:pt x="85" y="134"/>
                    <a:pt x="80" y="128"/>
                    <a:pt x="75" y="119"/>
                  </a:cubicBezTo>
                  <a:cubicBezTo>
                    <a:pt x="70" y="109"/>
                    <a:pt x="65" y="96"/>
                    <a:pt x="62" y="85"/>
                  </a:cubicBezTo>
                  <a:cubicBezTo>
                    <a:pt x="59" y="76"/>
                    <a:pt x="57" y="68"/>
                    <a:pt x="55" y="63"/>
                  </a:cubicBezTo>
                  <a:cubicBezTo>
                    <a:pt x="53" y="56"/>
                    <a:pt x="52" y="49"/>
                    <a:pt x="50" y="41"/>
                  </a:cubicBezTo>
                  <a:cubicBezTo>
                    <a:pt x="50" y="39"/>
                    <a:pt x="49" y="36"/>
                    <a:pt x="49" y="35"/>
                  </a:cubicBezTo>
                  <a:cubicBezTo>
                    <a:pt x="49" y="33"/>
                    <a:pt x="49" y="33"/>
                    <a:pt x="49" y="33"/>
                  </a:cubicBezTo>
                  <a:cubicBezTo>
                    <a:pt x="47" y="21"/>
                    <a:pt x="37" y="13"/>
                    <a:pt x="25" y="13"/>
                  </a:cubicBezTo>
                  <a:cubicBezTo>
                    <a:pt x="24" y="13"/>
                    <a:pt x="22" y="13"/>
                    <a:pt x="21" y="13"/>
                  </a:cubicBezTo>
                  <a:cubicBezTo>
                    <a:pt x="15" y="14"/>
                    <a:pt x="9" y="18"/>
                    <a:pt x="5" y="23"/>
                  </a:cubicBezTo>
                  <a:cubicBezTo>
                    <a:pt x="2" y="28"/>
                    <a:pt x="0" y="35"/>
                    <a:pt x="1" y="41"/>
                  </a:cubicBezTo>
                  <a:cubicBezTo>
                    <a:pt x="1" y="41"/>
                    <a:pt x="1" y="41"/>
                    <a:pt x="1" y="41"/>
                  </a:cubicBezTo>
                  <a:cubicBezTo>
                    <a:pt x="3" y="52"/>
                    <a:pt x="9" y="80"/>
                    <a:pt x="19" y="109"/>
                  </a:cubicBezTo>
                  <a:cubicBezTo>
                    <a:pt x="20" y="112"/>
                    <a:pt x="22" y="116"/>
                    <a:pt x="23" y="120"/>
                  </a:cubicBezTo>
                  <a:cubicBezTo>
                    <a:pt x="28" y="132"/>
                    <a:pt x="34" y="146"/>
                    <a:pt x="43" y="159"/>
                  </a:cubicBezTo>
                  <a:cubicBezTo>
                    <a:pt x="50" y="167"/>
                    <a:pt x="56" y="174"/>
                    <a:pt x="63" y="179"/>
                  </a:cubicBezTo>
                  <a:cubicBezTo>
                    <a:pt x="68" y="182"/>
                    <a:pt x="79" y="189"/>
                    <a:pt x="93" y="189"/>
                  </a:cubicBezTo>
                  <a:cubicBezTo>
                    <a:pt x="93" y="189"/>
                    <a:pt x="93" y="189"/>
                    <a:pt x="93" y="189"/>
                  </a:cubicBezTo>
                  <a:cubicBezTo>
                    <a:pt x="104" y="189"/>
                    <a:pt x="116" y="184"/>
                    <a:pt x="126" y="177"/>
                  </a:cubicBezTo>
                  <a:cubicBezTo>
                    <a:pt x="141" y="167"/>
                    <a:pt x="153" y="151"/>
                    <a:pt x="167" y="127"/>
                  </a:cubicBezTo>
                  <a:cubicBezTo>
                    <a:pt x="177" y="109"/>
                    <a:pt x="187" y="89"/>
                    <a:pt x="197" y="64"/>
                  </a:cubicBezTo>
                  <a:cubicBezTo>
                    <a:pt x="201" y="54"/>
                    <a:pt x="205" y="43"/>
                    <a:pt x="209" y="32"/>
                  </a:cubicBezTo>
                  <a:cubicBezTo>
                    <a:pt x="211" y="26"/>
                    <a:pt x="211" y="19"/>
                    <a:pt x="208" y="13"/>
                  </a:cubicBezTo>
                  <a:cubicBezTo>
                    <a:pt x="205" y="8"/>
                    <a:pt x="200" y="3"/>
                    <a:pt x="194"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27" name="Group 170">
            <a:extLst>
              <a:ext uri="{FF2B5EF4-FFF2-40B4-BE49-F238E27FC236}">
                <a16:creationId xmlns:a16="http://schemas.microsoft.com/office/drawing/2014/main" id="{6FFAF79B-E3ED-4D69-875C-1A28B6A32C9D}"/>
              </a:ext>
            </a:extLst>
          </p:cNvPr>
          <p:cNvGrpSpPr>
            <a:grpSpLocks noChangeAspect="1"/>
          </p:cNvGrpSpPr>
          <p:nvPr/>
        </p:nvGrpSpPr>
        <p:grpSpPr>
          <a:xfrm>
            <a:off x="5732807" y="5465651"/>
            <a:ext cx="341600" cy="410101"/>
            <a:chOff x="2504728" y="3140968"/>
            <a:chExt cx="894072" cy="1073360"/>
          </a:xfrm>
          <a:solidFill>
            <a:schemeClr val="tx2"/>
          </a:solidFill>
        </p:grpSpPr>
        <p:sp>
          <p:nvSpPr>
            <p:cNvPr id="28" name="Freeform 15">
              <a:extLst>
                <a:ext uri="{FF2B5EF4-FFF2-40B4-BE49-F238E27FC236}">
                  <a16:creationId xmlns:a16="http://schemas.microsoft.com/office/drawing/2014/main" id="{EB92E049-C019-442D-A133-91EC55ED73DC}"/>
                </a:ext>
              </a:extLst>
            </p:cNvPr>
            <p:cNvSpPr>
              <a:spLocks/>
            </p:cNvSpPr>
            <p:nvPr/>
          </p:nvSpPr>
          <p:spPr bwMode="auto">
            <a:xfrm>
              <a:off x="2609076" y="3563577"/>
              <a:ext cx="253281" cy="650751"/>
            </a:xfrm>
            <a:custGeom>
              <a:avLst/>
              <a:gdLst/>
              <a:ahLst/>
              <a:cxnLst>
                <a:cxn ang="0">
                  <a:pos x="186" y="151"/>
                </a:cxn>
                <a:cxn ang="0">
                  <a:pos x="146" y="188"/>
                </a:cxn>
                <a:cxn ang="0">
                  <a:pos x="143" y="188"/>
                </a:cxn>
                <a:cxn ang="0">
                  <a:pos x="122" y="180"/>
                </a:cxn>
                <a:cxn ang="0">
                  <a:pos x="106" y="145"/>
                </a:cxn>
                <a:cxn ang="0">
                  <a:pos x="109" y="114"/>
                </a:cxn>
                <a:cxn ang="0">
                  <a:pos x="103" y="115"/>
                </a:cxn>
                <a:cxn ang="0">
                  <a:pos x="71" y="116"/>
                </a:cxn>
                <a:cxn ang="0">
                  <a:pos x="70" y="116"/>
                </a:cxn>
                <a:cxn ang="0">
                  <a:pos x="0" y="109"/>
                </a:cxn>
                <a:cxn ang="0">
                  <a:pos x="0" y="166"/>
                </a:cxn>
                <a:cxn ang="0">
                  <a:pos x="0" y="529"/>
                </a:cxn>
                <a:cxn ang="0">
                  <a:pos x="51" y="581"/>
                </a:cxn>
                <a:cxn ang="0">
                  <a:pos x="103" y="529"/>
                </a:cxn>
                <a:cxn ang="0">
                  <a:pos x="103" y="198"/>
                </a:cxn>
                <a:cxn ang="0">
                  <a:pos x="122" y="198"/>
                </a:cxn>
                <a:cxn ang="0">
                  <a:pos x="122" y="529"/>
                </a:cxn>
                <a:cxn ang="0">
                  <a:pos x="174" y="581"/>
                </a:cxn>
                <a:cxn ang="0">
                  <a:pos x="226" y="529"/>
                </a:cxn>
                <a:cxn ang="0">
                  <a:pos x="226" y="166"/>
                </a:cxn>
                <a:cxn ang="0">
                  <a:pos x="226" y="87"/>
                </a:cxn>
                <a:cxn ang="0">
                  <a:pos x="226" y="0"/>
                </a:cxn>
                <a:cxn ang="0">
                  <a:pos x="206" y="46"/>
                </a:cxn>
                <a:cxn ang="0">
                  <a:pos x="186" y="151"/>
                </a:cxn>
              </a:cxnLst>
              <a:rect l="0" t="0" r="r" b="b"/>
              <a:pathLst>
                <a:path w="226" h="581">
                  <a:moveTo>
                    <a:pt x="186" y="151"/>
                  </a:moveTo>
                  <a:cubicBezTo>
                    <a:pt x="185" y="172"/>
                    <a:pt x="167" y="188"/>
                    <a:pt x="146" y="188"/>
                  </a:cubicBezTo>
                  <a:cubicBezTo>
                    <a:pt x="145" y="188"/>
                    <a:pt x="144" y="188"/>
                    <a:pt x="143" y="188"/>
                  </a:cubicBezTo>
                  <a:cubicBezTo>
                    <a:pt x="136" y="187"/>
                    <a:pt x="128" y="185"/>
                    <a:pt x="122" y="180"/>
                  </a:cubicBezTo>
                  <a:cubicBezTo>
                    <a:pt x="112" y="172"/>
                    <a:pt x="105" y="160"/>
                    <a:pt x="106" y="145"/>
                  </a:cubicBezTo>
                  <a:cubicBezTo>
                    <a:pt x="107" y="135"/>
                    <a:pt x="108" y="124"/>
                    <a:pt x="109" y="114"/>
                  </a:cubicBezTo>
                  <a:cubicBezTo>
                    <a:pt x="107" y="114"/>
                    <a:pt x="105" y="114"/>
                    <a:pt x="103" y="115"/>
                  </a:cubicBezTo>
                  <a:cubicBezTo>
                    <a:pt x="92" y="115"/>
                    <a:pt x="81" y="116"/>
                    <a:pt x="71" y="116"/>
                  </a:cubicBezTo>
                  <a:cubicBezTo>
                    <a:pt x="70" y="116"/>
                    <a:pt x="70" y="116"/>
                    <a:pt x="70" y="116"/>
                  </a:cubicBezTo>
                  <a:cubicBezTo>
                    <a:pt x="44" y="116"/>
                    <a:pt x="20" y="113"/>
                    <a:pt x="0" y="109"/>
                  </a:cubicBezTo>
                  <a:cubicBezTo>
                    <a:pt x="0" y="166"/>
                    <a:pt x="0" y="166"/>
                    <a:pt x="0" y="166"/>
                  </a:cubicBezTo>
                  <a:cubicBezTo>
                    <a:pt x="0" y="529"/>
                    <a:pt x="0" y="529"/>
                    <a:pt x="0" y="529"/>
                  </a:cubicBezTo>
                  <a:cubicBezTo>
                    <a:pt x="0" y="557"/>
                    <a:pt x="23" y="581"/>
                    <a:pt x="51" y="581"/>
                  </a:cubicBezTo>
                  <a:cubicBezTo>
                    <a:pt x="80" y="581"/>
                    <a:pt x="103" y="557"/>
                    <a:pt x="103" y="529"/>
                  </a:cubicBezTo>
                  <a:cubicBezTo>
                    <a:pt x="103" y="198"/>
                    <a:pt x="103" y="198"/>
                    <a:pt x="103" y="198"/>
                  </a:cubicBezTo>
                  <a:cubicBezTo>
                    <a:pt x="122" y="198"/>
                    <a:pt x="122" y="198"/>
                    <a:pt x="122" y="198"/>
                  </a:cubicBezTo>
                  <a:cubicBezTo>
                    <a:pt x="122" y="529"/>
                    <a:pt x="122" y="529"/>
                    <a:pt x="122" y="529"/>
                  </a:cubicBezTo>
                  <a:cubicBezTo>
                    <a:pt x="122" y="557"/>
                    <a:pt x="146" y="581"/>
                    <a:pt x="174" y="581"/>
                  </a:cubicBezTo>
                  <a:cubicBezTo>
                    <a:pt x="203" y="581"/>
                    <a:pt x="226" y="557"/>
                    <a:pt x="226" y="529"/>
                  </a:cubicBezTo>
                  <a:cubicBezTo>
                    <a:pt x="226" y="166"/>
                    <a:pt x="226" y="166"/>
                    <a:pt x="226" y="166"/>
                  </a:cubicBezTo>
                  <a:cubicBezTo>
                    <a:pt x="226" y="87"/>
                    <a:pt x="226" y="87"/>
                    <a:pt x="226" y="87"/>
                  </a:cubicBezTo>
                  <a:cubicBezTo>
                    <a:pt x="226" y="0"/>
                    <a:pt x="226" y="0"/>
                    <a:pt x="226" y="0"/>
                  </a:cubicBezTo>
                  <a:cubicBezTo>
                    <a:pt x="218" y="15"/>
                    <a:pt x="211" y="30"/>
                    <a:pt x="206" y="46"/>
                  </a:cubicBezTo>
                  <a:cubicBezTo>
                    <a:pt x="195" y="77"/>
                    <a:pt x="188" y="112"/>
                    <a:pt x="186" y="15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16">
              <a:extLst>
                <a:ext uri="{FF2B5EF4-FFF2-40B4-BE49-F238E27FC236}">
                  <a16:creationId xmlns:a16="http://schemas.microsoft.com/office/drawing/2014/main" id="{27DE3BA2-0092-4DF8-9F46-BFBB48D74130}"/>
                </a:ext>
              </a:extLst>
            </p:cNvPr>
            <p:cNvSpPr>
              <a:spLocks/>
            </p:cNvSpPr>
            <p:nvPr/>
          </p:nvSpPr>
          <p:spPr bwMode="auto">
            <a:xfrm>
              <a:off x="2619036" y="3140968"/>
              <a:ext cx="231937" cy="230988"/>
            </a:xfrm>
            <a:custGeom>
              <a:avLst/>
              <a:gdLst/>
              <a:ahLst/>
              <a:cxnLst>
                <a:cxn ang="0">
                  <a:pos x="125" y="11"/>
                </a:cxn>
                <a:cxn ang="0">
                  <a:pos x="12" y="81"/>
                </a:cxn>
                <a:cxn ang="0">
                  <a:pos x="82" y="194"/>
                </a:cxn>
                <a:cxn ang="0">
                  <a:pos x="195" y="124"/>
                </a:cxn>
                <a:cxn ang="0">
                  <a:pos x="125" y="11"/>
                </a:cxn>
              </a:cxnLst>
              <a:rect l="0" t="0" r="r" b="b"/>
              <a:pathLst>
                <a:path w="207" h="206">
                  <a:moveTo>
                    <a:pt x="125" y="11"/>
                  </a:moveTo>
                  <a:cubicBezTo>
                    <a:pt x="74" y="0"/>
                    <a:pt x="24" y="31"/>
                    <a:pt x="12" y="81"/>
                  </a:cubicBezTo>
                  <a:cubicBezTo>
                    <a:pt x="0" y="132"/>
                    <a:pt x="32" y="183"/>
                    <a:pt x="82" y="194"/>
                  </a:cubicBezTo>
                  <a:cubicBezTo>
                    <a:pt x="133" y="206"/>
                    <a:pt x="183" y="175"/>
                    <a:pt x="195" y="124"/>
                  </a:cubicBezTo>
                  <a:cubicBezTo>
                    <a:pt x="207" y="74"/>
                    <a:pt x="176" y="23"/>
                    <a:pt x="125"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17">
              <a:extLst>
                <a:ext uri="{FF2B5EF4-FFF2-40B4-BE49-F238E27FC236}">
                  <a16:creationId xmlns:a16="http://schemas.microsoft.com/office/drawing/2014/main" id="{5C68ACDB-3EFA-4CAA-A4DB-C702F7C3C8EA}"/>
                </a:ext>
              </a:extLst>
            </p:cNvPr>
            <p:cNvSpPr>
              <a:spLocks/>
            </p:cNvSpPr>
            <p:nvPr/>
          </p:nvSpPr>
          <p:spPr bwMode="auto">
            <a:xfrm>
              <a:off x="2868997" y="3493853"/>
              <a:ext cx="49328" cy="110040"/>
            </a:xfrm>
            <a:custGeom>
              <a:avLst/>
              <a:gdLst/>
              <a:ahLst/>
              <a:cxnLst>
                <a:cxn ang="0">
                  <a:pos x="42" y="2"/>
                </a:cxn>
                <a:cxn ang="0">
                  <a:pos x="40" y="0"/>
                </a:cxn>
                <a:cxn ang="0">
                  <a:pos x="30" y="11"/>
                </a:cxn>
                <a:cxn ang="0">
                  <a:pos x="0" y="52"/>
                </a:cxn>
                <a:cxn ang="0">
                  <a:pos x="44" y="98"/>
                </a:cxn>
                <a:cxn ang="0">
                  <a:pos x="44" y="5"/>
                </a:cxn>
                <a:cxn ang="0">
                  <a:pos x="42" y="2"/>
                </a:cxn>
              </a:cxnLst>
              <a:rect l="0" t="0" r="r" b="b"/>
              <a:pathLst>
                <a:path w="44" h="98">
                  <a:moveTo>
                    <a:pt x="42" y="2"/>
                  </a:moveTo>
                  <a:cubicBezTo>
                    <a:pt x="41" y="1"/>
                    <a:pt x="41" y="1"/>
                    <a:pt x="40" y="0"/>
                  </a:cubicBezTo>
                  <a:cubicBezTo>
                    <a:pt x="37" y="4"/>
                    <a:pt x="33" y="7"/>
                    <a:pt x="30" y="11"/>
                  </a:cubicBezTo>
                  <a:cubicBezTo>
                    <a:pt x="19" y="23"/>
                    <a:pt x="9" y="37"/>
                    <a:pt x="0" y="52"/>
                  </a:cubicBezTo>
                  <a:cubicBezTo>
                    <a:pt x="13" y="67"/>
                    <a:pt x="27" y="82"/>
                    <a:pt x="44" y="98"/>
                  </a:cubicBezTo>
                  <a:cubicBezTo>
                    <a:pt x="44" y="5"/>
                    <a:pt x="44" y="5"/>
                    <a:pt x="44" y="5"/>
                  </a:cubicBezTo>
                  <a:cubicBezTo>
                    <a:pt x="43" y="4"/>
                    <a:pt x="42" y="3"/>
                    <a:pt x="42"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18">
              <a:extLst>
                <a:ext uri="{FF2B5EF4-FFF2-40B4-BE49-F238E27FC236}">
                  <a16:creationId xmlns:a16="http://schemas.microsoft.com/office/drawing/2014/main" id="{0E4C95E3-ACC2-4F91-BAF0-70393F3A43D9}"/>
                </a:ext>
              </a:extLst>
            </p:cNvPr>
            <p:cNvSpPr>
              <a:spLocks/>
            </p:cNvSpPr>
            <p:nvPr/>
          </p:nvSpPr>
          <p:spPr bwMode="auto">
            <a:xfrm>
              <a:off x="3348523" y="3604841"/>
              <a:ext cx="50277" cy="608538"/>
            </a:xfrm>
            <a:custGeom>
              <a:avLst/>
              <a:gdLst/>
              <a:ahLst/>
              <a:cxnLst>
                <a:cxn ang="0">
                  <a:pos x="3" y="0"/>
                </a:cxn>
                <a:cxn ang="0">
                  <a:pos x="5" y="31"/>
                </a:cxn>
                <a:cxn ang="0">
                  <a:pos x="0" y="51"/>
                </a:cxn>
                <a:cxn ang="0">
                  <a:pos x="5" y="69"/>
                </a:cxn>
                <a:cxn ang="0">
                  <a:pos x="5" y="523"/>
                </a:cxn>
                <a:cxn ang="0">
                  <a:pos x="25" y="543"/>
                </a:cxn>
                <a:cxn ang="0">
                  <a:pos x="45" y="523"/>
                </a:cxn>
                <a:cxn ang="0">
                  <a:pos x="45" y="69"/>
                </a:cxn>
                <a:cxn ang="0">
                  <a:pos x="3" y="0"/>
                </a:cxn>
              </a:cxnLst>
              <a:rect l="0" t="0" r="r" b="b"/>
              <a:pathLst>
                <a:path w="45" h="543">
                  <a:moveTo>
                    <a:pt x="3" y="0"/>
                  </a:moveTo>
                  <a:cubicBezTo>
                    <a:pt x="4" y="10"/>
                    <a:pt x="5" y="20"/>
                    <a:pt x="5" y="31"/>
                  </a:cubicBezTo>
                  <a:cubicBezTo>
                    <a:pt x="5" y="38"/>
                    <a:pt x="3" y="45"/>
                    <a:pt x="0" y="51"/>
                  </a:cubicBezTo>
                  <a:cubicBezTo>
                    <a:pt x="3" y="57"/>
                    <a:pt x="5" y="63"/>
                    <a:pt x="5" y="69"/>
                  </a:cubicBezTo>
                  <a:cubicBezTo>
                    <a:pt x="5" y="523"/>
                    <a:pt x="5" y="523"/>
                    <a:pt x="5" y="523"/>
                  </a:cubicBezTo>
                  <a:cubicBezTo>
                    <a:pt x="5" y="534"/>
                    <a:pt x="14" y="543"/>
                    <a:pt x="25" y="543"/>
                  </a:cubicBezTo>
                  <a:cubicBezTo>
                    <a:pt x="36" y="543"/>
                    <a:pt x="45" y="534"/>
                    <a:pt x="45" y="523"/>
                  </a:cubicBezTo>
                  <a:cubicBezTo>
                    <a:pt x="45" y="69"/>
                    <a:pt x="45" y="69"/>
                    <a:pt x="45" y="69"/>
                  </a:cubicBezTo>
                  <a:cubicBezTo>
                    <a:pt x="45" y="40"/>
                    <a:pt x="28" y="14"/>
                    <a:pt x="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19">
              <a:extLst>
                <a:ext uri="{FF2B5EF4-FFF2-40B4-BE49-F238E27FC236}">
                  <a16:creationId xmlns:a16="http://schemas.microsoft.com/office/drawing/2014/main" id="{D3A51DC3-DD9F-4898-80B0-687057A745D3}"/>
                </a:ext>
              </a:extLst>
            </p:cNvPr>
            <p:cNvSpPr>
              <a:spLocks/>
            </p:cNvSpPr>
            <p:nvPr/>
          </p:nvSpPr>
          <p:spPr bwMode="auto">
            <a:xfrm>
              <a:off x="3224254" y="3610533"/>
              <a:ext cx="47905" cy="93913"/>
            </a:xfrm>
            <a:custGeom>
              <a:avLst/>
              <a:gdLst/>
              <a:ahLst/>
              <a:cxnLst>
                <a:cxn ang="0">
                  <a:pos x="34" y="0"/>
                </a:cxn>
                <a:cxn ang="0">
                  <a:pos x="0" y="64"/>
                </a:cxn>
                <a:cxn ang="0">
                  <a:pos x="20" y="84"/>
                </a:cxn>
                <a:cxn ang="0">
                  <a:pos x="40" y="64"/>
                </a:cxn>
                <a:cxn ang="0">
                  <a:pos x="40" y="64"/>
                </a:cxn>
                <a:cxn ang="0">
                  <a:pos x="43" y="49"/>
                </a:cxn>
                <a:cxn ang="0">
                  <a:pos x="36" y="28"/>
                </a:cxn>
                <a:cxn ang="0">
                  <a:pos x="34" y="0"/>
                </a:cxn>
              </a:cxnLst>
              <a:rect l="0" t="0" r="r" b="b"/>
              <a:pathLst>
                <a:path w="43" h="84">
                  <a:moveTo>
                    <a:pt x="34" y="0"/>
                  </a:moveTo>
                  <a:cubicBezTo>
                    <a:pt x="13" y="14"/>
                    <a:pt x="0" y="37"/>
                    <a:pt x="0" y="64"/>
                  </a:cubicBezTo>
                  <a:cubicBezTo>
                    <a:pt x="0" y="75"/>
                    <a:pt x="9" y="84"/>
                    <a:pt x="20" y="84"/>
                  </a:cubicBezTo>
                  <a:cubicBezTo>
                    <a:pt x="31" y="84"/>
                    <a:pt x="40" y="75"/>
                    <a:pt x="40" y="64"/>
                  </a:cubicBezTo>
                  <a:cubicBezTo>
                    <a:pt x="40" y="64"/>
                    <a:pt x="40" y="64"/>
                    <a:pt x="40" y="64"/>
                  </a:cubicBezTo>
                  <a:cubicBezTo>
                    <a:pt x="40" y="59"/>
                    <a:pt x="41" y="54"/>
                    <a:pt x="43" y="49"/>
                  </a:cubicBezTo>
                  <a:cubicBezTo>
                    <a:pt x="39" y="43"/>
                    <a:pt x="36" y="36"/>
                    <a:pt x="36" y="28"/>
                  </a:cubicBezTo>
                  <a:cubicBezTo>
                    <a:pt x="36" y="18"/>
                    <a:pt x="35" y="9"/>
                    <a:pt x="34"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20">
              <a:extLst>
                <a:ext uri="{FF2B5EF4-FFF2-40B4-BE49-F238E27FC236}">
                  <a16:creationId xmlns:a16="http://schemas.microsoft.com/office/drawing/2014/main" id="{4D2DE15F-D7D4-4258-9104-972B5A6A79D5}"/>
                </a:ext>
              </a:extLst>
            </p:cNvPr>
            <p:cNvSpPr>
              <a:spLocks/>
            </p:cNvSpPr>
            <p:nvPr/>
          </p:nvSpPr>
          <p:spPr bwMode="auto">
            <a:xfrm>
              <a:off x="2736665" y="3374328"/>
              <a:ext cx="608538" cy="837628"/>
            </a:xfrm>
            <a:custGeom>
              <a:avLst/>
              <a:gdLst/>
              <a:ahLst/>
              <a:cxnLst>
                <a:cxn ang="0">
                  <a:pos x="541" y="203"/>
                </a:cxn>
                <a:cxn ang="0">
                  <a:pos x="514" y="107"/>
                </a:cxn>
                <a:cxn ang="0">
                  <a:pos x="420" y="16"/>
                </a:cxn>
                <a:cxn ang="0">
                  <a:pos x="375" y="2"/>
                </a:cxn>
                <a:cxn ang="0">
                  <a:pos x="364" y="0"/>
                </a:cxn>
                <a:cxn ang="0">
                  <a:pos x="360" y="0"/>
                </a:cxn>
                <a:cxn ang="0">
                  <a:pos x="306" y="32"/>
                </a:cxn>
                <a:cxn ang="0">
                  <a:pos x="283" y="35"/>
                </a:cxn>
                <a:cxn ang="0">
                  <a:pos x="206" y="0"/>
                </a:cxn>
                <a:cxn ang="0">
                  <a:pos x="202" y="0"/>
                </a:cxn>
                <a:cxn ang="0">
                  <a:pos x="191" y="2"/>
                </a:cxn>
                <a:cxn ang="0">
                  <a:pos x="183" y="4"/>
                </a:cxn>
                <a:cxn ang="0">
                  <a:pos x="183" y="4"/>
                </a:cxn>
                <a:cxn ang="0">
                  <a:pos x="117" y="48"/>
                </a:cxn>
                <a:cxn ang="0">
                  <a:pos x="112" y="52"/>
                </a:cxn>
                <a:cxn ang="0">
                  <a:pos x="95" y="69"/>
                </a:cxn>
                <a:cxn ang="0">
                  <a:pos x="72" y="97"/>
                </a:cxn>
                <a:cxn ang="0">
                  <a:pos x="19" y="205"/>
                </a:cxn>
                <a:cxn ang="0">
                  <a:pos x="32" y="212"/>
                </a:cxn>
                <a:cxn ang="0">
                  <a:pos x="45" y="239"/>
                </a:cxn>
                <a:cxn ang="0">
                  <a:pos x="9" y="282"/>
                </a:cxn>
                <a:cxn ang="0">
                  <a:pos x="8" y="282"/>
                </a:cxn>
                <a:cxn ang="0">
                  <a:pos x="3" y="283"/>
                </a:cxn>
                <a:cxn ang="0">
                  <a:pos x="0" y="315"/>
                </a:cxn>
                <a:cxn ang="0">
                  <a:pos x="8" y="339"/>
                </a:cxn>
                <a:cxn ang="0">
                  <a:pos x="30" y="349"/>
                </a:cxn>
                <a:cxn ang="0">
                  <a:pos x="32" y="349"/>
                </a:cxn>
                <a:cxn ang="0">
                  <a:pos x="64" y="319"/>
                </a:cxn>
                <a:cxn ang="0">
                  <a:pos x="85" y="210"/>
                </a:cxn>
                <a:cxn ang="0">
                  <a:pos x="112" y="153"/>
                </a:cxn>
                <a:cxn ang="0">
                  <a:pos x="112" y="152"/>
                </a:cxn>
                <a:cxn ang="0">
                  <a:pos x="142" y="112"/>
                </a:cxn>
                <a:cxn ang="0">
                  <a:pos x="153" y="101"/>
                </a:cxn>
                <a:cxn ang="0">
                  <a:pos x="170" y="86"/>
                </a:cxn>
                <a:cxn ang="0">
                  <a:pos x="170" y="121"/>
                </a:cxn>
                <a:cxn ang="0">
                  <a:pos x="170" y="212"/>
                </a:cxn>
                <a:cxn ang="0">
                  <a:pos x="170" y="318"/>
                </a:cxn>
                <a:cxn ang="0">
                  <a:pos x="170" y="319"/>
                </a:cxn>
                <a:cxn ang="0">
                  <a:pos x="144" y="696"/>
                </a:cxn>
                <a:cxn ang="0">
                  <a:pos x="196" y="748"/>
                </a:cxn>
                <a:cxn ang="0">
                  <a:pos x="248" y="696"/>
                </a:cxn>
                <a:cxn ang="0">
                  <a:pos x="264" y="394"/>
                </a:cxn>
                <a:cxn ang="0">
                  <a:pos x="270" y="350"/>
                </a:cxn>
                <a:cxn ang="0">
                  <a:pos x="296" y="350"/>
                </a:cxn>
                <a:cxn ang="0">
                  <a:pos x="318" y="696"/>
                </a:cxn>
                <a:cxn ang="0">
                  <a:pos x="370" y="748"/>
                </a:cxn>
                <a:cxn ang="0">
                  <a:pos x="422" y="696"/>
                </a:cxn>
                <a:cxn ang="0">
                  <a:pos x="396" y="319"/>
                </a:cxn>
                <a:cxn ang="0">
                  <a:pos x="396" y="318"/>
                </a:cxn>
                <a:cxn ang="0">
                  <a:pos x="396" y="75"/>
                </a:cxn>
                <a:cxn ang="0">
                  <a:pos x="418" y="88"/>
                </a:cxn>
                <a:cxn ang="0">
                  <a:pos x="458" y="138"/>
                </a:cxn>
                <a:cxn ang="0">
                  <a:pos x="477" y="206"/>
                </a:cxn>
                <a:cxn ang="0">
                  <a:pos x="479" y="238"/>
                </a:cxn>
                <a:cxn ang="0">
                  <a:pos x="483" y="252"/>
                </a:cxn>
                <a:cxn ang="0">
                  <a:pos x="511" y="270"/>
                </a:cxn>
                <a:cxn ang="0">
                  <a:pos x="512" y="270"/>
                </a:cxn>
                <a:cxn ang="0">
                  <a:pos x="541" y="250"/>
                </a:cxn>
                <a:cxn ang="0">
                  <a:pos x="543" y="237"/>
                </a:cxn>
                <a:cxn ang="0">
                  <a:pos x="541" y="203"/>
                </a:cxn>
              </a:cxnLst>
              <a:rect l="0" t="0" r="r" b="b"/>
              <a:pathLst>
                <a:path w="543" h="748">
                  <a:moveTo>
                    <a:pt x="541" y="203"/>
                  </a:moveTo>
                  <a:cubicBezTo>
                    <a:pt x="537" y="165"/>
                    <a:pt x="527" y="133"/>
                    <a:pt x="514" y="107"/>
                  </a:cubicBezTo>
                  <a:cubicBezTo>
                    <a:pt x="489" y="57"/>
                    <a:pt x="451" y="29"/>
                    <a:pt x="420" y="16"/>
                  </a:cubicBezTo>
                  <a:cubicBezTo>
                    <a:pt x="401" y="8"/>
                    <a:pt x="386" y="4"/>
                    <a:pt x="375" y="2"/>
                  </a:cubicBezTo>
                  <a:cubicBezTo>
                    <a:pt x="372" y="1"/>
                    <a:pt x="368" y="0"/>
                    <a:pt x="364" y="0"/>
                  </a:cubicBezTo>
                  <a:cubicBezTo>
                    <a:pt x="360" y="0"/>
                    <a:pt x="360" y="0"/>
                    <a:pt x="360" y="0"/>
                  </a:cubicBezTo>
                  <a:cubicBezTo>
                    <a:pt x="346" y="16"/>
                    <a:pt x="327" y="27"/>
                    <a:pt x="306" y="32"/>
                  </a:cubicBezTo>
                  <a:cubicBezTo>
                    <a:pt x="299" y="34"/>
                    <a:pt x="291" y="35"/>
                    <a:pt x="283" y="35"/>
                  </a:cubicBezTo>
                  <a:cubicBezTo>
                    <a:pt x="253" y="35"/>
                    <a:pt x="225" y="22"/>
                    <a:pt x="206" y="0"/>
                  </a:cubicBezTo>
                  <a:cubicBezTo>
                    <a:pt x="202" y="0"/>
                    <a:pt x="202" y="0"/>
                    <a:pt x="202" y="0"/>
                  </a:cubicBezTo>
                  <a:cubicBezTo>
                    <a:pt x="198" y="0"/>
                    <a:pt x="195" y="1"/>
                    <a:pt x="191" y="2"/>
                  </a:cubicBezTo>
                  <a:cubicBezTo>
                    <a:pt x="188" y="3"/>
                    <a:pt x="186" y="3"/>
                    <a:pt x="183" y="4"/>
                  </a:cubicBezTo>
                  <a:cubicBezTo>
                    <a:pt x="183" y="4"/>
                    <a:pt x="183" y="4"/>
                    <a:pt x="183" y="4"/>
                  </a:cubicBezTo>
                  <a:cubicBezTo>
                    <a:pt x="180" y="5"/>
                    <a:pt x="151" y="17"/>
                    <a:pt x="117" y="48"/>
                  </a:cubicBezTo>
                  <a:cubicBezTo>
                    <a:pt x="115" y="49"/>
                    <a:pt x="113" y="51"/>
                    <a:pt x="112" y="52"/>
                  </a:cubicBezTo>
                  <a:cubicBezTo>
                    <a:pt x="106" y="57"/>
                    <a:pt x="101" y="63"/>
                    <a:pt x="95" y="69"/>
                  </a:cubicBezTo>
                  <a:cubicBezTo>
                    <a:pt x="87" y="77"/>
                    <a:pt x="80" y="87"/>
                    <a:pt x="72" y="97"/>
                  </a:cubicBezTo>
                  <a:cubicBezTo>
                    <a:pt x="52" y="125"/>
                    <a:pt x="33" y="161"/>
                    <a:pt x="19" y="205"/>
                  </a:cubicBezTo>
                  <a:cubicBezTo>
                    <a:pt x="24" y="207"/>
                    <a:pt x="28" y="209"/>
                    <a:pt x="32" y="212"/>
                  </a:cubicBezTo>
                  <a:cubicBezTo>
                    <a:pt x="39" y="219"/>
                    <a:pt x="44" y="228"/>
                    <a:pt x="45" y="239"/>
                  </a:cubicBezTo>
                  <a:cubicBezTo>
                    <a:pt x="47" y="261"/>
                    <a:pt x="31" y="280"/>
                    <a:pt x="9" y="282"/>
                  </a:cubicBezTo>
                  <a:cubicBezTo>
                    <a:pt x="9" y="282"/>
                    <a:pt x="9" y="282"/>
                    <a:pt x="8" y="282"/>
                  </a:cubicBezTo>
                  <a:cubicBezTo>
                    <a:pt x="7" y="282"/>
                    <a:pt x="5" y="282"/>
                    <a:pt x="3" y="283"/>
                  </a:cubicBezTo>
                  <a:cubicBezTo>
                    <a:pt x="2" y="293"/>
                    <a:pt x="1" y="304"/>
                    <a:pt x="0" y="315"/>
                  </a:cubicBezTo>
                  <a:cubicBezTo>
                    <a:pt x="0" y="324"/>
                    <a:pt x="3" y="332"/>
                    <a:pt x="8" y="339"/>
                  </a:cubicBezTo>
                  <a:cubicBezTo>
                    <a:pt x="14" y="344"/>
                    <a:pt x="21" y="348"/>
                    <a:pt x="30" y="349"/>
                  </a:cubicBezTo>
                  <a:cubicBezTo>
                    <a:pt x="31" y="349"/>
                    <a:pt x="31" y="349"/>
                    <a:pt x="32" y="349"/>
                  </a:cubicBezTo>
                  <a:cubicBezTo>
                    <a:pt x="49" y="349"/>
                    <a:pt x="63" y="336"/>
                    <a:pt x="64" y="319"/>
                  </a:cubicBezTo>
                  <a:cubicBezTo>
                    <a:pt x="67" y="276"/>
                    <a:pt x="75" y="240"/>
                    <a:pt x="85" y="210"/>
                  </a:cubicBezTo>
                  <a:cubicBezTo>
                    <a:pt x="93" y="188"/>
                    <a:pt x="102" y="169"/>
                    <a:pt x="112" y="153"/>
                  </a:cubicBezTo>
                  <a:cubicBezTo>
                    <a:pt x="112" y="153"/>
                    <a:pt x="112" y="153"/>
                    <a:pt x="112" y="152"/>
                  </a:cubicBezTo>
                  <a:cubicBezTo>
                    <a:pt x="122" y="136"/>
                    <a:pt x="132" y="123"/>
                    <a:pt x="142" y="112"/>
                  </a:cubicBezTo>
                  <a:cubicBezTo>
                    <a:pt x="146" y="108"/>
                    <a:pt x="150" y="105"/>
                    <a:pt x="153" y="101"/>
                  </a:cubicBezTo>
                  <a:cubicBezTo>
                    <a:pt x="159" y="95"/>
                    <a:pt x="165" y="90"/>
                    <a:pt x="170" y="86"/>
                  </a:cubicBezTo>
                  <a:cubicBezTo>
                    <a:pt x="170" y="121"/>
                    <a:pt x="170" y="121"/>
                    <a:pt x="170" y="121"/>
                  </a:cubicBezTo>
                  <a:cubicBezTo>
                    <a:pt x="170" y="212"/>
                    <a:pt x="170" y="212"/>
                    <a:pt x="170" y="212"/>
                  </a:cubicBezTo>
                  <a:cubicBezTo>
                    <a:pt x="170" y="318"/>
                    <a:pt x="170" y="318"/>
                    <a:pt x="170" y="318"/>
                  </a:cubicBezTo>
                  <a:cubicBezTo>
                    <a:pt x="170" y="318"/>
                    <a:pt x="170" y="318"/>
                    <a:pt x="170" y="319"/>
                  </a:cubicBezTo>
                  <a:cubicBezTo>
                    <a:pt x="160" y="371"/>
                    <a:pt x="144" y="486"/>
                    <a:pt x="144" y="696"/>
                  </a:cubicBezTo>
                  <a:cubicBezTo>
                    <a:pt x="144" y="724"/>
                    <a:pt x="168" y="748"/>
                    <a:pt x="196" y="748"/>
                  </a:cubicBezTo>
                  <a:cubicBezTo>
                    <a:pt x="225" y="748"/>
                    <a:pt x="248" y="724"/>
                    <a:pt x="248" y="696"/>
                  </a:cubicBezTo>
                  <a:cubicBezTo>
                    <a:pt x="248" y="551"/>
                    <a:pt x="256" y="454"/>
                    <a:pt x="264" y="394"/>
                  </a:cubicBezTo>
                  <a:cubicBezTo>
                    <a:pt x="266" y="376"/>
                    <a:pt x="268" y="362"/>
                    <a:pt x="270" y="350"/>
                  </a:cubicBezTo>
                  <a:cubicBezTo>
                    <a:pt x="296" y="350"/>
                    <a:pt x="296" y="350"/>
                    <a:pt x="296" y="350"/>
                  </a:cubicBezTo>
                  <a:cubicBezTo>
                    <a:pt x="305" y="401"/>
                    <a:pt x="318" y="508"/>
                    <a:pt x="318" y="696"/>
                  </a:cubicBezTo>
                  <a:cubicBezTo>
                    <a:pt x="318" y="724"/>
                    <a:pt x="341" y="748"/>
                    <a:pt x="370" y="748"/>
                  </a:cubicBezTo>
                  <a:cubicBezTo>
                    <a:pt x="398" y="748"/>
                    <a:pt x="422" y="724"/>
                    <a:pt x="422" y="696"/>
                  </a:cubicBezTo>
                  <a:cubicBezTo>
                    <a:pt x="422" y="486"/>
                    <a:pt x="406" y="371"/>
                    <a:pt x="396" y="319"/>
                  </a:cubicBezTo>
                  <a:cubicBezTo>
                    <a:pt x="396" y="318"/>
                    <a:pt x="396" y="318"/>
                    <a:pt x="396" y="318"/>
                  </a:cubicBezTo>
                  <a:cubicBezTo>
                    <a:pt x="396" y="75"/>
                    <a:pt x="396" y="75"/>
                    <a:pt x="396" y="75"/>
                  </a:cubicBezTo>
                  <a:cubicBezTo>
                    <a:pt x="403" y="79"/>
                    <a:pt x="411" y="83"/>
                    <a:pt x="418" y="88"/>
                  </a:cubicBezTo>
                  <a:cubicBezTo>
                    <a:pt x="432" y="99"/>
                    <a:pt x="447" y="114"/>
                    <a:pt x="458" y="138"/>
                  </a:cubicBezTo>
                  <a:cubicBezTo>
                    <a:pt x="466" y="155"/>
                    <a:pt x="473" y="178"/>
                    <a:pt x="477" y="206"/>
                  </a:cubicBezTo>
                  <a:cubicBezTo>
                    <a:pt x="478" y="216"/>
                    <a:pt x="479" y="227"/>
                    <a:pt x="479" y="238"/>
                  </a:cubicBezTo>
                  <a:cubicBezTo>
                    <a:pt x="479" y="243"/>
                    <a:pt x="480" y="248"/>
                    <a:pt x="483" y="252"/>
                  </a:cubicBezTo>
                  <a:cubicBezTo>
                    <a:pt x="488" y="263"/>
                    <a:pt x="499" y="270"/>
                    <a:pt x="511" y="270"/>
                  </a:cubicBezTo>
                  <a:cubicBezTo>
                    <a:pt x="511" y="270"/>
                    <a:pt x="512" y="270"/>
                    <a:pt x="512" y="270"/>
                  </a:cubicBezTo>
                  <a:cubicBezTo>
                    <a:pt x="525" y="269"/>
                    <a:pt x="536" y="261"/>
                    <a:pt x="541" y="250"/>
                  </a:cubicBezTo>
                  <a:cubicBezTo>
                    <a:pt x="542" y="246"/>
                    <a:pt x="543" y="242"/>
                    <a:pt x="543" y="237"/>
                  </a:cubicBezTo>
                  <a:cubicBezTo>
                    <a:pt x="543" y="225"/>
                    <a:pt x="542" y="214"/>
                    <a:pt x="541" y="20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21">
              <a:extLst>
                <a:ext uri="{FF2B5EF4-FFF2-40B4-BE49-F238E27FC236}">
                  <a16:creationId xmlns:a16="http://schemas.microsoft.com/office/drawing/2014/main" id="{11E745FF-8948-4B07-A828-337777EDF7AC}"/>
                </a:ext>
              </a:extLst>
            </p:cNvPr>
            <p:cNvSpPr>
              <a:spLocks/>
            </p:cNvSpPr>
            <p:nvPr/>
          </p:nvSpPr>
          <p:spPr bwMode="auto">
            <a:xfrm>
              <a:off x="2938246" y="3183656"/>
              <a:ext cx="225297" cy="226245"/>
            </a:xfrm>
            <a:custGeom>
              <a:avLst/>
              <a:gdLst/>
              <a:ahLst/>
              <a:cxnLst>
                <a:cxn ang="0">
                  <a:pos x="37" y="170"/>
                </a:cxn>
                <a:cxn ang="0">
                  <a:pos x="124" y="195"/>
                </a:cxn>
                <a:cxn ang="0">
                  <a:pos x="169" y="170"/>
                </a:cxn>
                <a:cxn ang="0">
                  <a:pos x="176" y="162"/>
                </a:cxn>
                <a:cxn ang="0">
                  <a:pos x="195" y="82"/>
                </a:cxn>
                <a:cxn ang="0">
                  <a:pos x="82" y="12"/>
                </a:cxn>
                <a:cxn ang="0">
                  <a:pos x="12" y="124"/>
                </a:cxn>
                <a:cxn ang="0">
                  <a:pos x="30" y="162"/>
                </a:cxn>
                <a:cxn ang="0">
                  <a:pos x="37" y="170"/>
                </a:cxn>
              </a:cxnLst>
              <a:rect l="0" t="0" r="r" b="b"/>
              <a:pathLst>
                <a:path w="201" h="202">
                  <a:moveTo>
                    <a:pt x="37" y="170"/>
                  </a:moveTo>
                  <a:cubicBezTo>
                    <a:pt x="60" y="192"/>
                    <a:pt x="92" y="202"/>
                    <a:pt x="124" y="195"/>
                  </a:cubicBezTo>
                  <a:cubicBezTo>
                    <a:pt x="142" y="190"/>
                    <a:pt x="157" y="182"/>
                    <a:pt x="169" y="170"/>
                  </a:cubicBezTo>
                  <a:cubicBezTo>
                    <a:pt x="171" y="168"/>
                    <a:pt x="174" y="165"/>
                    <a:pt x="176" y="162"/>
                  </a:cubicBezTo>
                  <a:cubicBezTo>
                    <a:pt x="194" y="140"/>
                    <a:pt x="201" y="111"/>
                    <a:pt x="195" y="82"/>
                  </a:cubicBezTo>
                  <a:cubicBezTo>
                    <a:pt x="183" y="31"/>
                    <a:pt x="132" y="0"/>
                    <a:pt x="82" y="12"/>
                  </a:cubicBezTo>
                  <a:cubicBezTo>
                    <a:pt x="31" y="23"/>
                    <a:pt x="0" y="74"/>
                    <a:pt x="12" y="124"/>
                  </a:cubicBezTo>
                  <a:cubicBezTo>
                    <a:pt x="15" y="139"/>
                    <a:pt x="21" y="151"/>
                    <a:pt x="30" y="162"/>
                  </a:cubicBezTo>
                  <a:cubicBezTo>
                    <a:pt x="32" y="165"/>
                    <a:pt x="35" y="168"/>
                    <a:pt x="37" y="17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22">
              <a:extLst>
                <a:ext uri="{FF2B5EF4-FFF2-40B4-BE49-F238E27FC236}">
                  <a16:creationId xmlns:a16="http://schemas.microsoft.com/office/drawing/2014/main" id="{78A41EE7-048D-4F9C-975A-E43DFC619746}"/>
                </a:ext>
              </a:extLst>
            </p:cNvPr>
            <p:cNvSpPr>
              <a:spLocks/>
            </p:cNvSpPr>
            <p:nvPr/>
          </p:nvSpPr>
          <p:spPr bwMode="auto">
            <a:xfrm>
              <a:off x="2504728" y="3393300"/>
              <a:ext cx="358577" cy="291225"/>
            </a:xfrm>
            <a:custGeom>
              <a:avLst/>
              <a:gdLst/>
              <a:ahLst/>
              <a:cxnLst>
                <a:cxn ang="0">
                  <a:pos x="164" y="260"/>
                </a:cxn>
                <a:cxn ang="0">
                  <a:pos x="196" y="259"/>
                </a:cxn>
                <a:cxn ang="0">
                  <a:pos x="203" y="258"/>
                </a:cxn>
                <a:cxn ang="0">
                  <a:pos x="211" y="258"/>
                </a:cxn>
                <a:cxn ang="0">
                  <a:pos x="215" y="257"/>
                </a:cxn>
                <a:cxn ang="0">
                  <a:pos x="215" y="257"/>
                </a:cxn>
                <a:cxn ang="0">
                  <a:pos x="244" y="223"/>
                </a:cxn>
                <a:cxn ang="0">
                  <a:pos x="232" y="200"/>
                </a:cxn>
                <a:cxn ang="0">
                  <a:pos x="224" y="196"/>
                </a:cxn>
                <a:cxn ang="0">
                  <a:pos x="216" y="194"/>
                </a:cxn>
                <a:cxn ang="0">
                  <a:pos x="210" y="193"/>
                </a:cxn>
                <a:cxn ang="0">
                  <a:pos x="173" y="196"/>
                </a:cxn>
                <a:cxn ang="0">
                  <a:pos x="164" y="196"/>
                </a:cxn>
                <a:cxn ang="0">
                  <a:pos x="121" y="193"/>
                </a:cxn>
                <a:cxn ang="0">
                  <a:pos x="93" y="186"/>
                </a:cxn>
                <a:cxn ang="0">
                  <a:pos x="83" y="182"/>
                </a:cxn>
                <a:cxn ang="0">
                  <a:pos x="78" y="179"/>
                </a:cxn>
                <a:cxn ang="0">
                  <a:pos x="67" y="168"/>
                </a:cxn>
                <a:cxn ang="0">
                  <a:pos x="64" y="155"/>
                </a:cxn>
                <a:cxn ang="0">
                  <a:pos x="92" y="94"/>
                </a:cxn>
                <a:cxn ang="0">
                  <a:pos x="93" y="93"/>
                </a:cxn>
                <a:cxn ang="0">
                  <a:pos x="93" y="178"/>
                </a:cxn>
                <a:cxn ang="0">
                  <a:pos x="143" y="187"/>
                </a:cxn>
                <a:cxn ang="0">
                  <a:pos x="151" y="187"/>
                </a:cxn>
                <a:cxn ang="0">
                  <a:pos x="162" y="188"/>
                </a:cxn>
                <a:cxn ang="0">
                  <a:pos x="163" y="188"/>
                </a:cxn>
                <a:cxn ang="0">
                  <a:pos x="209" y="185"/>
                </a:cxn>
                <a:cxn ang="0">
                  <a:pos x="212" y="185"/>
                </a:cxn>
                <a:cxn ang="0">
                  <a:pos x="219" y="186"/>
                </a:cxn>
                <a:cxn ang="0">
                  <a:pos x="274" y="73"/>
                </a:cxn>
                <a:cxn ang="0">
                  <a:pos x="296" y="47"/>
                </a:cxn>
                <a:cxn ang="0">
                  <a:pos x="318" y="25"/>
                </a:cxn>
                <a:cxn ang="0">
                  <a:pos x="320" y="23"/>
                </a:cxn>
                <a:cxn ang="0">
                  <a:pos x="318" y="20"/>
                </a:cxn>
                <a:cxn ang="0">
                  <a:pos x="318" y="20"/>
                </a:cxn>
                <a:cxn ang="0">
                  <a:pos x="318" y="19"/>
                </a:cxn>
                <a:cxn ang="0">
                  <a:pos x="308" y="8"/>
                </a:cxn>
                <a:cxn ang="0">
                  <a:pos x="286" y="0"/>
                </a:cxn>
                <a:cxn ang="0">
                  <a:pos x="125" y="0"/>
                </a:cxn>
                <a:cxn ang="0">
                  <a:pos x="111" y="3"/>
                </a:cxn>
                <a:cxn ang="0">
                  <a:pos x="98" y="7"/>
                </a:cxn>
                <a:cxn ang="0">
                  <a:pos x="64" y="30"/>
                </a:cxn>
                <a:cxn ang="0">
                  <a:pos x="21" y="84"/>
                </a:cxn>
                <a:cxn ang="0">
                  <a:pos x="0" y="155"/>
                </a:cxn>
                <a:cxn ang="0">
                  <a:pos x="10" y="198"/>
                </a:cxn>
                <a:cxn ang="0">
                  <a:pos x="66" y="245"/>
                </a:cxn>
                <a:cxn ang="0">
                  <a:pos x="73" y="247"/>
                </a:cxn>
                <a:cxn ang="0">
                  <a:pos x="93" y="253"/>
                </a:cxn>
                <a:cxn ang="0">
                  <a:pos x="164" y="260"/>
                </a:cxn>
              </a:cxnLst>
              <a:rect l="0" t="0" r="r" b="b"/>
              <a:pathLst>
                <a:path w="320" h="260">
                  <a:moveTo>
                    <a:pt x="164" y="260"/>
                  </a:moveTo>
                  <a:cubicBezTo>
                    <a:pt x="174" y="260"/>
                    <a:pt x="185" y="259"/>
                    <a:pt x="196" y="259"/>
                  </a:cubicBezTo>
                  <a:cubicBezTo>
                    <a:pt x="198" y="258"/>
                    <a:pt x="201" y="258"/>
                    <a:pt x="203" y="258"/>
                  </a:cubicBezTo>
                  <a:cubicBezTo>
                    <a:pt x="206" y="258"/>
                    <a:pt x="208" y="258"/>
                    <a:pt x="211" y="258"/>
                  </a:cubicBezTo>
                  <a:cubicBezTo>
                    <a:pt x="213" y="257"/>
                    <a:pt x="214" y="257"/>
                    <a:pt x="215" y="257"/>
                  </a:cubicBezTo>
                  <a:cubicBezTo>
                    <a:pt x="215" y="257"/>
                    <a:pt x="215" y="257"/>
                    <a:pt x="215" y="257"/>
                  </a:cubicBezTo>
                  <a:cubicBezTo>
                    <a:pt x="233" y="256"/>
                    <a:pt x="246" y="240"/>
                    <a:pt x="244" y="223"/>
                  </a:cubicBezTo>
                  <a:cubicBezTo>
                    <a:pt x="243" y="213"/>
                    <a:pt x="239" y="206"/>
                    <a:pt x="232" y="200"/>
                  </a:cubicBezTo>
                  <a:cubicBezTo>
                    <a:pt x="230" y="198"/>
                    <a:pt x="227" y="197"/>
                    <a:pt x="224" y="196"/>
                  </a:cubicBezTo>
                  <a:cubicBezTo>
                    <a:pt x="222" y="195"/>
                    <a:pt x="219" y="194"/>
                    <a:pt x="216" y="194"/>
                  </a:cubicBezTo>
                  <a:cubicBezTo>
                    <a:pt x="214" y="193"/>
                    <a:pt x="212" y="193"/>
                    <a:pt x="210" y="193"/>
                  </a:cubicBezTo>
                  <a:cubicBezTo>
                    <a:pt x="196" y="195"/>
                    <a:pt x="184" y="195"/>
                    <a:pt x="173" y="196"/>
                  </a:cubicBezTo>
                  <a:cubicBezTo>
                    <a:pt x="170" y="196"/>
                    <a:pt x="167" y="196"/>
                    <a:pt x="164" y="196"/>
                  </a:cubicBezTo>
                  <a:cubicBezTo>
                    <a:pt x="147" y="196"/>
                    <a:pt x="133" y="195"/>
                    <a:pt x="121" y="193"/>
                  </a:cubicBezTo>
                  <a:cubicBezTo>
                    <a:pt x="109" y="191"/>
                    <a:pt x="100" y="189"/>
                    <a:pt x="93" y="186"/>
                  </a:cubicBezTo>
                  <a:cubicBezTo>
                    <a:pt x="89" y="185"/>
                    <a:pt x="86" y="184"/>
                    <a:pt x="83" y="182"/>
                  </a:cubicBezTo>
                  <a:cubicBezTo>
                    <a:pt x="81" y="181"/>
                    <a:pt x="79" y="180"/>
                    <a:pt x="78" y="179"/>
                  </a:cubicBezTo>
                  <a:cubicBezTo>
                    <a:pt x="72" y="175"/>
                    <a:pt x="69" y="171"/>
                    <a:pt x="67" y="168"/>
                  </a:cubicBezTo>
                  <a:cubicBezTo>
                    <a:pt x="65" y="164"/>
                    <a:pt x="64" y="160"/>
                    <a:pt x="64" y="155"/>
                  </a:cubicBezTo>
                  <a:cubicBezTo>
                    <a:pt x="63" y="140"/>
                    <a:pt x="75" y="113"/>
                    <a:pt x="92" y="94"/>
                  </a:cubicBezTo>
                  <a:cubicBezTo>
                    <a:pt x="92" y="93"/>
                    <a:pt x="92" y="93"/>
                    <a:pt x="93" y="93"/>
                  </a:cubicBezTo>
                  <a:cubicBezTo>
                    <a:pt x="93" y="178"/>
                    <a:pt x="93" y="178"/>
                    <a:pt x="93" y="178"/>
                  </a:cubicBezTo>
                  <a:cubicBezTo>
                    <a:pt x="102" y="181"/>
                    <a:pt x="118" y="186"/>
                    <a:pt x="143" y="187"/>
                  </a:cubicBezTo>
                  <a:cubicBezTo>
                    <a:pt x="145" y="187"/>
                    <a:pt x="148" y="187"/>
                    <a:pt x="151" y="187"/>
                  </a:cubicBezTo>
                  <a:cubicBezTo>
                    <a:pt x="155" y="188"/>
                    <a:pt x="158" y="188"/>
                    <a:pt x="162" y="188"/>
                  </a:cubicBezTo>
                  <a:cubicBezTo>
                    <a:pt x="163" y="188"/>
                    <a:pt x="163" y="188"/>
                    <a:pt x="163" y="188"/>
                  </a:cubicBezTo>
                  <a:cubicBezTo>
                    <a:pt x="177" y="188"/>
                    <a:pt x="193" y="187"/>
                    <a:pt x="209" y="185"/>
                  </a:cubicBezTo>
                  <a:cubicBezTo>
                    <a:pt x="210" y="185"/>
                    <a:pt x="211" y="185"/>
                    <a:pt x="212" y="185"/>
                  </a:cubicBezTo>
                  <a:cubicBezTo>
                    <a:pt x="215" y="185"/>
                    <a:pt x="217" y="186"/>
                    <a:pt x="219" y="186"/>
                  </a:cubicBezTo>
                  <a:cubicBezTo>
                    <a:pt x="233" y="138"/>
                    <a:pt x="254" y="101"/>
                    <a:pt x="274" y="73"/>
                  </a:cubicBezTo>
                  <a:cubicBezTo>
                    <a:pt x="282" y="63"/>
                    <a:pt x="289" y="54"/>
                    <a:pt x="296" y="47"/>
                  </a:cubicBezTo>
                  <a:cubicBezTo>
                    <a:pt x="304" y="39"/>
                    <a:pt x="311" y="31"/>
                    <a:pt x="318" y="25"/>
                  </a:cubicBezTo>
                  <a:cubicBezTo>
                    <a:pt x="318" y="25"/>
                    <a:pt x="319" y="24"/>
                    <a:pt x="320" y="23"/>
                  </a:cubicBezTo>
                  <a:cubicBezTo>
                    <a:pt x="319" y="22"/>
                    <a:pt x="318" y="21"/>
                    <a:pt x="318" y="20"/>
                  </a:cubicBezTo>
                  <a:cubicBezTo>
                    <a:pt x="318" y="20"/>
                    <a:pt x="318" y="20"/>
                    <a:pt x="318" y="20"/>
                  </a:cubicBezTo>
                  <a:cubicBezTo>
                    <a:pt x="318" y="19"/>
                    <a:pt x="318" y="19"/>
                    <a:pt x="318" y="19"/>
                  </a:cubicBezTo>
                  <a:cubicBezTo>
                    <a:pt x="315" y="15"/>
                    <a:pt x="312" y="11"/>
                    <a:pt x="308" y="8"/>
                  </a:cubicBezTo>
                  <a:cubicBezTo>
                    <a:pt x="302" y="3"/>
                    <a:pt x="295" y="0"/>
                    <a:pt x="286" y="0"/>
                  </a:cubicBezTo>
                  <a:cubicBezTo>
                    <a:pt x="125" y="0"/>
                    <a:pt x="125" y="0"/>
                    <a:pt x="125" y="0"/>
                  </a:cubicBezTo>
                  <a:cubicBezTo>
                    <a:pt x="120" y="0"/>
                    <a:pt x="115" y="1"/>
                    <a:pt x="111" y="3"/>
                  </a:cubicBezTo>
                  <a:cubicBezTo>
                    <a:pt x="106" y="4"/>
                    <a:pt x="102" y="6"/>
                    <a:pt x="98" y="7"/>
                  </a:cubicBezTo>
                  <a:cubicBezTo>
                    <a:pt x="86" y="13"/>
                    <a:pt x="75" y="21"/>
                    <a:pt x="64" y="30"/>
                  </a:cubicBezTo>
                  <a:cubicBezTo>
                    <a:pt x="48" y="45"/>
                    <a:pt x="33" y="63"/>
                    <a:pt x="21" y="84"/>
                  </a:cubicBezTo>
                  <a:cubicBezTo>
                    <a:pt x="9" y="105"/>
                    <a:pt x="0" y="129"/>
                    <a:pt x="0" y="155"/>
                  </a:cubicBezTo>
                  <a:cubicBezTo>
                    <a:pt x="0" y="169"/>
                    <a:pt x="3" y="184"/>
                    <a:pt x="10" y="198"/>
                  </a:cubicBezTo>
                  <a:cubicBezTo>
                    <a:pt x="21" y="218"/>
                    <a:pt x="41" y="235"/>
                    <a:pt x="66" y="245"/>
                  </a:cubicBezTo>
                  <a:cubicBezTo>
                    <a:pt x="69" y="246"/>
                    <a:pt x="71" y="246"/>
                    <a:pt x="73" y="247"/>
                  </a:cubicBezTo>
                  <a:cubicBezTo>
                    <a:pt x="79" y="249"/>
                    <a:pt x="86" y="251"/>
                    <a:pt x="93" y="253"/>
                  </a:cubicBezTo>
                  <a:cubicBezTo>
                    <a:pt x="113" y="257"/>
                    <a:pt x="136" y="260"/>
                    <a:pt x="164" y="26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7" name="ZoneTexte 18">
            <a:extLst>
              <a:ext uri="{FF2B5EF4-FFF2-40B4-BE49-F238E27FC236}">
                <a16:creationId xmlns:a16="http://schemas.microsoft.com/office/drawing/2014/main" id="{FB89ECC3-C274-4B76-9EA5-972F77C54B42}"/>
              </a:ext>
            </a:extLst>
          </p:cNvPr>
          <p:cNvSpPr txBox="1"/>
          <p:nvPr/>
        </p:nvSpPr>
        <p:spPr>
          <a:xfrm>
            <a:off x="3793863" y="3187542"/>
            <a:ext cx="4604274" cy="369332"/>
          </a:xfrm>
          <a:prstGeom prst="rect">
            <a:avLst/>
          </a:prstGeom>
          <a:noFill/>
        </p:spPr>
        <p:txBody>
          <a:bodyPr wrap="square" rtlCol="0">
            <a:spAutoFit/>
          </a:bodyPr>
          <a:lstStyle/>
          <a:p>
            <a:pPr algn="ctr"/>
            <a:r>
              <a:rPr lang="fr-BE" err="1"/>
              <a:t>Primary</a:t>
            </a:r>
            <a:r>
              <a:rPr lang="fr-BE"/>
              <a:t> mental </a:t>
            </a:r>
            <a:r>
              <a:rPr lang="fr-BE" err="1"/>
              <a:t>health</a:t>
            </a:r>
            <a:r>
              <a:rPr lang="fr-BE"/>
              <a:t> care</a:t>
            </a:r>
          </a:p>
        </p:txBody>
      </p:sp>
      <p:sp>
        <p:nvSpPr>
          <p:cNvPr id="38" name="ZoneTexte 34">
            <a:extLst>
              <a:ext uri="{FF2B5EF4-FFF2-40B4-BE49-F238E27FC236}">
                <a16:creationId xmlns:a16="http://schemas.microsoft.com/office/drawing/2014/main" id="{587BF07F-0F51-46C8-8332-1B4B35BA222C}"/>
              </a:ext>
            </a:extLst>
          </p:cNvPr>
          <p:cNvSpPr txBox="1"/>
          <p:nvPr/>
        </p:nvSpPr>
        <p:spPr>
          <a:xfrm>
            <a:off x="4098161" y="798351"/>
            <a:ext cx="4604274" cy="369332"/>
          </a:xfrm>
          <a:prstGeom prst="rect">
            <a:avLst/>
          </a:prstGeom>
          <a:noFill/>
        </p:spPr>
        <p:txBody>
          <a:bodyPr wrap="square" rtlCol="0">
            <a:spAutoFit/>
          </a:bodyPr>
          <a:lstStyle/>
          <a:p>
            <a:pPr algn="ctr"/>
            <a:r>
              <a:rPr lang="fr-BE" err="1"/>
              <a:t>Specialized</a:t>
            </a:r>
            <a:r>
              <a:rPr lang="fr-BE"/>
              <a:t> mental </a:t>
            </a:r>
            <a:r>
              <a:rPr lang="fr-BE" err="1"/>
              <a:t>health</a:t>
            </a:r>
            <a:r>
              <a:rPr lang="fr-BE"/>
              <a:t> care</a:t>
            </a:r>
          </a:p>
        </p:txBody>
      </p:sp>
      <p:sp>
        <p:nvSpPr>
          <p:cNvPr id="4" name="Rechthoek: afgeronde hoeken 3">
            <a:extLst>
              <a:ext uri="{FF2B5EF4-FFF2-40B4-BE49-F238E27FC236}">
                <a16:creationId xmlns:a16="http://schemas.microsoft.com/office/drawing/2014/main" id="{BA77964F-0B87-470A-9D1E-4AEA8307D761}"/>
              </a:ext>
            </a:extLst>
          </p:cNvPr>
          <p:cNvSpPr/>
          <p:nvPr/>
        </p:nvSpPr>
        <p:spPr>
          <a:xfrm>
            <a:off x="4217332" y="3702562"/>
            <a:ext cx="3651854" cy="1534337"/>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1200">
              <a:solidFill>
                <a:sysClr val="windowText" lastClr="000000"/>
              </a:solidFill>
            </a:endParaRPr>
          </a:p>
        </p:txBody>
      </p:sp>
      <p:sp>
        <p:nvSpPr>
          <p:cNvPr id="39" name="Rechthoek: afgeronde hoeken 38">
            <a:extLst>
              <a:ext uri="{FF2B5EF4-FFF2-40B4-BE49-F238E27FC236}">
                <a16:creationId xmlns:a16="http://schemas.microsoft.com/office/drawing/2014/main" id="{45F429C3-F019-47F0-A026-4886FB2A52C1}"/>
              </a:ext>
            </a:extLst>
          </p:cNvPr>
          <p:cNvSpPr/>
          <p:nvPr/>
        </p:nvSpPr>
        <p:spPr>
          <a:xfrm>
            <a:off x="4740589" y="1168590"/>
            <a:ext cx="3319418" cy="1697434"/>
          </a:xfrm>
          <a:prstGeom prst="roundRect">
            <a:avLst/>
          </a:prstGeom>
          <a:solidFill>
            <a:schemeClr val="bg2"/>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lvl="1"/>
            <a:endParaRPr lang="nl-BE" sz="1200">
              <a:solidFill>
                <a:sysClr val="windowText" lastClr="000000"/>
              </a:solidFill>
            </a:endParaRPr>
          </a:p>
        </p:txBody>
      </p:sp>
      <p:sp>
        <p:nvSpPr>
          <p:cNvPr id="6" name="Rechthoek: afgeronde hoeken 5">
            <a:extLst>
              <a:ext uri="{FF2B5EF4-FFF2-40B4-BE49-F238E27FC236}">
                <a16:creationId xmlns:a16="http://schemas.microsoft.com/office/drawing/2014/main" id="{C65C0162-AD44-4F4E-8B68-A28332DC2C24}"/>
              </a:ext>
            </a:extLst>
          </p:cNvPr>
          <p:cNvSpPr/>
          <p:nvPr/>
        </p:nvSpPr>
        <p:spPr>
          <a:xfrm>
            <a:off x="4864077" y="1520580"/>
            <a:ext cx="3195930" cy="57132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fr-BE" sz="1100" err="1"/>
              <a:t>K&amp;j</a:t>
            </a:r>
            <a:r>
              <a:rPr lang="fr-BE" sz="1100"/>
              <a:t>:</a:t>
            </a:r>
          </a:p>
          <a:p>
            <a:r>
              <a:rPr lang="fr-BE" sz="1100" err="1"/>
              <a:t>Individuele</a:t>
            </a:r>
            <a:r>
              <a:rPr lang="fr-BE" sz="1100"/>
              <a:t> </a:t>
            </a:r>
            <a:r>
              <a:rPr lang="fr-BE" sz="1100" err="1"/>
              <a:t>sessie</a:t>
            </a:r>
            <a:r>
              <a:rPr lang="fr-BE" sz="1100"/>
              <a:t>: gem. 10, max. </a:t>
            </a:r>
            <a:r>
              <a:rPr lang="fr-BE" sz="1100" b="1"/>
              <a:t>20</a:t>
            </a:r>
            <a:endParaRPr lang="fr-BE" sz="1100" b="1">
              <a:cs typeface="Calibri"/>
            </a:endParaRPr>
          </a:p>
          <a:p>
            <a:r>
              <a:rPr lang="fr-BE" sz="1100" err="1"/>
              <a:t>Groepssessie</a:t>
            </a:r>
            <a:r>
              <a:rPr lang="fr-BE" sz="1100"/>
              <a:t>: max. </a:t>
            </a:r>
            <a:r>
              <a:rPr lang="fr-BE" sz="1100" b="1"/>
              <a:t>15 (+1 </a:t>
            </a:r>
            <a:r>
              <a:rPr lang="fr-BE" sz="1100" b="1" err="1"/>
              <a:t>ind</a:t>
            </a:r>
            <a:r>
              <a:rPr lang="fr-BE" sz="1100" b="1"/>
              <a:t>. </a:t>
            </a:r>
            <a:r>
              <a:rPr lang="fr-BE" sz="1100" b="1" err="1"/>
              <a:t>ervoor</a:t>
            </a:r>
            <a:r>
              <a:rPr lang="fr-BE" sz="1100" b="1"/>
              <a:t>/</a:t>
            </a:r>
            <a:r>
              <a:rPr lang="fr-BE" sz="1100" b="1" err="1"/>
              <a:t>erna</a:t>
            </a:r>
            <a:r>
              <a:rPr lang="fr-BE" sz="1100" b="1"/>
              <a:t>)</a:t>
            </a:r>
            <a:endParaRPr lang="fr-BE" sz="1100" b="1">
              <a:cs typeface="Calibri"/>
            </a:endParaRPr>
          </a:p>
        </p:txBody>
      </p:sp>
      <p:sp>
        <p:nvSpPr>
          <p:cNvPr id="44" name="Rechthoek: afgeronde hoeken 43">
            <a:extLst>
              <a:ext uri="{FF2B5EF4-FFF2-40B4-BE49-F238E27FC236}">
                <a16:creationId xmlns:a16="http://schemas.microsoft.com/office/drawing/2014/main" id="{CBFDCC23-7465-41EB-9814-EDD920EDDCFF}"/>
              </a:ext>
            </a:extLst>
          </p:cNvPr>
          <p:cNvSpPr/>
          <p:nvPr/>
        </p:nvSpPr>
        <p:spPr>
          <a:xfrm>
            <a:off x="4864077" y="2163671"/>
            <a:ext cx="3319418" cy="57132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fr-BE" sz="1100" err="1"/>
              <a:t>Volw</a:t>
            </a:r>
            <a:r>
              <a:rPr lang="fr-BE" sz="1100"/>
              <a:t>:</a:t>
            </a:r>
          </a:p>
          <a:p>
            <a:r>
              <a:rPr lang="fr-BE" sz="1100" err="1"/>
              <a:t>Individuele</a:t>
            </a:r>
            <a:r>
              <a:rPr lang="fr-BE" sz="1100"/>
              <a:t> </a:t>
            </a:r>
            <a:r>
              <a:rPr lang="fr-BE" sz="1100" err="1"/>
              <a:t>sessie</a:t>
            </a:r>
            <a:r>
              <a:rPr lang="fr-BE" sz="1100"/>
              <a:t>: gem. 8,max. </a:t>
            </a:r>
            <a:r>
              <a:rPr lang="fr-BE" sz="1100" b="1"/>
              <a:t>20</a:t>
            </a:r>
            <a:endParaRPr lang="fr-BE" sz="1100" b="1">
              <a:cs typeface="Calibri"/>
            </a:endParaRPr>
          </a:p>
          <a:p>
            <a:r>
              <a:rPr lang="fr-BE" sz="1100" err="1"/>
              <a:t>Groepssessie</a:t>
            </a:r>
            <a:r>
              <a:rPr lang="fr-BE" sz="1100"/>
              <a:t>: max. </a:t>
            </a:r>
            <a:r>
              <a:rPr lang="fr-BE" sz="1100" b="1"/>
              <a:t>12 (+1 </a:t>
            </a:r>
            <a:r>
              <a:rPr lang="fr-BE" sz="1100" b="1" err="1"/>
              <a:t>ind</a:t>
            </a:r>
            <a:r>
              <a:rPr lang="fr-BE" sz="1100" b="1"/>
              <a:t>. </a:t>
            </a:r>
            <a:r>
              <a:rPr lang="fr-BE" sz="1100" b="1" err="1"/>
              <a:t>ervoor</a:t>
            </a:r>
            <a:r>
              <a:rPr lang="fr-BE" sz="1100" b="1"/>
              <a:t>/</a:t>
            </a:r>
            <a:r>
              <a:rPr lang="fr-BE" sz="1100" b="1" err="1"/>
              <a:t>erna</a:t>
            </a:r>
            <a:r>
              <a:rPr lang="fr-BE" sz="1100" b="1"/>
              <a:t>)</a:t>
            </a:r>
            <a:endParaRPr lang="fr-BE" sz="1100" b="1">
              <a:cs typeface="Calibri"/>
            </a:endParaRPr>
          </a:p>
        </p:txBody>
      </p:sp>
      <p:sp>
        <p:nvSpPr>
          <p:cNvPr id="45" name="Rectangle : coins arrondis 10">
            <a:extLst>
              <a:ext uri="{FF2B5EF4-FFF2-40B4-BE49-F238E27FC236}">
                <a16:creationId xmlns:a16="http://schemas.microsoft.com/office/drawing/2014/main" id="{976E26C0-572C-4996-B737-738551E2BB7C}"/>
              </a:ext>
            </a:extLst>
          </p:cNvPr>
          <p:cNvSpPr/>
          <p:nvPr/>
        </p:nvSpPr>
        <p:spPr>
          <a:xfrm>
            <a:off x="4894619" y="1228796"/>
            <a:ext cx="3011357" cy="22747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err="1"/>
              <a:t>Gespecialiseerde</a:t>
            </a:r>
            <a:r>
              <a:rPr lang="fr-BE" sz="1400"/>
              <a:t> psy </a:t>
            </a:r>
            <a:r>
              <a:rPr lang="fr-BE" sz="1400" err="1"/>
              <a:t>functie</a:t>
            </a:r>
            <a:endParaRPr lang="fr-BE" sz="1400"/>
          </a:p>
        </p:txBody>
      </p:sp>
      <p:sp>
        <p:nvSpPr>
          <p:cNvPr id="47" name="Rectangle : coins arrondis 10">
            <a:extLst>
              <a:ext uri="{FF2B5EF4-FFF2-40B4-BE49-F238E27FC236}">
                <a16:creationId xmlns:a16="http://schemas.microsoft.com/office/drawing/2014/main" id="{61C3EAC2-618B-410D-9D3B-27EB882869AE}"/>
              </a:ext>
            </a:extLst>
          </p:cNvPr>
          <p:cNvSpPr/>
          <p:nvPr/>
        </p:nvSpPr>
        <p:spPr>
          <a:xfrm>
            <a:off x="4301795" y="3809412"/>
            <a:ext cx="3463526" cy="19103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err="1"/>
              <a:t>Eerstelijnspsychologische</a:t>
            </a:r>
            <a:r>
              <a:rPr lang="fr-BE" sz="1400"/>
              <a:t> </a:t>
            </a:r>
            <a:r>
              <a:rPr lang="fr-BE" sz="1400" err="1"/>
              <a:t>functie</a:t>
            </a:r>
            <a:endParaRPr lang="fr-BE" sz="1400"/>
          </a:p>
        </p:txBody>
      </p:sp>
      <p:sp>
        <p:nvSpPr>
          <p:cNvPr id="48" name="Rechthoek: afgeronde hoeken 47">
            <a:extLst>
              <a:ext uri="{FF2B5EF4-FFF2-40B4-BE49-F238E27FC236}">
                <a16:creationId xmlns:a16="http://schemas.microsoft.com/office/drawing/2014/main" id="{FACBA649-4C24-4C7D-BB7B-A578E0110FF7}"/>
              </a:ext>
            </a:extLst>
          </p:cNvPr>
          <p:cNvSpPr/>
          <p:nvPr/>
        </p:nvSpPr>
        <p:spPr>
          <a:xfrm>
            <a:off x="4350347" y="4036391"/>
            <a:ext cx="3425859" cy="5690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fr-BE" sz="1100" err="1"/>
              <a:t>K&amp;j</a:t>
            </a:r>
            <a:r>
              <a:rPr lang="fr-BE" sz="1100"/>
              <a:t>:</a:t>
            </a:r>
          </a:p>
          <a:p>
            <a:r>
              <a:rPr lang="fr-BE" sz="1100" err="1"/>
              <a:t>Individuele</a:t>
            </a:r>
            <a:r>
              <a:rPr lang="fr-BE" sz="1100"/>
              <a:t> </a:t>
            </a:r>
            <a:r>
              <a:rPr lang="fr-BE" sz="1100" err="1"/>
              <a:t>sessie</a:t>
            </a:r>
            <a:r>
              <a:rPr lang="fr-BE" sz="1100"/>
              <a:t>: max.</a:t>
            </a:r>
            <a:r>
              <a:rPr lang="fr-BE" sz="1100" b="1"/>
              <a:t> 10 </a:t>
            </a:r>
          </a:p>
          <a:p>
            <a:r>
              <a:rPr lang="fr-BE" sz="1100" err="1"/>
              <a:t>Groepssessie</a:t>
            </a:r>
            <a:r>
              <a:rPr lang="fr-BE" sz="1100"/>
              <a:t>: max. </a:t>
            </a:r>
            <a:r>
              <a:rPr lang="fr-BE" sz="1100" b="1"/>
              <a:t>8 (+1 </a:t>
            </a:r>
            <a:r>
              <a:rPr lang="fr-BE" sz="1100" b="1" err="1"/>
              <a:t>ind</a:t>
            </a:r>
            <a:r>
              <a:rPr lang="fr-BE" sz="1100" b="1"/>
              <a:t>. </a:t>
            </a:r>
            <a:r>
              <a:rPr lang="fr-BE" sz="1100" b="1" err="1"/>
              <a:t>ervoor</a:t>
            </a:r>
            <a:r>
              <a:rPr lang="fr-BE" sz="1100" b="1"/>
              <a:t>/</a:t>
            </a:r>
            <a:r>
              <a:rPr lang="fr-BE" sz="1100" b="1" err="1"/>
              <a:t>erna</a:t>
            </a:r>
            <a:r>
              <a:rPr lang="fr-BE" sz="1100" b="1"/>
              <a:t>)</a:t>
            </a:r>
            <a:endParaRPr lang="fr-BE" sz="1100" b="1">
              <a:cs typeface="Calibri"/>
            </a:endParaRPr>
          </a:p>
        </p:txBody>
      </p:sp>
      <p:sp>
        <p:nvSpPr>
          <p:cNvPr id="49" name="Rechthoek: afgeronde hoeken 48">
            <a:extLst>
              <a:ext uri="{FF2B5EF4-FFF2-40B4-BE49-F238E27FC236}">
                <a16:creationId xmlns:a16="http://schemas.microsoft.com/office/drawing/2014/main" id="{E22DF8AB-2103-4F78-8F4C-57572463A12D}"/>
              </a:ext>
            </a:extLst>
          </p:cNvPr>
          <p:cNvSpPr/>
          <p:nvPr/>
        </p:nvSpPr>
        <p:spPr>
          <a:xfrm>
            <a:off x="4350347" y="4646208"/>
            <a:ext cx="3425859" cy="51619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fr-BE" sz="1100" err="1"/>
              <a:t>Volw</a:t>
            </a:r>
            <a:r>
              <a:rPr lang="fr-BE" sz="1100"/>
              <a:t>:</a:t>
            </a:r>
          </a:p>
          <a:p>
            <a:r>
              <a:rPr lang="fr-BE" sz="1100" err="1"/>
              <a:t>Individuele</a:t>
            </a:r>
            <a:r>
              <a:rPr lang="fr-BE" sz="1100"/>
              <a:t> </a:t>
            </a:r>
            <a:r>
              <a:rPr lang="fr-BE" sz="1100" err="1"/>
              <a:t>sessie</a:t>
            </a:r>
            <a:r>
              <a:rPr lang="fr-BE" sz="1100"/>
              <a:t>: max.</a:t>
            </a:r>
            <a:r>
              <a:rPr lang="fr-BE" sz="1100" b="1"/>
              <a:t> 8</a:t>
            </a:r>
            <a:endParaRPr lang="fr-BE" sz="1100" b="1">
              <a:cs typeface="Calibri"/>
            </a:endParaRPr>
          </a:p>
          <a:p>
            <a:r>
              <a:rPr lang="fr-BE" sz="1100" err="1"/>
              <a:t>Groepssessie</a:t>
            </a:r>
            <a:r>
              <a:rPr lang="fr-BE" sz="1100"/>
              <a:t>: max.</a:t>
            </a:r>
            <a:r>
              <a:rPr lang="fr-BE" sz="1100" b="1"/>
              <a:t> 5 (+1 </a:t>
            </a:r>
            <a:r>
              <a:rPr lang="fr-BE" sz="1100" b="1" err="1"/>
              <a:t>ind</a:t>
            </a:r>
            <a:r>
              <a:rPr lang="fr-BE" sz="1100" b="1"/>
              <a:t>. </a:t>
            </a:r>
            <a:r>
              <a:rPr lang="fr-BE" sz="1100" b="1" err="1"/>
              <a:t>ervoor</a:t>
            </a:r>
            <a:r>
              <a:rPr lang="fr-BE" sz="1100" b="1"/>
              <a:t>/</a:t>
            </a:r>
            <a:r>
              <a:rPr lang="fr-BE" sz="1100" b="1" err="1"/>
              <a:t>erna</a:t>
            </a:r>
            <a:r>
              <a:rPr lang="fr-BE" sz="1100" b="1"/>
              <a:t>)</a:t>
            </a:r>
            <a:endParaRPr lang="fr-BE" sz="1100" b="1">
              <a:cs typeface="Calibri"/>
            </a:endParaRPr>
          </a:p>
        </p:txBody>
      </p:sp>
      <p:sp>
        <p:nvSpPr>
          <p:cNvPr id="7" name="Rechthoek 6">
            <a:extLst>
              <a:ext uri="{FF2B5EF4-FFF2-40B4-BE49-F238E27FC236}">
                <a16:creationId xmlns:a16="http://schemas.microsoft.com/office/drawing/2014/main" id="{EB036A39-75CC-48FB-A01A-9FC66DC1768C}"/>
              </a:ext>
            </a:extLst>
          </p:cNvPr>
          <p:cNvSpPr/>
          <p:nvPr/>
        </p:nvSpPr>
        <p:spPr>
          <a:xfrm>
            <a:off x="9377828" y="659728"/>
            <a:ext cx="2612024" cy="4480462"/>
          </a:xfrm>
          <a:prstGeom prst="rect">
            <a:avLst/>
          </a:prstGeom>
          <a:solidFill>
            <a:schemeClr val="bg2"/>
          </a:solid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panose="020B0604020202020204" pitchFamily="34" charset="0"/>
              <a:buChar char="•"/>
            </a:pPr>
            <a:r>
              <a:rPr lang="fr-FR" sz="1800" err="1">
                <a:solidFill>
                  <a:sysClr val="windowText" lastClr="000000"/>
                </a:solidFill>
                <a:ea typeface="+mn-lt"/>
                <a:cs typeface="+mn-lt"/>
              </a:rPr>
              <a:t>Cumulatie</a:t>
            </a:r>
            <a:r>
              <a:rPr lang="fr-FR" sz="1800">
                <a:solidFill>
                  <a:sysClr val="windowText" lastClr="000000"/>
                </a:solidFill>
                <a:ea typeface="+mn-lt"/>
                <a:cs typeface="+mn-lt"/>
              </a:rPr>
              <a:t> van </a:t>
            </a:r>
            <a:r>
              <a:rPr lang="fr-FR" sz="1800" err="1">
                <a:solidFill>
                  <a:sysClr val="windowText" lastClr="000000"/>
                </a:solidFill>
                <a:ea typeface="+mn-lt"/>
                <a:cs typeface="+mn-lt"/>
              </a:rPr>
              <a:t>individueel</a:t>
            </a:r>
            <a:r>
              <a:rPr lang="fr-FR" sz="1800">
                <a:solidFill>
                  <a:sysClr val="windowText" lastClr="000000"/>
                </a:solidFill>
                <a:ea typeface="+mn-lt"/>
                <a:cs typeface="+mn-lt"/>
              </a:rPr>
              <a:t> </a:t>
            </a:r>
            <a:r>
              <a:rPr lang="fr-FR" sz="1800" err="1">
                <a:solidFill>
                  <a:sysClr val="windowText" lastClr="000000"/>
                </a:solidFill>
                <a:ea typeface="+mn-lt"/>
                <a:cs typeface="+mn-lt"/>
              </a:rPr>
              <a:t>aanbod</a:t>
            </a:r>
            <a:r>
              <a:rPr lang="fr-FR" sz="1800">
                <a:solidFill>
                  <a:sysClr val="windowText" lastClr="000000"/>
                </a:solidFill>
                <a:ea typeface="+mn-lt"/>
                <a:cs typeface="+mn-lt"/>
              </a:rPr>
              <a:t> en </a:t>
            </a:r>
            <a:r>
              <a:rPr lang="fr-FR" sz="1800" err="1">
                <a:solidFill>
                  <a:sysClr val="windowText" lastClr="000000"/>
                </a:solidFill>
                <a:ea typeface="+mn-lt"/>
                <a:cs typeface="+mn-lt"/>
              </a:rPr>
              <a:t>groepsaanbod</a:t>
            </a:r>
            <a:r>
              <a:rPr lang="fr-FR" sz="1800">
                <a:solidFill>
                  <a:sysClr val="windowText" lastClr="000000"/>
                </a:solidFill>
                <a:ea typeface="+mn-lt"/>
                <a:cs typeface="+mn-lt"/>
              </a:rPr>
              <a:t> </a:t>
            </a:r>
            <a:r>
              <a:rPr lang="fr-FR" sz="1800" err="1">
                <a:solidFill>
                  <a:sysClr val="windowText" lastClr="000000"/>
                </a:solidFill>
                <a:ea typeface="+mn-lt"/>
                <a:cs typeface="+mn-lt"/>
              </a:rPr>
              <a:t>is</a:t>
            </a:r>
            <a:r>
              <a:rPr lang="fr-FR" sz="1800">
                <a:solidFill>
                  <a:sysClr val="windowText" lastClr="000000"/>
                </a:solidFill>
                <a:ea typeface="+mn-lt"/>
                <a:cs typeface="+mn-lt"/>
              </a:rPr>
              <a:t> </a:t>
            </a:r>
            <a:r>
              <a:rPr lang="fr-FR" sz="1800" err="1">
                <a:solidFill>
                  <a:sysClr val="windowText" lastClr="000000"/>
                </a:solidFill>
                <a:ea typeface="+mn-lt"/>
                <a:cs typeface="+mn-lt"/>
              </a:rPr>
              <a:t>mogelijk</a:t>
            </a:r>
            <a:r>
              <a:rPr lang="fr-FR" sz="1800">
                <a:solidFill>
                  <a:sysClr val="windowText" lastClr="000000"/>
                </a:solidFill>
                <a:ea typeface="+mn-lt"/>
                <a:cs typeface="+mn-lt"/>
              </a:rPr>
              <a:t> </a:t>
            </a:r>
            <a:r>
              <a:rPr lang="fr-FR" sz="1800" err="1">
                <a:solidFill>
                  <a:sysClr val="windowText" lastClr="000000"/>
                </a:solidFill>
                <a:ea typeface="+mn-lt"/>
                <a:cs typeface="+mn-lt"/>
              </a:rPr>
              <a:t>gemaakt</a:t>
            </a:r>
            <a:r>
              <a:rPr lang="fr-FR" sz="1800">
                <a:solidFill>
                  <a:sysClr val="windowText" lastClr="000000"/>
                </a:solidFill>
                <a:ea typeface="+mn-lt"/>
                <a:cs typeface="+mn-lt"/>
              </a:rPr>
              <a:t> (</a:t>
            </a:r>
            <a:r>
              <a:rPr lang="fr-FR" sz="1800" err="1">
                <a:solidFill>
                  <a:sysClr val="windowText" lastClr="000000"/>
                </a:solidFill>
                <a:ea typeface="+mn-lt"/>
                <a:cs typeface="+mn-lt"/>
              </a:rPr>
              <a:t>januari</a:t>
            </a:r>
            <a:r>
              <a:rPr lang="fr-FR" sz="1800">
                <a:solidFill>
                  <a:sysClr val="windowText" lastClr="000000"/>
                </a:solidFill>
                <a:ea typeface="+mn-lt"/>
                <a:cs typeface="+mn-lt"/>
              </a:rPr>
              <a:t> 2023)</a:t>
            </a:r>
          </a:p>
          <a:p>
            <a:pPr marL="285750" indent="-285750">
              <a:buFont typeface="Arial" panose="020B0604020202020204" pitchFamily="34" charset="0"/>
              <a:buChar char="•"/>
            </a:pPr>
            <a:r>
              <a:rPr lang="fr-FR">
                <a:solidFill>
                  <a:sysClr val="windowText" lastClr="000000"/>
                </a:solidFill>
                <a:ea typeface="+mn-lt"/>
                <a:cs typeface="+mn-lt"/>
              </a:rPr>
              <a:t>1 psy/ortho kan 2 </a:t>
            </a:r>
            <a:r>
              <a:rPr lang="fr-FR" err="1">
                <a:solidFill>
                  <a:sysClr val="windowText" lastClr="000000"/>
                </a:solidFill>
                <a:ea typeface="+mn-lt"/>
                <a:cs typeface="+mn-lt"/>
              </a:rPr>
              <a:t>functies</a:t>
            </a:r>
            <a:r>
              <a:rPr lang="fr-FR">
                <a:solidFill>
                  <a:sysClr val="windowText" lastClr="000000"/>
                </a:solidFill>
                <a:ea typeface="+mn-lt"/>
                <a:cs typeface="+mn-lt"/>
              </a:rPr>
              <a:t> </a:t>
            </a:r>
            <a:r>
              <a:rPr lang="fr-FR" err="1">
                <a:solidFill>
                  <a:sysClr val="windowText" lastClr="000000"/>
                </a:solidFill>
                <a:ea typeface="+mn-lt"/>
                <a:cs typeface="+mn-lt"/>
              </a:rPr>
              <a:t>uitoefenen</a:t>
            </a:r>
            <a:endParaRPr lang="nl-BE">
              <a:solidFill>
                <a:sysClr val="windowText" lastClr="000000"/>
              </a:solidFill>
            </a:endParaRPr>
          </a:p>
        </p:txBody>
      </p:sp>
      <p:pic>
        <p:nvPicPr>
          <p:cNvPr id="51" name="Image 9">
            <a:extLst>
              <a:ext uri="{FF2B5EF4-FFF2-40B4-BE49-F238E27FC236}">
                <a16:creationId xmlns:a16="http://schemas.microsoft.com/office/drawing/2014/main" id="{F61C49C8-7E37-4911-9394-541CE6E1A789}"/>
              </a:ext>
            </a:extLst>
          </p:cNvPr>
          <p:cNvPicPr>
            <a:picLocks noChangeAspect="1"/>
          </p:cNvPicPr>
          <p:nvPr/>
        </p:nvPicPr>
        <p:blipFill>
          <a:blip r:embed="rId4"/>
          <a:stretch>
            <a:fillRect/>
          </a:stretch>
        </p:blipFill>
        <p:spPr>
          <a:xfrm>
            <a:off x="11438003" y="692283"/>
            <a:ext cx="466952" cy="408583"/>
          </a:xfrm>
          <a:prstGeom prst="rect">
            <a:avLst/>
          </a:prstGeom>
        </p:spPr>
      </p:pic>
      <p:sp>
        <p:nvSpPr>
          <p:cNvPr id="36" name="Rechthoek 35">
            <a:extLst>
              <a:ext uri="{FF2B5EF4-FFF2-40B4-BE49-F238E27FC236}">
                <a16:creationId xmlns:a16="http://schemas.microsoft.com/office/drawing/2014/main" id="{BB8458DF-A3FB-4056-8C0F-696176BD9AA2}"/>
              </a:ext>
            </a:extLst>
          </p:cNvPr>
          <p:cNvSpPr/>
          <p:nvPr/>
        </p:nvSpPr>
        <p:spPr>
          <a:xfrm>
            <a:off x="206829" y="6341692"/>
            <a:ext cx="838200" cy="418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a:extLst>
              <a:ext uri="{FF2B5EF4-FFF2-40B4-BE49-F238E27FC236}">
                <a16:creationId xmlns:a16="http://schemas.microsoft.com/office/drawing/2014/main" id="{6F4F5CA5-F5CE-4A19-A1B4-E8AA4CFFB94B}"/>
              </a:ext>
            </a:extLst>
          </p:cNvPr>
          <p:cNvSpPr txBox="1"/>
          <p:nvPr/>
        </p:nvSpPr>
        <p:spPr>
          <a:xfrm>
            <a:off x="9457259" y="6490175"/>
            <a:ext cx="2734741" cy="307777"/>
          </a:xfrm>
          <a:prstGeom prst="rect">
            <a:avLst/>
          </a:prstGeom>
          <a:noFill/>
        </p:spPr>
        <p:txBody>
          <a:bodyPr wrap="square" rtlCol="0">
            <a:spAutoFit/>
          </a:bodyPr>
          <a:lstStyle/>
          <a:p>
            <a:r>
              <a:rPr lang="nl-BE" sz="1400"/>
              <a:t>Uitzonderlijk 1 sessie extra* </a:t>
            </a:r>
            <a:endParaRPr lang="en-US" sz="1400"/>
          </a:p>
        </p:txBody>
      </p:sp>
      <p:sp>
        <p:nvSpPr>
          <p:cNvPr id="10" name="Titel 9">
            <a:extLst>
              <a:ext uri="{FF2B5EF4-FFF2-40B4-BE49-F238E27FC236}">
                <a16:creationId xmlns:a16="http://schemas.microsoft.com/office/drawing/2014/main" id="{7E05B3BE-0D2A-6501-3260-05628C8E97F2}"/>
              </a:ext>
            </a:extLst>
          </p:cNvPr>
          <p:cNvSpPr>
            <a:spLocks noGrp="1"/>
          </p:cNvSpPr>
          <p:nvPr>
            <p:ph type="title"/>
          </p:nvPr>
        </p:nvSpPr>
        <p:spPr/>
        <p:txBody>
          <a:bodyPr>
            <a:normAutofit fontScale="90000"/>
          </a:bodyPr>
          <a:lstStyle/>
          <a:p>
            <a:r>
              <a:rPr lang="nl-NL"/>
              <a:t>Zorgaanbod</a:t>
            </a:r>
            <a:endParaRPr lang="nl-BE"/>
          </a:p>
        </p:txBody>
      </p:sp>
    </p:spTree>
    <p:extLst>
      <p:ext uri="{BB962C8B-B14F-4D97-AF65-F5344CB8AC3E}">
        <p14:creationId xmlns:p14="http://schemas.microsoft.com/office/powerpoint/2010/main" val="1871010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1047F5-C50F-B595-8B93-372781C6A3CF}"/>
              </a:ext>
            </a:extLst>
          </p:cNvPr>
          <p:cNvSpPr>
            <a:spLocks noGrp="1"/>
          </p:cNvSpPr>
          <p:nvPr>
            <p:ph type="title"/>
          </p:nvPr>
        </p:nvSpPr>
        <p:spPr/>
        <p:txBody>
          <a:bodyPr/>
          <a:lstStyle/>
          <a:p>
            <a:r>
              <a:rPr lang="nl-NL"/>
              <a:t>Zorgaanbod - cumulatie</a:t>
            </a:r>
            <a:endParaRPr lang="nl-BE"/>
          </a:p>
        </p:txBody>
      </p:sp>
      <p:graphicFrame>
        <p:nvGraphicFramePr>
          <p:cNvPr id="8" name="Tabel 7">
            <a:extLst>
              <a:ext uri="{FF2B5EF4-FFF2-40B4-BE49-F238E27FC236}">
                <a16:creationId xmlns:a16="http://schemas.microsoft.com/office/drawing/2014/main" id="{19554F52-BE48-0526-8AA5-B50E30445F99}"/>
              </a:ext>
            </a:extLst>
          </p:cNvPr>
          <p:cNvGraphicFramePr>
            <a:graphicFrameLocks noGrp="1"/>
          </p:cNvGraphicFramePr>
          <p:nvPr>
            <p:extLst>
              <p:ext uri="{D42A27DB-BD31-4B8C-83A1-F6EECF244321}">
                <p14:modId xmlns:p14="http://schemas.microsoft.com/office/powerpoint/2010/main" val="1739108935"/>
              </p:ext>
            </p:extLst>
          </p:nvPr>
        </p:nvGraphicFramePr>
        <p:xfrm>
          <a:off x="396792" y="2288404"/>
          <a:ext cx="4153410" cy="4147869"/>
        </p:xfrm>
        <a:graphic>
          <a:graphicData uri="http://schemas.openxmlformats.org/drawingml/2006/table">
            <a:tbl>
              <a:tblPr/>
              <a:tblGrid>
                <a:gridCol w="1384470">
                  <a:extLst>
                    <a:ext uri="{9D8B030D-6E8A-4147-A177-3AD203B41FA5}">
                      <a16:colId xmlns:a16="http://schemas.microsoft.com/office/drawing/2014/main" val="3079171491"/>
                    </a:ext>
                  </a:extLst>
                </a:gridCol>
                <a:gridCol w="1384470">
                  <a:extLst>
                    <a:ext uri="{9D8B030D-6E8A-4147-A177-3AD203B41FA5}">
                      <a16:colId xmlns:a16="http://schemas.microsoft.com/office/drawing/2014/main" val="1863483820"/>
                    </a:ext>
                  </a:extLst>
                </a:gridCol>
                <a:gridCol w="1384470">
                  <a:extLst>
                    <a:ext uri="{9D8B030D-6E8A-4147-A177-3AD203B41FA5}">
                      <a16:colId xmlns:a16="http://schemas.microsoft.com/office/drawing/2014/main" val="3372182297"/>
                    </a:ext>
                  </a:extLst>
                </a:gridCol>
              </a:tblGrid>
              <a:tr h="500623">
                <a:tc>
                  <a:txBody>
                    <a:bodyPr/>
                    <a:lstStyle/>
                    <a:p>
                      <a:r>
                        <a:rPr lang="nl-BE" sz="1050" b="1" err="1">
                          <a:effectLst/>
                        </a:rPr>
                        <a:t>Eerstelijn</a:t>
                      </a:r>
                      <a:r>
                        <a:rPr lang="nl-BE" sz="1050" b="1">
                          <a:effectLst/>
                        </a:rPr>
                        <a:t>​</a:t>
                      </a:r>
                    </a:p>
                  </a:txBody>
                  <a:tcPr marL="46208" marR="46208" marT="23104" marB="231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a:txBody>
                    <a:bodyPr/>
                    <a:lstStyle/>
                    <a:p>
                      <a:r>
                        <a:rPr lang="nl-BE" sz="1050" b="1">
                          <a:effectLst/>
                        </a:rPr>
                        <a:t>Maximum 10 individuele sessies, of​</a:t>
                      </a:r>
                    </a:p>
                  </a:txBody>
                  <a:tcPr marL="46208" marR="46208" marT="23104" marB="231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a:txBody>
                    <a:bodyPr/>
                    <a:lstStyle/>
                    <a:p>
                      <a:r>
                        <a:rPr lang="nl-BE" sz="1050" b="1">
                          <a:effectLst/>
                        </a:rPr>
                        <a:t>Maximum 8 groepssessies, of​</a:t>
                      </a:r>
                    </a:p>
                  </a:txBody>
                  <a:tcPr marL="46208" marR="46208" marT="23104" marB="231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80534419"/>
                  </a:ext>
                </a:extLst>
              </a:tr>
              <a:tr h="636227">
                <a:tc>
                  <a:txBody>
                    <a:bodyPr/>
                    <a:lstStyle/>
                    <a:p>
                      <a:r>
                        <a:rPr lang="nl-BE" sz="1050" b="1" err="1">
                          <a:effectLst/>
                        </a:rPr>
                        <a:t>Eerstelijn</a:t>
                      </a:r>
                      <a:r>
                        <a:rPr lang="nl-BE" sz="1050" b="1">
                          <a:effectLst/>
                        </a:rPr>
                        <a:t>​</a:t>
                      </a:r>
                    </a:p>
                  </a:txBody>
                  <a:tcPr marL="46208" marR="46208" marT="23104" marB="231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gridSpan="2">
                  <a:txBody>
                    <a:bodyPr/>
                    <a:lstStyle/>
                    <a:p>
                      <a:pPr algn="ctr" fontAlgn="t"/>
                      <a:r>
                        <a:rPr lang="nl-NL" sz="1050">
                          <a:effectLst/>
                        </a:rPr>
                        <a:t>Maximum 18 individuele en groepssessies waarvan maximum 10 individuele sessies, </a:t>
                      </a:r>
                      <a:r>
                        <a:rPr lang="nl-NL" sz="1050" b="1">
                          <a:effectLst/>
                        </a:rPr>
                        <a:t>of</a:t>
                      </a:r>
                      <a:r>
                        <a:rPr lang="nl-NL" sz="1050">
                          <a:effectLst/>
                        </a:rPr>
                        <a:t>​ ​</a:t>
                      </a:r>
                    </a:p>
                  </a:txBody>
                  <a:tcPr marL="46208" marR="46208" marT="23104" marB="23104">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hMerge="1">
                  <a:txBody>
                    <a:bodyPr/>
                    <a:lstStyle/>
                    <a:p>
                      <a:endParaRPr lang="nl-BE"/>
                    </a:p>
                  </a:txBody>
                  <a:tcPr/>
                </a:tc>
                <a:extLst>
                  <a:ext uri="{0D108BD9-81ED-4DB2-BD59-A6C34878D82A}">
                    <a16:rowId xmlns:a16="http://schemas.microsoft.com/office/drawing/2014/main" val="1550648942"/>
                  </a:ext>
                </a:extLst>
              </a:tr>
              <a:tr h="783049">
                <a:tc>
                  <a:txBody>
                    <a:bodyPr/>
                    <a:lstStyle/>
                    <a:p>
                      <a:r>
                        <a:rPr lang="nl-BE" sz="1050" b="1">
                          <a:effectLst/>
                        </a:rPr>
                        <a:t>Eerstelijn + Gespecialiseerde​</a:t>
                      </a:r>
                    </a:p>
                  </a:txBody>
                  <a:tcPr marL="46208" marR="46208" marT="23104" marB="231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gridSpan="2">
                  <a:txBody>
                    <a:bodyPr/>
                    <a:lstStyle/>
                    <a:p>
                      <a:pPr algn="ctr" fontAlgn="t"/>
                      <a:r>
                        <a:rPr lang="nl-NL" sz="1050">
                          <a:effectLst/>
                        </a:rPr>
                        <a:t>Maximum 10 eersteelijn individuele sessies + Maximum 15 gespecialiseerde groepssessies</a:t>
                      </a:r>
                    </a:p>
                  </a:txBody>
                  <a:tcPr marL="46208" marR="46208" marT="23104" marB="23104">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hMerge="1">
                  <a:txBody>
                    <a:bodyPr/>
                    <a:lstStyle/>
                    <a:p>
                      <a:endParaRPr lang="nl-BE"/>
                    </a:p>
                  </a:txBody>
                  <a:tcPr/>
                </a:tc>
                <a:extLst>
                  <a:ext uri="{0D108BD9-81ED-4DB2-BD59-A6C34878D82A}">
                    <a16:rowId xmlns:a16="http://schemas.microsoft.com/office/drawing/2014/main" val="3195679803"/>
                  </a:ext>
                </a:extLst>
              </a:tr>
              <a:tr h="783049">
                <a:tc>
                  <a:txBody>
                    <a:bodyPr/>
                    <a:lstStyle/>
                    <a:p>
                      <a:r>
                        <a:rPr lang="nl-BE" sz="1050" b="1">
                          <a:effectLst/>
                        </a:rPr>
                        <a:t>​Gespecialiseerde</a:t>
                      </a:r>
                    </a:p>
                  </a:txBody>
                  <a:tcPr marL="46208" marR="46208" marT="23104" marB="231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a:txBody>
                    <a:bodyPr/>
                    <a:lstStyle/>
                    <a:p>
                      <a:pPr algn="ctr" fontAlgn="t"/>
                      <a:r>
                        <a:rPr lang="nl-NL" sz="1050">
                          <a:effectLst/>
                        </a:rPr>
                        <a:t>​Gemiddeld 10 individuele sessies (maximum 20), </a:t>
                      </a:r>
                      <a:r>
                        <a:rPr lang="nl-NL" sz="1050" b="1">
                          <a:effectLst/>
                        </a:rPr>
                        <a:t>of</a:t>
                      </a:r>
                      <a:endParaRPr lang="nl-NL" sz="1050">
                        <a:effectLst/>
                      </a:endParaRPr>
                    </a:p>
                  </a:txBody>
                  <a:tcPr marL="23104" marR="23104" marT="23104" marB="23104">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a:txBody>
                    <a:bodyPr/>
                    <a:lstStyle/>
                    <a:p>
                      <a:pPr algn="ctr" fontAlgn="t"/>
                      <a:r>
                        <a:rPr lang="nl-BE" sz="1050">
                          <a:effectLst/>
                        </a:rPr>
                        <a:t>​Maximum 15 groepssessies, </a:t>
                      </a:r>
                      <a:r>
                        <a:rPr lang="nl-BE" sz="1050" b="1">
                          <a:effectLst/>
                        </a:rPr>
                        <a:t>of</a:t>
                      </a:r>
                      <a:endParaRPr lang="nl-BE" sz="1050">
                        <a:effectLst/>
                      </a:endParaRPr>
                    </a:p>
                  </a:txBody>
                  <a:tcPr marL="46208" marR="46208" marT="23104" marB="23104">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16407459"/>
                  </a:ext>
                </a:extLst>
              </a:tr>
              <a:tr h="636227">
                <a:tc>
                  <a:txBody>
                    <a:bodyPr/>
                    <a:lstStyle/>
                    <a:p>
                      <a:r>
                        <a:rPr lang="nl-BE" sz="1050" b="1">
                          <a:effectLst/>
                        </a:rPr>
                        <a:t>​Gespecialiseerde</a:t>
                      </a:r>
                    </a:p>
                  </a:txBody>
                  <a:tcPr marL="46208" marR="46208" marT="23104" marB="231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gridSpan="2">
                  <a:txBody>
                    <a:bodyPr/>
                    <a:lstStyle/>
                    <a:p>
                      <a:pPr algn="ctr" fontAlgn="t"/>
                      <a:r>
                        <a:rPr lang="nl-NL" sz="1050">
                          <a:effectLst/>
                        </a:rPr>
                        <a:t>Gemiddeld 10 individuele sessies (maximum 20)  + maximum 15 groepssessies, </a:t>
                      </a:r>
                      <a:r>
                        <a:rPr lang="nl-NL" sz="1050" b="1">
                          <a:effectLst/>
                        </a:rPr>
                        <a:t>of</a:t>
                      </a:r>
                      <a:r>
                        <a:rPr lang="nl-NL" sz="1050">
                          <a:effectLst/>
                        </a:rPr>
                        <a:t>​ ​</a:t>
                      </a:r>
                    </a:p>
                  </a:txBody>
                  <a:tcPr marL="46208" marR="46208" marT="23104" marB="23104">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hMerge="1">
                  <a:txBody>
                    <a:bodyPr/>
                    <a:lstStyle/>
                    <a:p>
                      <a:endParaRPr lang="nl-BE"/>
                    </a:p>
                  </a:txBody>
                  <a:tcPr/>
                </a:tc>
                <a:extLst>
                  <a:ext uri="{0D108BD9-81ED-4DB2-BD59-A6C34878D82A}">
                    <a16:rowId xmlns:a16="http://schemas.microsoft.com/office/drawing/2014/main" val="1512050624"/>
                  </a:ext>
                </a:extLst>
              </a:tr>
              <a:tr h="783049">
                <a:tc>
                  <a:txBody>
                    <a:bodyPr/>
                    <a:lstStyle/>
                    <a:p>
                      <a:r>
                        <a:rPr lang="nl-BE" sz="1050" b="1">
                          <a:effectLst/>
                        </a:rPr>
                        <a:t>​Gespecialiseerde + Eerstelijn</a:t>
                      </a:r>
                    </a:p>
                  </a:txBody>
                  <a:tcPr marL="46208" marR="46208" marT="23104" marB="231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gridSpan="2">
                  <a:txBody>
                    <a:bodyPr/>
                    <a:lstStyle/>
                    <a:p>
                      <a:pPr algn="ctr" fontAlgn="t"/>
                      <a:r>
                        <a:rPr lang="nl-NL" sz="1050">
                          <a:effectLst/>
                        </a:rPr>
                        <a:t>​ Gemiddeld 10 gespecialiseerde individuele sessies (maximum 20) + maximum 8 </a:t>
                      </a:r>
                      <a:r>
                        <a:rPr lang="nl-NL" sz="1050" err="1">
                          <a:effectLst/>
                        </a:rPr>
                        <a:t>eerstelijn</a:t>
                      </a:r>
                      <a:r>
                        <a:rPr lang="nl-NL" sz="1050">
                          <a:effectLst/>
                        </a:rPr>
                        <a:t> groepssessies</a:t>
                      </a:r>
                    </a:p>
                  </a:txBody>
                  <a:tcPr marL="46208" marR="46208" marT="23104" marB="23104">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hMerge="1">
                  <a:txBody>
                    <a:bodyPr/>
                    <a:lstStyle/>
                    <a:p>
                      <a:endParaRPr lang="nl-BE"/>
                    </a:p>
                  </a:txBody>
                  <a:tcPr/>
                </a:tc>
                <a:extLst>
                  <a:ext uri="{0D108BD9-81ED-4DB2-BD59-A6C34878D82A}">
                    <a16:rowId xmlns:a16="http://schemas.microsoft.com/office/drawing/2014/main" val="2677640658"/>
                  </a:ext>
                </a:extLst>
              </a:tr>
            </a:tbl>
          </a:graphicData>
        </a:graphic>
      </p:graphicFrame>
      <p:graphicFrame>
        <p:nvGraphicFramePr>
          <p:cNvPr id="9" name="Tabel 8">
            <a:extLst>
              <a:ext uri="{FF2B5EF4-FFF2-40B4-BE49-F238E27FC236}">
                <a16:creationId xmlns:a16="http://schemas.microsoft.com/office/drawing/2014/main" id="{02A6CB98-A3FC-C9BF-2659-50FE14EDB3E8}"/>
              </a:ext>
            </a:extLst>
          </p:cNvPr>
          <p:cNvGraphicFramePr>
            <a:graphicFrameLocks noGrp="1"/>
          </p:cNvGraphicFramePr>
          <p:nvPr>
            <p:extLst>
              <p:ext uri="{D42A27DB-BD31-4B8C-83A1-F6EECF244321}">
                <p14:modId xmlns:p14="http://schemas.microsoft.com/office/powerpoint/2010/main" val="1412493902"/>
              </p:ext>
            </p:extLst>
          </p:nvPr>
        </p:nvGraphicFramePr>
        <p:xfrm>
          <a:off x="4975668" y="2285892"/>
          <a:ext cx="4153410" cy="4122222"/>
        </p:xfrm>
        <a:graphic>
          <a:graphicData uri="http://schemas.openxmlformats.org/drawingml/2006/table">
            <a:tbl>
              <a:tblPr/>
              <a:tblGrid>
                <a:gridCol w="1384470">
                  <a:extLst>
                    <a:ext uri="{9D8B030D-6E8A-4147-A177-3AD203B41FA5}">
                      <a16:colId xmlns:a16="http://schemas.microsoft.com/office/drawing/2014/main" val="3602704763"/>
                    </a:ext>
                  </a:extLst>
                </a:gridCol>
                <a:gridCol w="1384470">
                  <a:extLst>
                    <a:ext uri="{9D8B030D-6E8A-4147-A177-3AD203B41FA5}">
                      <a16:colId xmlns:a16="http://schemas.microsoft.com/office/drawing/2014/main" val="1306884458"/>
                    </a:ext>
                  </a:extLst>
                </a:gridCol>
                <a:gridCol w="1384470">
                  <a:extLst>
                    <a:ext uri="{9D8B030D-6E8A-4147-A177-3AD203B41FA5}">
                      <a16:colId xmlns:a16="http://schemas.microsoft.com/office/drawing/2014/main" val="446037321"/>
                    </a:ext>
                  </a:extLst>
                </a:gridCol>
              </a:tblGrid>
              <a:tr h="686441">
                <a:tc>
                  <a:txBody>
                    <a:bodyPr/>
                    <a:lstStyle/>
                    <a:p>
                      <a:r>
                        <a:rPr lang="nl-BE" sz="1000" b="1" err="1">
                          <a:effectLst/>
                        </a:rPr>
                        <a:t>Eerstelijn</a:t>
                      </a:r>
                      <a:r>
                        <a:rPr lang="nl-BE" sz="1000" b="1">
                          <a:effectLst/>
                        </a:rPr>
                        <a:t>​</a:t>
                      </a:r>
                    </a:p>
                  </a:txBody>
                  <a:tcPr marL="38430" marR="38430" marT="19215" marB="1921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a:txBody>
                    <a:bodyPr/>
                    <a:lstStyle/>
                    <a:p>
                      <a:r>
                        <a:rPr lang="nl-BE" sz="1000" b="1">
                          <a:effectLst/>
                        </a:rPr>
                        <a:t>Maximum 8 individuele sessies, of​</a:t>
                      </a:r>
                    </a:p>
                  </a:txBody>
                  <a:tcPr marL="38430" marR="38430" marT="19215" marB="1921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a:txBody>
                    <a:bodyPr/>
                    <a:lstStyle/>
                    <a:p>
                      <a:r>
                        <a:rPr lang="nl-BE" sz="1000" b="1">
                          <a:effectLst/>
                        </a:rPr>
                        <a:t>Maximum 5 groepssessies, of​</a:t>
                      </a:r>
                    </a:p>
                  </a:txBody>
                  <a:tcPr marL="38430" marR="38430" marT="19215" marB="1921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29344513"/>
                  </a:ext>
                </a:extLst>
              </a:tr>
              <a:tr h="686441">
                <a:tc>
                  <a:txBody>
                    <a:bodyPr/>
                    <a:lstStyle/>
                    <a:p>
                      <a:r>
                        <a:rPr lang="nl-BE" sz="1000" b="1" err="1">
                          <a:effectLst/>
                        </a:rPr>
                        <a:t>Eerstelijn</a:t>
                      </a:r>
                      <a:r>
                        <a:rPr lang="nl-BE" sz="1000" b="1">
                          <a:effectLst/>
                        </a:rPr>
                        <a:t>​</a:t>
                      </a:r>
                    </a:p>
                  </a:txBody>
                  <a:tcPr marL="38430" marR="38430" marT="19215" marB="1921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gridSpan="2">
                  <a:txBody>
                    <a:bodyPr/>
                    <a:lstStyle/>
                    <a:p>
                      <a:pPr algn="ctr" fontAlgn="t"/>
                      <a:r>
                        <a:rPr lang="nl-NL" sz="1000">
                          <a:effectLst/>
                        </a:rPr>
                        <a:t>​Maximum 13 individuele en groepssessies waarvan maximum 8 individuele sessies, </a:t>
                      </a:r>
                      <a:r>
                        <a:rPr lang="nl-NL" sz="1000" b="1">
                          <a:effectLst/>
                        </a:rPr>
                        <a:t>of</a:t>
                      </a:r>
                      <a:r>
                        <a:rPr lang="nl-NL" sz="1000">
                          <a:effectLst/>
                        </a:rPr>
                        <a:t> ​</a:t>
                      </a:r>
                    </a:p>
                  </a:txBody>
                  <a:tcPr marL="38430" marR="38430" marT="19215" marB="19215">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hMerge="1">
                  <a:txBody>
                    <a:bodyPr/>
                    <a:lstStyle/>
                    <a:p>
                      <a:endParaRPr lang="nl-BE"/>
                    </a:p>
                  </a:txBody>
                  <a:tcPr/>
                </a:tc>
                <a:extLst>
                  <a:ext uri="{0D108BD9-81ED-4DB2-BD59-A6C34878D82A}">
                    <a16:rowId xmlns:a16="http://schemas.microsoft.com/office/drawing/2014/main" val="3142334653"/>
                  </a:ext>
                </a:extLst>
              </a:tr>
              <a:tr h="687633">
                <a:tc>
                  <a:txBody>
                    <a:bodyPr/>
                    <a:lstStyle/>
                    <a:p>
                      <a:r>
                        <a:rPr lang="nl-BE" sz="1000" b="1" err="1">
                          <a:effectLst/>
                        </a:rPr>
                        <a:t>Eerstelijn</a:t>
                      </a:r>
                      <a:r>
                        <a:rPr lang="nl-BE" sz="1000" b="1">
                          <a:effectLst/>
                        </a:rPr>
                        <a:t> + Gespecialiseerde​</a:t>
                      </a:r>
                    </a:p>
                  </a:txBody>
                  <a:tcPr marL="38430" marR="38430" marT="19215" marB="1921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gridSpan="2">
                  <a:txBody>
                    <a:bodyPr/>
                    <a:lstStyle/>
                    <a:p>
                      <a:pPr algn="ctr" fontAlgn="t"/>
                      <a:r>
                        <a:rPr lang="nl-NL" sz="1000">
                          <a:effectLst/>
                        </a:rPr>
                        <a:t>Maximum 8 </a:t>
                      </a:r>
                      <a:r>
                        <a:rPr lang="nl-NL" sz="1000" err="1">
                          <a:effectLst/>
                        </a:rPr>
                        <a:t>eerstelijn</a:t>
                      </a:r>
                      <a:r>
                        <a:rPr lang="nl-NL" sz="1000">
                          <a:effectLst/>
                        </a:rPr>
                        <a:t> individuele sessies + Maximum 12 gespecialiseerde groepssessies​</a:t>
                      </a:r>
                    </a:p>
                  </a:txBody>
                  <a:tcPr marL="38430" marR="38430" marT="19215" marB="19215">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hMerge="1">
                  <a:txBody>
                    <a:bodyPr/>
                    <a:lstStyle/>
                    <a:p>
                      <a:endParaRPr lang="nl-BE"/>
                    </a:p>
                  </a:txBody>
                  <a:tcPr/>
                </a:tc>
                <a:extLst>
                  <a:ext uri="{0D108BD9-81ED-4DB2-BD59-A6C34878D82A}">
                    <a16:rowId xmlns:a16="http://schemas.microsoft.com/office/drawing/2014/main" val="3509353338"/>
                  </a:ext>
                </a:extLst>
              </a:tr>
              <a:tr h="687633">
                <a:tc>
                  <a:txBody>
                    <a:bodyPr/>
                    <a:lstStyle/>
                    <a:p>
                      <a:r>
                        <a:rPr lang="nl-BE" sz="1000" b="1">
                          <a:effectLst/>
                        </a:rPr>
                        <a:t>Gespecialiseerde​</a:t>
                      </a:r>
                    </a:p>
                  </a:txBody>
                  <a:tcPr marL="38430" marR="38430" marT="19215" marB="1921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a:txBody>
                    <a:bodyPr/>
                    <a:lstStyle/>
                    <a:p>
                      <a:pPr algn="ctr" fontAlgn="t"/>
                      <a:r>
                        <a:rPr lang="nl-NL" sz="1000">
                          <a:effectLst/>
                        </a:rPr>
                        <a:t>​Gemiddeld 8 individuele sessies (maximum 20), </a:t>
                      </a:r>
                      <a:r>
                        <a:rPr lang="nl-NL" sz="1000" b="1">
                          <a:effectLst/>
                        </a:rPr>
                        <a:t>of</a:t>
                      </a:r>
                      <a:endParaRPr lang="nl-NL" sz="1000">
                        <a:effectLst/>
                      </a:endParaRPr>
                    </a:p>
                  </a:txBody>
                  <a:tcPr marL="19215" marR="19215" marT="19215" marB="19215">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a:txBody>
                    <a:bodyPr/>
                    <a:lstStyle/>
                    <a:p>
                      <a:pPr algn="ctr" fontAlgn="t"/>
                      <a:r>
                        <a:rPr lang="nl-BE" sz="1000">
                          <a:effectLst/>
                        </a:rPr>
                        <a:t>​Maximum 12 groepssessies, </a:t>
                      </a:r>
                      <a:r>
                        <a:rPr lang="nl-BE" sz="1000" b="1">
                          <a:effectLst/>
                        </a:rPr>
                        <a:t>of</a:t>
                      </a:r>
                      <a:endParaRPr lang="nl-BE" sz="1000">
                        <a:effectLst/>
                      </a:endParaRPr>
                    </a:p>
                  </a:txBody>
                  <a:tcPr marL="38430" marR="38430" marT="19215" marB="19215">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01947877"/>
                  </a:ext>
                </a:extLst>
              </a:tr>
              <a:tr h="686441">
                <a:tc>
                  <a:txBody>
                    <a:bodyPr/>
                    <a:lstStyle/>
                    <a:p>
                      <a:r>
                        <a:rPr lang="nl-BE" sz="1000" b="1">
                          <a:effectLst/>
                        </a:rPr>
                        <a:t>​Gespecialiseerde</a:t>
                      </a:r>
                    </a:p>
                  </a:txBody>
                  <a:tcPr marL="38430" marR="38430" marT="19215" marB="1921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gridSpan="2">
                  <a:txBody>
                    <a:bodyPr/>
                    <a:lstStyle/>
                    <a:p>
                      <a:pPr algn="ctr" fontAlgn="t"/>
                      <a:r>
                        <a:rPr lang="nl-NL" sz="1000">
                          <a:effectLst/>
                        </a:rPr>
                        <a:t>Gemiddeld 8 individuele sessies (maximum 20) + maximum 12 groepssessies, </a:t>
                      </a:r>
                      <a:r>
                        <a:rPr lang="nl-NL" sz="1000" b="1">
                          <a:effectLst/>
                        </a:rPr>
                        <a:t>of</a:t>
                      </a:r>
                      <a:r>
                        <a:rPr lang="nl-NL" sz="1000">
                          <a:effectLst/>
                        </a:rPr>
                        <a:t>​ ​</a:t>
                      </a:r>
                    </a:p>
                  </a:txBody>
                  <a:tcPr marL="38430" marR="38430" marT="19215" marB="19215">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hMerge="1">
                  <a:txBody>
                    <a:bodyPr/>
                    <a:lstStyle/>
                    <a:p>
                      <a:endParaRPr lang="nl-BE"/>
                    </a:p>
                  </a:txBody>
                  <a:tcPr/>
                </a:tc>
                <a:extLst>
                  <a:ext uri="{0D108BD9-81ED-4DB2-BD59-A6C34878D82A}">
                    <a16:rowId xmlns:a16="http://schemas.microsoft.com/office/drawing/2014/main" val="375308892"/>
                  </a:ext>
                </a:extLst>
              </a:tr>
              <a:tr h="687633">
                <a:tc>
                  <a:txBody>
                    <a:bodyPr/>
                    <a:lstStyle/>
                    <a:p>
                      <a:r>
                        <a:rPr lang="nl-BE" sz="1000" b="1">
                          <a:effectLst/>
                        </a:rPr>
                        <a:t>​Gespecialiseerde + Eerstelijn</a:t>
                      </a:r>
                    </a:p>
                  </a:txBody>
                  <a:tcPr marL="38430" marR="38430" marT="19215" marB="1921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gridSpan="2">
                  <a:txBody>
                    <a:bodyPr/>
                    <a:lstStyle/>
                    <a:p>
                      <a:pPr algn="ctr" fontAlgn="t"/>
                      <a:r>
                        <a:rPr lang="nl-NL" sz="1000">
                          <a:effectLst/>
                        </a:rPr>
                        <a:t>Gemiddeld 8 gespecialiseerde individuele sessies (maximum 20) + maximum 5 </a:t>
                      </a:r>
                      <a:r>
                        <a:rPr lang="nl-NL" sz="1000" err="1">
                          <a:effectLst/>
                        </a:rPr>
                        <a:t>eerstelijn</a:t>
                      </a:r>
                      <a:r>
                        <a:rPr lang="nl-NL" sz="1000">
                          <a:effectLst/>
                        </a:rPr>
                        <a:t> groepssessies​ ​</a:t>
                      </a:r>
                    </a:p>
                  </a:txBody>
                  <a:tcPr marL="38430" marR="38430" marT="19215" marB="19215">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hMerge="1">
                  <a:txBody>
                    <a:bodyPr/>
                    <a:lstStyle/>
                    <a:p>
                      <a:endParaRPr lang="nl-BE"/>
                    </a:p>
                  </a:txBody>
                  <a:tcPr/>
                </a:tc>
                <a:extLst>
                  <a:ext uri="{0D108BD9-81ED-4DB2-BD59-A6C34878D82A}">
                    <a16:rowId xmlns:a16="http://schemas.microsoft.com/office/drawing/2014/main" val="4032231655"/>
                  </a:ext>
                </a:extLst>
              </a:tr>
            </a:tbl>
          </a:graphicData>
        </a:graphic>
      </p:graphicFrame>
      <p:sp>
        <p:nvSpPr>
          <p:cNvPr id="10" name="Tekstvak 9">
            <a:extLst>
              <a:ext uri="{FF2B5EF4-FFF2-40B4-BE49-F238E27FC236}">
                <a16:creationId xmlns:a16="http://schemas.microsoft.com/office/drawing/2014/main" id="{643457AF-65CE-F99C-586A-BC03C15C10E5}"/>
              </a:ext>
            </a:extLst>
          </p:cNvPr>
          <p:cNvSpPr txBox="1"/>
          <p:nvPr/>
        </p:nvSpPr>
        <p:spPr>
          <a:xfrm>
            <a:off x="396792" y="1607234"/>
            <a:ext cx="4153410" cy="646331"/>
          </a:xfrm>
          <a:prstGeom prst="rect">
            <a:avLst/>
          </a:prstGeom>
          <a:noFill/>
        </p:spPr>
        <p:txBody>
          <a:bodyPr wrap="square" rtlCol="0">
            <a:spAutoFit/>
          </a:bodyPr>
          <a:lstStyle/>
          <a:p>
            <a:r>
              <a:rPr lang="nl-NL"/>
              <a:t>In een netwerk kinderen en jongeren (t.e.m. 23 jaar)</a:t>
            </a:r>
            <a:endParaRPr lang="nl-BE"/>
          </a:p>
        </p:txBody>
      </p:sp>
      <p:sp>
        <p:nvSpPr>
          <p:cNvPr id="11" name="Tekstvak 10">
            <a:extLst>
              <a:ext uri="{FF2B5EF4-FFF2-40B4-BE49-F238E27FC236}">
                <a16:creationId xmlns:a16="http://schemas.microsoft.com/office/drawing/2014/main" id="{57FD5176-5206-34EF-A7A0-6AF645073CF9}"/>
              </a:ext>
            </a:extLst>
          </p:cNvPr>
          <p:cNvSpPr txBox="1"/>
          <p:nvPr/>
        </p:nvSpPr>
        <p:spPr>
          <a:xfrm>
            <a:off x="4975668" y="1621642"/>
            <a:ext cx="5138769" cy="369332"/>
          </a:xfrm>
          <a:prstGeom prst="rect">
            <a:avLst/>
          </a:prstGeom>
          <a:noFill/>
        </p:spPr>
        <p:txBody>
          <a:bodyPr wrap="square" rtlCol="0">
            <a:spAutoFit/>
          </a:bodyPr>
          <a:lstStyle/>
          <a:p>
            <a:r>
              <a:rPr lang="nl-NL"/>
              <a:t>In een netwerk volwassenen (vanaf 15j)</a:t>
            </a:r>
            <a:endParaRPr lang="nl-BE"/>
          </a:p>
        </p:txBody>
      </p:sp>
    </p:spTree>
    <p:extLst>
      <p:ext uri="{BB962C8B-B14F-4D97-AF65-F5344CB8AC3E}">
        <p14:creationId xmlns:p14="http://schemas.microsoft.com/office/powerpoint/2010/main" val="3684568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5A974-F8DF-3451-83A0-13C0C43524B4}"/>
              </a:ext>
            </a:extLst>
          </p:cNvPr>
          <p:cNvSpPr>
            <a:spLocks noGrp="1"/>
          </p:cNvSpPr>
          <p:nvPr>
            <p:ph type="title"/>
          </p:nvPr>
        </p:nvSpPr>
        <p:spPr/>
        <p:txBody>
          <a:bodyPr/>
          <a:lstStyle/>
          <a:p>
            <a:r>
              <a:rPr lang="nl-NL"/>
              <a:t>Vindplaatsen</a:t>
            </a:r>
            <a:endParaRPr lang="nl-BE"/>
          </a:p>
        </p:txBody>
      </p:sp>
      <p:sp>
        <p:nvSpPr>
          <p:cNvPr id="3" name="Tijdelijke aanduiding voor inhoud 2">
            <a:extLst>
              <a:ext uri="{FF2B5EF4-FFF2-40B4-BE49-F238E27FC236}">
                <a16:creationId xmlns:a16="http://schemas.microsoft.com/office/drawing/2014/main" id="{14DB1AA8-5E2E-BE60-78AB-C9093F86B35B}"/>
              </a:ext>
            </a:extLst>
          </p:cNvPr>
          <p:cNvSpPr>
            <a:spLocks noGrp="1"/>
          </p:cNvSpPr>
          <p:nvPr>
            <p:ph idx="1"/>
          </p:nvPr>
        </p:nvSpPr>
        <p:spPr>
          <a:xfrm>
            <a:off x="677334" y="1490133"/>
            <a:ext cx="9121422" cy="5283200"/>
          </a:xfrm>
        </p:spPr>
        <p:txBody>
          <a:bodyPr>
            <a:normAutofit fontScale="85000" lnSpcReduction="10000"/>
          </a:bodyPr>
          <a:lstStyle/>
          <a:p>
            <a:pPr>
              <a:lnSpc>
                <a:spcPct val="170000"/>
              </a:lnSpc>
              <a:spcAft>
                <a:spcPts val="800"/>
              </a:spcAft>
            </a:pPr>
            <a:r>
              <a:rPr lang="nl-BE" sz="1800" dirty="0">
                <a:solidFill>
                  <a:schemeClr val="tx1"/>
                </a:solidFill>
              </a:rPr>
              <a:t>Vindplaatsen worden binnen de conventie omschreven als </a:t>
            </a:r>
            <a:r>
              <a:rPr lang="nl-BE" sz="1800" b="1" dirty="0">
                <a:solidFill>
                  <a:schemeClr val="tx1"/>
                </a:solidFill>
              </a:rPr>
              <a:t>laagdrempelige</a:t>
            </a:r>
            <a:r>
              <a:rPr lang="nl-BE" sz="1800" dirty="0">
                <a:solidFill>
                  <a:schemeClr val="tx1"/>
                </a:solidFill>
              </a:rPr>
              <a:t> en </a:t>
            </a:r>
            <a:r>
              <a:rPr lang="nl-BE" sz="1800" b="1" dirty="0">
                <a:solidFill>
                  <a:schemeClr val="tx1"/>
                </a:solidFill>
              </a:rPr>
              <a:t>toegankelijke</a:t>
            </a:r>
            <a:r>
              <a:rPr lang="nl-BE" sz="1800" dirty="0">
                <a:solidFill>
                  <a:schemeClr val="tx1"/>
                </a:solidFill>
              </a:rPr>
              <a:t> plekken waar het voor kwetsbare burgers logisch is om hulp te vinden. Het zijn </a:t>
            </a:r>
            <a:r>
              <a:rPr lang="nl-BE" sz="1800" b="1" dirty="0">
                <a:solidFill>
                  <a:schemeClr val="tx1"/>
                </a:solidFill>
              </a:rPr>
              <a:t>niet-stigmatiserende</a:t>
            </a:r>
            <a:r>
              <a:rPr lang="nl-BE" sz="1800" dirty="0">
                <a:solidFill>
                  <a:schemeClr val="tx1"/>
                </a:solidFill>
              </a:rPr>
              <a:t> </a:t>
            </a:r>
            <a:r>
              <a:rPr lang="nl-BE" sz="1800" b="1" dirty="0">
                <a:solidFill>
                  <a:schemeClr val="tx1"/>
                </a:solidFill>
              </a:rPr>
              <a:t>plaatsen</a:t>
            </a:r>
            <a:r>
              <a:rPr lang="nl-BE" sz="1800" dirty="0">
                <a:solidFill>
                  <a:schemeClr val="tx1"/>
                </a:solidFill>
              </a:rPr>
              <a:t> waar de burger regelmatig aanwezig is voor een ander doeleinde dan psychische gezondheid. Binnen de conventie worden deze plekken ingezet om psychologische hulpverlening dichter bij burgers te brengen die hier anders moeilijker toe zouden komen.</a:t>
            </a:r>
          </a:p>
          <a:p>
            <a:pPr marL="0" indent="0">
              <a:lnSpc>
                <a:spcPct val="170000"/>
              </a:lnSpc>
              <a:spcAft>
                <a:spcPts val="800"/>
              </a:spcAft>
              <a:buNone/>
            </a:pPr>
            <a:r>
              <a:rPr lang="nl-BE" sz="1800" dirty="0">
                <a:solidFill>
                  <a:schemeClr val="tx1"/>
                </a:solidFill>
              </a:rPr>
              <a:t>	Bijv. JAC, huisartsenpraktijk, buurtcentrum, lokaal dienstencentrum, jeugdhuis… </a:t>
            </a:r>
          </a:p>
          <a:p>
            <a:pPr lvl="1">
              <a:lnSpc>
                <a:spcPct val="170000"/>
              </a:lnSpc>
            </a:pPr>
            <a:r>
              <a:rPr lang="nl-BE" sz="1800" u="sng" dirty="0"/>
              <a:t>Voordelen</a:t>
            </a:r>
            <a:r>
              <a:rPr lang="nl-BE" sz="1800" dirty="0"/>
              <a:t>: bekend gezicht werkt drempelverlagend, nauwe samenwerking met psycholoog/orthopedagoog</a:t>
            </a:r>
          </a:p>
          <a:p>
            <a:pPr lvl="1">
              <a:lnSpc>
                <a:spcPct val="170000"/>
              </a:lnSpc>
            </a:pPr>
            <a:r>
              <a:rPr lang="nl-BE" sz="1800" dirty="0"/>
              <a:t>Belangrijke </a:t>
            </a:r>
            <a:r>
              <a:rPr lang="nl-BE" sz="1800" u="sng" dirty="0"/>
              <a:t>voorwaarde</a:t>
            </a:r>
            <a:r>
              <a:rPr lang="nl-BE" sz="1800" dirty="0"/>
              <a:t>: brede toegankelijkheid, aanbod naar (buurt)bewoner en niet enkel eigen cliënteel </a:t>
            </a:r>
            <a:endParaRPr lang="nl-BE" dirty="0"/>
          </a:p>
          <a:p>
            <a:pPr>
              <a:lnSpc>
                <a:spcPct val="170000"/>
              </a:lnSpc>
            </a:pPr>
            <a:r>
              <a:rPr lang="nl-BE" dirty="0"/>
              <a:t>We zijn nog op zoek naar bijkomende vindplaatsen</a:t>
            </a:r>
          </a:p>
          <a:p>
            <a:pPr lvl="1">
              <a:lnSpc>
                <a:spcPct val="170000"/>
              </a:lnSpc>
            </a:pPr>
            <a:r>
              <a:rPr lang="nl-BE" dirty="0"/>
              <a:t>Altijd welkom om een engagement in te dienen, dit kan via: </a:t>
            </a:r>
            <a:r>
              <a:rPr lang="nl-BE" b="0" i="0" u="sng" strike="noStrike" dirty="0">
                <a:solidFill>
                  <a:srgbClr val="3FCDE7"/>
                </a:solidFill>
                <a:effectLst/>
                <a:latin typeface="Calibri" panose="020F0502020204030204" pitchFamily="34" charset="0"/>
                <a:hlinkClick r:id="rId2"/>
              </a:rPr>
              <a:t>https://forms.gle/Exum7NkeAxJXcJz</a:t>
            </a:r>
            <a:endParaRPr lang="nl-BE" dirty="0"/>
          </a:p>
        </p:txBody>
      </p:sp>
    </p:spTree>
    <p:extLst>
      <p:ext uri="{BB962C8B-B14F-4D97-AF65-F5344CB8AC3E}">
        <p14:creationId xmlns:p14="http://schemas.microsoft.com/office/powerpoint/2010/main" val="427538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FF37EA-9280-128B-AB8F-A99117F2CAA8}"/>
              </a:ext>
            </a:extLst>
          </p:cNvPr>
          <p:cNvSpPr>
            <a:spLocks noGrp="1"/>
          </p:cNvSpPr>
          <p:nvPr>
            <p:ph type="title"/>
          </p:nvPr>
        </p:nvSpPr>
        <p:spPr/>
        <p:txBody>
          <a:bodyPr/>
          <a:lstStyle/>
          <a:p>
            <a:r>
              <a:rPr lang="nl-NL"/>
              <a:t>Inzet intercultureel bemiddelaars</a:t>
            </a:r>
            <a:endParaRPr lang="nl-BE"/>
          </a:p>
        </p:txBody>
      </p:sp>
      <p:sp>
        <p:nvSpPr>
          <p:cNvPr id="3" name="Tijdelijke aanduiding voor inhoud 2">
            <a:extLst>
              <a:ext uri="{FF2B5EF4-FFF2-40B4-BE49-F238E27FC236}">
                <a16:creationId xmlns:a16="http://schemas.microsoft.com/office/drawing/2014/main" id="{D23A5DD8-C5AA-C67A-8070-579DE48B3A97}"/>
              </a:ext>
            </a:extLst>
          </p:cNvPr>
          <p:cNvSpPr>
            <a:spLocks noGrp="1"/>
          </p:cNvSpPr>
          <p:nvPr>
            <p:ph idx="1"/>
          </p:nvPr>
        </p:nvSpPr>
        <p:spPr/>
        <p:txBody>
          <a:bodyPr/>
          <a:lstStyle/>
          <a:p>
            <a:r>
              <a:rPr lang="nl-NL" dirty="0" err="1"/>
              <a:t>Geconventioneerde</a:t>
            </a:r>
            <a:r>
              <a:rPr lang="nl-NL" dirty="0"/>
              <a:t> KP/KO kunnen gratis gebruik maken van intercultureel bemiddelaars en tolken</a:t>
            </a:r>
          </a:p>
          <a:p>
            <a:pPr marL="0" indent="0">
              <a:buNone/>
            </a:pPr>
            <a:endParaRPr lang="nl-NL" dirty="0"/>
          </a:p>
          <a:p>
            <a:r>
              <a:rPr lang="nl-NL" dirty="0"/>
              <a:t>Met behulp van internetverbinding en een laptop (of tablet) kan men via een beveiligd platform een afspraak met een intercultureel bemiddelaar maken</a:t>
            </a:r>
            <a:endParaRPr lang="nl-BE" dirty="0"/>
          </a:p>
        </p:txBody>
      </p:sp>
    </p:spTree>
    <p:extLst>
      <p:ext uri="{BB962C8B-B14F-4D97-AF65-F5344CB8AC3E}">
        <p14:creationId xmlns:p14="http://schemas.microsoft.com/office/powerpoint/2010/main" val="2614459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DE9603-4627-60A9-645B-9611459821FD}"/>
              </a:ext>
            </a:extLst>
          </p:cNvPr>
          <p:cNvSpPr>
            <a:spLocks noGrp="1"/>
          </p:cNvSpPr>
          <p:nvPr>
            <p:ph type="title"/>
          </p:nvPr>
        </p:nvSpPr>
        <p:spPr/>
        <p:txBody>
          <a:bodyPr/>
          <a:lstStyle/>
          <a:p>
            <a:r>
              <a:rPr lang="nl-NL"/>
              <a:t>Cijfers Oost-Vlaanderen</a:t>
            </a:r>
            <a:endParaRPr lang="nl-BE"/>
          </a:p>
        </p:txBody>
      </p:sp>
      <p:sp>
        <p:nvSpPr>
          <p:cNvPr id="3" name="Tijdelijke aanduiding voor inhoud 2">
            <a:extLst>
              <a:ext uri="{FF2B5EF4-FFF2-40B4-BE49-F238E27FC236}">
                <a16:creationId xmlns:a16="http://schemas.microsoft.com/office/drawing/2014/main" id="{D44DA685-5FF7-2C27-9269-014340453D60}"/>
              </a:ext>
            </a:extLst>
          </p:cNvPr>
          <p:cNvSpPr>
            <a:spLocks noGrp="1"/>
          </p:cNvSpPr>
          <p:nvPr>
            <p:ph idx="1"/>
          </p:nvPr>
        </p:nvSpPr>
        <p:spPr/>
        <p:txBody>
          <a:bodyPr/>
          <a:lstStyle/>
          <a:p>
            <a:pPr marL="0" indent="0">
              <a:buNone/>
            </a:pPr>
            <a:r>
              <a:rPr lang="nl-NL" b="1" dirty="0"/>
              <a:t>Oost-Vlaanderen</a:t>
            </a:r>
          </a:p>
          <a:p>
            <a:r>
              <a:rPr lang="nl-NL" dirty="0"/>
              <a:t>Meer dan 390 </a:t>
            </a:r>
            <a:r>
              <a:rPr lang="nl-NL" dirty="0" err="1"/>
              <a:t>geconventioneerde</a:t>
            </a:r>
            <a:r>
              <a:rPr lang="nl-NL" dirty="0"/>
              <a:t> KP/KO werkzaam op meer dan 403 unieke locaties</a:t>
            </a:r>
          </a:p>
          <a:p>
            <a:r>
              <a:rPr lang="nl-NL" dirty="0"/>
              <a:t>Samen goed voor</a:t>
            </a:r>
          </a:p>
          <a:p>
            <a:pPr lvl="1"/>
            <a:r>
              <a:rPr lang="nl-NL" dirty="0"/>
              <a:t>Wekelijks meer dan 4000 individuele psychologische sessies</a:t>
            </a:r>
          </a:p>
          <a:p>
            <a:pPr lvl="1"/>
            <a:r>
              <a:rPr lang="nl-NL" dirty="0"/>
              <a:t>+/- 84 verschillende groepstrajecten in het voorjaar van 2023 </a:t>
            </a:r>
            <a:endParaRPr lang="nl-BE" dirty="0"/>
          </a:p>
        </p:txBody>
      </p:sp>
    </p:spTree>
    <p:extLst>
      <p:ext uri="{BB962C8B-B14F-4D97-AF65-F5344CB8AC3E}">
        <p14:creationId xmlns:p14="http://schemas.microsoft.com/office/powerpoint/2010/main" val="1326292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4927B3-DF02-DEF8-D0FE-0AB9BD68AFE2}"/>
              </a:ext>
            </a:extLst>
          </p:cNvPr>
          <p:cNvSpPr>
            <a:spLocks noGrp="1"/>
          </p:cNvSpPr>
          <p:nvPr>
            <p:ph type="title"/>
          </p:nvPr>
        </p:nvSpPr>
        <p:spPr/>
        <p:txBody>
          <a:bodyPr/>
          <a:lstStyle/>
          <a:p>
            <a:r>
              <a:rPr lang="nl-NL" dirty="0" err="1"/>
              <a:t>Stavaza</a:t>
            </a:r>
            <a:r>
              <a:rPr lang="nl-NL" dirty="0"/>
              <a:t> ELZ Panacea</a:t>
            </a:r>
            <a:endParaRPr lang="nl-BE" dirty="0"/>
          </a:p>
        </p:txBody>
      </p:sp>
      <p:sp>
        <p:nvSpPr>
          <p:cNvPr id="3" name="Tijdelijke aanduiding voor inhoud 2">
            <a:extLst>
              <a:ext uri="{FF2B5EF4-FFF2-40B4-BE49-F238E27FC236}">
                <a16:creationId xmlns:a16="http://schemas.microsoft.com/office/drawing/2014/main" id="{97D16CBA-E20E-B9B2-D0C0-2A946CB801DD}"/>
              </a:ext>
            </a:extLst>
          </p:cNvPr>
          <p:cNvSpPr>
            <a:spLocks noGrp="1"/>
          </p:cNvSpPr>
          <p:nvPr>
            <p:ph idx="1"/>
          </p:nvPr>
        </p:nvSpPr>
        <p:spPr/>
        <p:txBody>
          <a:bodyPr>
            <a:normAutofit/>
          </a:bodyPr>
          <a:lstStyle/>
          <a:p>
            <a:r>
              <a:rPr lang="nl-NL" b="1" u="sng" dirty="0">
                <a:solidFill>
                  <a:schemeClr val="tx1"/>
                </a:solidFill>
              </a:rPr>
              <a:t>20 </a:t>
            </a:r>
            <a:r>
              <a:rPr lang="nl-NL" dirty="0" err="1">
                <a:solidFill>
                  <a:schemeClr val="tx1"/>
                </a:solidFill>
              </a:rPr>
              <a:t>geconventioneerde</a:t>
            </a:r>
            <a:r>
              <a:rPr lang="nl-NL" dirty="0">
                <a:solidFill>
                  <a:schemeClr val="tx1"/>
                </a:solidFill>
              </a:rPr>
              <a:t> klinisch psychologen/orthopedagogen, op </a:t>
            </a:r>
            <a:r>
              <a:rPr lang="nl-NL" b="1" u="sng" dirty="0">
                <a:solidFill>
                  <a:schemeClr val="tx1"/>
                </a:solidFill>
              </a:rPr>
              <a:t>25</a:t>
            </a:r>
            <a:r>
              <a:rPr lang="nl-NL" dirty="0">
                <a:solidFill>
                  <a:srgbClr val="FF0000"/>
                </a:solidFill>
              </a:rPr>
              <a:t> </a:t>
            </a:r>
            <a:r>
              <a:rPr lang="nl-NL" dirty="0">
                <a:solidFill>
                  <a:schemeClr val="tx1"/>
                </a:solidFill>
              </a:rPr>
              <a:t>locaties</a:t>
            </a:r>
          </a:p>
          <a:p>
            <a:pPr lvl="1"/>
            <a:r>
              <a:rPr lang="nl-NL" dirty="0">
                <a:solidFill>
                  <a:schemeClr val="tx1"/>
                </a:solidFill>
              </a:rPr>
              <a:t>8 KP/KO gaan aan de slag met kinderen en jongeren (t.e.m. 23 jaar)</a:t>
            </a:r>
          </a:p>
          <a:p>
            <a:pPr lvl="1"/>
            <a:r>
              <a:rPr lang="nl-NL" dirty="0">
                <a:solidFill>
                  <a:schemeClr val="tx1"/>
                </a:solidFill>
              </a:rPr>
              <a:t>13 KP/KO gaan aan de slag met volwassenen (vanaf 15 jaar) </a:t>
            </a:r>
          </a:p>
          <a:p>
            <a:pPr marL="457200" lvl="1" indent="0">
              <a:buNone/>
            </a:pPr>
            <a:endParaRPr lang="nl-BE" dirty="0">
              <a:solidFill>
                <a:srgbClr val="FF0000"/>
              </a:solidFill>
            </a:endParaRPr>
          </a:p>
          <a:p>
            <a:pPr marL="0" indent="0">
              <a:buNone/>
            </a:pPr>
            <a:endParaRPr lang="nl-NL" sz="1400" dirty="0">
              <a:solidFill>
                <a:srgbClr val="FF0000"/>
              </a:solidFill>
            </a:endParaRPr>
          </a:p>
        </p:txBody>
      </p:sp>
    </p:spTree>
    <p:extLst>
      <p:ext uri="{BB962C8B-B14F-4D97-AF65-F5344CB8AC3E}">
        <p14:creationId xmlns:p14="http://schemas.microsoft.com/office/powerpoint/2010/main" val="547184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357D3A-16AC-47F2-6917-DC0D5C132A6A}"/>
              </a:ext>
            </a:extLst>
          </p:cNvPr>
          <p:cNvSpPr>
            <a:spLocks noGrp="1"/>
          </p:cNvSpPr>
          <p:nvPr>
            <p:ph type="title"/>
          </p:nvPr>
        </p:nvSpPr>
        <p:spPr/>
        <p:txBody>
          <a:bodyPr/>
          <a:lstStyle/>
          <a:p>
            <a:r>
              <a:rPr lang="nl-NL" dirty="0" err="1"/>
              <a:t>Stavaza</a:t>
            </a:r>
            <a:r>
              <a:rPr lang="nl-NL" dirty="0"/>
              <a:t> ELZ Panacea</a:t>
            </a:r>
            <a:endParaRPr lang="nl-BE" dirty="0"/>
          </a:p>
        </p:txBody>
      </p:sp>
      <p:sp>
        <p:nvSpPr>
          <p:cNvPr id="3" name="Tijdelijke aanduiding voor inhoud 2">
            <a:extLst>
              <a:ext uri="{FF2B5EF4-FFF2-40B4-BE49-F238E27FC236}">
                <a16:creationId xmlns:a16="http://schemas.microsoft.com/office/drawing/2014/main" id="{B3489CE9-DD22-E9AC-609F-68CA3F58AB96}"/>
              </a:ext>
            </a:extLst>
          </p:cNvPr>
          <p:cNvSpPr>
            <a:spLocks noGrp="1"/>
          </p:cNvSpPr>
          <p:nvPr>
            <p:ph idx="1"/>
          </p:nvPr>
        </p:nvSpPr>
        <p:spPr/>
        <p:txBody>
          <a:bodyPr/>
          <a:lstStyle/>
          <a:p>
            <a:r>
              <a:rPr lang="nl-NL" dirty="0">
                <a:solidFill>
                  <a:schemeClr val="tx1"/>
                </a:solidFill>
              </a:rPr>
              <a:t>Op basis van beschikbare budget en contractueel toegekende uren (sessies)</a:t>
            </a:r>
          </a:p>
          <a:p>
            <a:r>
              <a:rPr lang="nl-BE" dirty="0">
                <a:solidFill>
                  <a:schemeClr val="tx1"/>
                </a:solidFill>
              </a:rPr>
              <a:t>Samen goed voor </a:t>
            </a:r>
            <a:r>
              <a:rPr lang="nl-BE" b="1" dirty="0">
                <a:solidFill>
                  <a:schemeClr val="tx1"/>
                </a:solidFill>
              </a:rPr>
              <a:t>199</a:t>
            </a:r>
            <a:r>
              <a:rPr lang="nl-BE" dirty="0">
                <a:solidFill>
                  <a:schemeClr val="tx1"/>
                </a:solidFill>
              </a:rPr>
              <a:t> ELP en GPZ sessies/week voor zowel kinderen, jongeren als volwassenen in ELZ Regio Panacea</a:t>
            </a:r>
          </a:p>
          <a:p>
            <a:pPr lvl="1"/>
            <a:r>
              <a:rPr lang="nl-BE" b="1" dirty="0">
                <a:solidFill>
                  <a:schemeClr val="tx1"/>
                </a:solidFill>
              </a:rPr>
              <a:t>63 uren ELP en GPZ sessies/week </a:t>
            </a:r>
            <a:r>
              <a:rPr lang="nl-BE" dirty="0">
                <a:solidFill>
                  <a:schemeClr val="tx1"/>
                </a:solidFill>
              </a:rPr>
              <a:t>voor </a:t>
            </a:r>
            <a:r>
              <a:rPr lang="nl-BE" b="1" dirty="0">
                <a:solidFill>
                  <a:schemeClr val="tx1"/>
                </a:solidFill>
              </a:rPr>
              <a:t>kinderen en jongeren </a:t>
            </a:r>
            <a:r>
              <a:rPr lang="nl-BE" dirty="0">
                <a:solidFill>
                  <a:schemeClr val="tx1"/>
                </a:solidFill>
              </a:rPr>
              <a:t>(t.e.m. 23 jaar)</a:t>
            </a:r>
          </a:p>
          <a:p>
            <a:pPr lvl="1"/>
            <a:r>
              <a:rPr lang="nl-BE" b="1" dirty="0">
                <a:solidFill>
                  <a:schemeClr val="tx1"/>
                </a:solidFill>
              </a:rPr>
              <a:t>136 uren ELP en GPZ sessies/week </a:t>
            </a:r>
            <a:r>
              <a:rPr lang="nl-BE" dirty="0">
                <a:solidFill>
                  <a:schemeClr val="tx1"/>
                </a:solidFill>
              </a:rPr>
              <a:t>voor </a:t>
            </a:r>
            <a:r>
              <a:rPr lang="nl-BE" b="1" dirty="0">
                <a:solidFill>
                  <a:schemeClr val="tx1"/>
                </a:solidFill>
              </a:rPr>
              <a:t>volwassenen</a:t>
            </a:r>
            <a:r>
              <a:rPr lang="nl-BE" dirty="0">
                <a:solidFill>
                  <a:schemeClr val="tx1"/>
                </a:solidFill>
              </a:rPr>
              <a:t> (vanaf 15 jaar)</a:t>
            </a:r>
          </a:p>
          <a:p>
            <a:pPr marL="0" indent="0">
              <a:buNone/>
            </a:pPr>
            <a:endParaRPr lang="nl-BE" dirty="0"/>
          </a:p>
        </p:txBody>
      </p:sp>
    </p:spTree>
    <p:extLst>
      <p:ext uri="{BB962C8B-B14F-4D97-AF65-F5344CB8AC3E}">
        <p14:creationId xmlns:p14="http://schemas.microsoft.com/office/powerpoint/2010/main" val="2305680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91BB29-DF9B-F9FF-A893-103CA9CCB274}"/>
              </a:ext>
            </a:extLst>
          </p:cNvPr>
          <p:cNvSpPr>
            <a:spLocks noGrp="1"/>
          </p:cNvSpPr>
          <p:nvPr>
            <p:ph type="title"/>
          </p:nvPr>
        </p:nvSpPr>
        <p:spPr/>
        <p:txBody>
          <a:bodyPr/>
          <a:lstStyle/>
          <a:p>
            <a:r>
              <a:rPr lang="nl-NL">
                <a:hlinkClick r:id="rId2"/>
              </a:rPr>
              <a:t>www.psy-ovl.be</a:t>
            </a:r>
            <a:r>
              <a:rPr lang="nl-NL"/>
              <a:t> </a:t>
            </a:r>
            <a:endParaRPr lang="nl-BE"/>
          </a:p>
        </p:txBody>
      </p:sp>
      <p:pic>
        <p:nvPicPr>
          <p:cNvPr id="4" name="Afbeelding 3" descr="Afbeelding met tafel&#10;&#10;Automatisch gegenereerde beschrijving">
            <a:extLst>
              <a:ext uri="{FF2B5EF4-FFF2-40B4-BE49-F238E27FC236}">
                <a16:creationId xmlns:a16="http://schemas.microsoft.com/office/drawing/2014/main" id="{B2C1CC69-2D20-C609-4D61-632A88A1F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4" y="1359369"/>
            <a:ext cx="9916391" cy="5345061"/>
          </a:xfrm>
          <a:prstGeom prst="rect">
            <a:avLst/>
          </a:prstGeom>
        </p:spPr>
      </p:pic>
    </p:spTree>
    <p:extLst>
      <p:ext uri="{BB962C8B-B14F-4D97-AF65-F5344CB8AC3E}">
        <p14:creationId xmlns:p14="http://schemas.microsoft.com/office/powerpoint/2010/main" val="1105878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76F39F-CB49-F609-7D16-A2DAE189638B}"/>
              </a:ext>
            </a:extLst>
          </p:cNvPr>
          <p:cNvSpPr>
            <a:spLocks noGrp="1"/>
          </p:cNvSpPr>
          <p:nvPr>
            <p:ph type="title"/>
          </p:nvPr>
        </p:nvSpPr>
        <p:spPr/>
        <p:txBody>
          <a:bodyPr/>
          <a:lstStyle/>
          <a:p>
            <a:r>
              <a:rPr lang="nl-NL" dirty="0"/>
              <a:t>Wie mogen we welkom heten vandaag? </a:t>
            </a:r>
            <a:endParaRPr lang="nl-BE" dirty="0"/>
          </a:p>
        </p:txBody>
      </p:sp>
      <p:sp>
        <p:nvSpPr>
          <p:cNvPr id="3" name="Tijdelijke aanduiding voor inhoud 2">
            <a:extLst>
              <a:ext uri="{FF2B5EF4-FFF2-40B4-BE49-F238E27FC236}">
                <a16:creationId xmlns:a16="http://schemas.microsoft.com/office/drawing/2014/main" id="{FBFB0027-E329-FC4A-DB71-A58186C81F5C}"/>
              </a:ext>
            </a:extLst>
          </p:cNvPr>
          <p:cNvSpPr>
            <a:spLocks noGrp="1"/>
          </p:cNvSpPr>
          <p:nvPr>
            <p:ph idx="1"/>
          </p:nvPr>
        </p:nvSpPr>
        <p:spPr/>
        <p:txBody>
          <a:bodyPr>
            <a:normAutofit/>
          </a:bodyPr>
          <a:lstStyle/>
          <a:p>
            <a:r>
              <a:rPr lang="nl-NL" dirty="0"/>
              <a:t>(</a:t>
            </a:r>
            <a:r>
              <a:rPr lang="nl-NL" dirty="0" err="1"/>
              <a:t>Geconventioneerde</a:t>
            </a:r>
            <a:r>
              <a:rPr lang="nl-NL" dirty="0"/>
              <a:t>) psychologen en orthopedagogen</a:t>
            </a:r>
          </a:p>
          <a:p>
            <a:r>
              <a:rPr lang="nl-NL" dirty="0"/>
              <a:t>Huisartsen</a:t>
            </a:r>
          </a:p>
          <a:p>
            <a:r>
              <a:rPr lang="nl-NL" dirty="0"/>
              <a:t>Sociaal/maatschappelijk werkers</a:t>
            </a:r>
          </a:p>
          <a:p>
            <a:r>
              <a:rPr lang="nl-NL" dirty="0"/>
              <a:t>(Psychiatrische) verpleegkundigen</a:t>
            </a:r>
          </a:p>
          <a:p>
            <a:r>
              <a:rPr lang="nl-NL" dirty="0"/>
              <a:t>Leerlingebegeleider en jeugdopbouwwerker</a:t>
            </a:r>
          </a:p>
          <a:p>
            <a:r>
              <a:rPr lang="nl-NL" dirty="0"/>
              <a:t>Kinesitherapeut en apotheker</a:t>
            </a:r>
          </a:p>
          <a:p>
            <a:r>
              <a:rPr lang="nl-NL" dirty="0"/>
              <a:t>Stafmedewerkers, coördinatoren, teamverantwoordelijken, …</a:t>
            </a:r>
          </a:p>
          <a:p>
            <a:endParaRPr lang="nl-NL" dirty="0"/>
          </a:p>
          <a:p>
            <a:pPr marL="0" indent="0">
              <a:buNone/>
            </a:pPr>
            <a:r>
              <a:rPr lang="nl-NL" dirty="0"/>
              <a:t>Vanuit diverse organisaties/diensten</a:t>
            </a:r>
          </a:p>
          <a:p>
            <a:endParaRPr lang="nl-NL" dirty="0"/>
          </a:p>
          <a:p>
            <a:endParaRPr lang="nl-NL" dirty="0"/>
          </a:p>
          <a:p>
            <a:endParaRPr lang="nl-BE" dirty="0"/>
          </a:p>
        </p:txBody>
      </p:sp>
    </p:spTree>
    <p:extLst>
      <p:ext uri="{BB962C8B-B14F-4D97-AF65-F5344CB8AC3E}">
        <p14:creationId xmlns:p14="http://schemas.microsoft.com/office/powerpoint/2010/main" val="185873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B479D1-52D4-A1E8-B0D8-8A7F34402E38}"/>
              </a:ext>
            </a:extLst>
          </p:cNvPr>
          <p:cNvSpPr>
            <a:spLocks noGrp="1"/>
          </p:cNvSpPr>
          <p:nvPr>
            <p:ph type="title"/>
          </p:nvPr>
        </p:nvSpPr>
        <p:spPr/>
        <p:txBody>
          <a:bodyPr/>
          <a:lstStyle/>
          <a:p>
            <a:r>
              <a:rPr lang="nl-NL"/>
              <a:t>www.psy-ovl.be</a:t>
            </a:r>
            <a:endParaRPr lang="nl-BE"/>
          </a:p>
        </p:txBody>
      </p:sp>
      <p:pic>
        <p:nvPicPr>
          <p:cNvPr id="4" name="Afbeelding 3" descr="Afbeelding met tekst&#10;&#10;Automatisch gegenereerde beschrijving">
            <a:extLst>
              <a:ext uri="{FF2B5EF4-FFF2-40B4-BE49-F238E27FC236}">
                <a16:creationId xmlns:a16="http://schemas.microsoft.com/office/drawing/2014/main" id="{201EF66D-80C3-8266-C085-BF826FF26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0634"/>
            <a:ext cx="12192000" cy="2951841"/>
          </a:xfrm>
          <a:prstGeom prst="rect">
            <a:avLst/>
          </a:prstGeom>
        </p:spPr>
      </p:pic>
      <p:pic>
        <p:nvPicPr>
          <p:cNvPr id="7" name="Afbeelding 6" descr="Afbeelding met tafel">
            <a:extLst>
              <a:ext uri="{FF2B5EF4-FFF2-40B4-BE49-F238E27FC236}">
                <a16:creationId xmlns:a16="http://schemas.microsoft.com/office/drawing/2014/main" id="{6BF07D96-C2AE-0C52-82D5-1ADF8BA735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2475"/>
            <a:ext cx="12192000" cy="2356287"/>
          </a:xfrm>
          <a:prstGeom prst="rect">
            <a:avLst/>
          </a:prstGeom>
        </p:spPr>
      </p:pic>
    </p:spTree>
    <p:extLst>
      <p:ext uri="{BB962C8B-B14F-4D97-AF65-F5344CB8AC3E}">
        <p14:creationId xmlns:p14="http://schemas.microsoft.com/office/powerpoint/2010/main" val="1661165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B479D1-52D4-A1E8-B0D8-8A7F34402E38}"/>
              </a:ext>
            </a:extLst>
          </p:cNvPr>
          <p:cNvSpPr>
            <a:spLocks noGrp="1"/>
          </p:cNvSpPr>
          <p:nvPr>
            <p:ph type="title"/>
          </p:nvPr>
        </p:nvSpPr>
        <p:spPr/>
        <p:txBody>
          <a:bodyPr/>
          <a:lstStyle/>
          <a:p>
            <a:r>
              <a:rPr lang="nl-NL"/>
              <a:t>www.psy-ovl.be</a:t>
            </a:r>
            <a:endParaRPr lang="nl-BE"/>
          </a:p>
        </p:txBody>
      </p:sp>
      <p:pic>
        <p:nvPicPr>
          <p:cNvPr id="4" name="Afbeelding 3" descr="Afbeelding met grafiek, kaart&#10;&#10;Automatisch gegenereerde beschrijving">
            <a:extLst>
              <a:ext uri="{FF2B5EF4-FFF2-40B4-BE49-F238E27FC236}">
                <a16:creationId xmlns:a16="http://schemas.microsoft.com/office/drawing/2014/main" id="{7C14766D-CE48-D24F-2481-7A50FB726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7479" y="1599961"/>
            <a:ext cx="4859079" cy="4648439"/>
          </a:xfrm>
          <a:prstGeom prst="rect">
            <a:avLst/>
          </a:prstGeom>
        </p:spPr>
      </p:pic>
    </p:spTree>
    <p:extLst>
      <p:ext uri="{BB962C8B-B14F-4D97-AF65-F5344CB8AC3E}">
        <p14:creationId xmlns:p14="http://schemas.microsoft.com/office/powerpoint/2010/main" val="2505680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F243A3-9469-50B9-6EE6-C9278BE84DF8}"/>
              </a:ext>
            </a:extLst>
          </p:cNvPr>
          <p:cNvSpPr>
            <a:spLocks noGrp="1"/>
          </p:cNvSpPr>
          <p:nvPr>
            <p:ph type="title"/>
          </p:nvPr>
        </p:nvSpPr>
        <p:spPr/>
        <p:txBody>
          <a:bodyPr>
            <a:normAutofit/>
          </a:bodyPr>
          <a:lstStyle/>
          <a:p>
            <a:r>
              <a:rPr lang="nl-NL" sz="3200" dirty="0"/>
              <a:t>Groepsaanbod ELZ Panacea -Voorjaar 2023</a:t>
            </a:r>
            <a:endParaRPr lang="nl-BE" sz="3200" dirty="0"/>
          </a:p>
        </p:txBody>
      </p:sp>
      <p:graphicFrame>
        <p:nvGraphicFramePr>
          <p:cNvPr id="6" name="Tabel 6">
            <a:extLst>
              <a:ext uri="{FF2B5EF4-FFF2-40B4-BE49-F238E27FC236}">
                <a16:creationId xmlns:a16="http://schemas.microsoft.com/office/drawing/2014/main" id="{E41E7521-F071-58F8-685B-2CBD25EBF777}"/>
              </a:ext>
            </a:extLst>
          </p:cNvPr>
          <p:cNvGraphicFramePr>
            <a:graphicFrameLocks noGrp="1"/>
          </p:cNvGraphicFramePr>
          <p:nvPr>
            <p:extLst>
              <p:ext uri="{D42A27DB-BD31-4B8C-83A1-F6EECF244321}">
                <p14:modId xmlns:p14="http://schemas.microsoft.com/office/powerpoint/2010/main" val="2863870773"/>
              </p:ext>
            </p:extLst>
          </p:nvPr>
        </p:nvGraphicFramePr>
        <p:xfrm>
          <a:off x="796245" y="1353826"/>
          <a:ext cx="8326974" cy="5524322"/>
        </p:xfrm>
        <a:graphic>
          <a:graphicData uri="http://schemas.openxmlformats.org/drawingml/2006/table">
            <a:tbl>
              <a:tblPr firstRow="1" bandRow="1">
                <a:tableStyleId>{5C22544A-7EE6-4342-B048-85BDC9FD1C3A}</a:tableStyleId>
              </a:tblPr>
              <a:tblGrid>
                <a:gridCol w="2775658">
                  <a:extLst>
                    <a:ext uri="{9D8B030D-6E8A-4147-A177-3AD203B41FA5}">
                      <a16:colId xmlns:a16="http://schemas.microsoft.com/office/drawing/2014/main" val="1124961320"/>
                    </a:ext>
                  </a:extLst>
                </a:gridCol>
                <a:gridCol w="2775658">
                  <a:extLst>
                    <a:ext uri="{9D8B030D-6E8A-4147-A177-3AD203B41FA5}">
                      <a16:colId xmlns:a16="http://schemas.microsoft.com/office/drawing/2014/main" val="1299405692"/>
                    </a:ext>
                  </a:extLst>
                </a:gridCol>
                <a:gridCol w="2775658">
                  <a:extLst>
                    <a:ext uri="{9D8B030D-6E8A-4147-A177-3AD203B41FA5}">
                      <a16:colId xmlns:a16="http://schemas.microsoft.com/office/drawing/2014/main" val="3815623456"/>
                    </a:ext>
                  </a:extLst>
                </a:gridCol>
              </a:tblGrid>
              <a:tr h="527507">
                <a:tc>
                  <a:txBody>
                    <a:bodyPr/>
                    <a:lstStyle/>
                    <a:p>
                      <a:r>
                        <a:rPr lang="nl-NL"/>
                        <a:t>Titel en thema</a:t>
                      </a:r>
                      <a:endParaRPr lang="nl-BE"/>
                    </a:p>
                  </a:txBody>
                  <a:tcPr/>
                </a:tc>
                <a:tc>
                  <a:txBody>
                    <a:bodyPr/>
                    <a:lstStyle/>
                    <a:p>
                      <a:r>
                        <a:rPr lang="nl-NL"/>
                        <a:t>Doelgroep</a:t>
                      </a:r>
                      <a:endParaRPr lang="nl-BE"/>
                    </a:p>
                  </a:txBody>
                  <a:tcPr/>
                </a:tc>
                <a:tc>
                  <a:txBody>
                    <a:bodyPr/>
                    <a:lstStyle/>
                    <a:p>
                      <a:r>
                        <a:rPr lang="nl-NL"/>
                        <a:t>Aanmelden/meer info</a:t>
                      </a:r>
                      <a:endParaRPr lang="nl-BE"/>
                    </a:p>
                  </a:txBody>
                  <a:tcPr/>
                </a:tc>
                <a:extLst>
                  <a:ext uri="{0D108BD9-81ED-4DB2-BD59-A6C34878D82A}">
                    <a16:rowId xmlns:a16="http://schemas.microsoft.com/office/drawing/2014/main" val="763845906"/>
                  </a:ext>
                </a:extLst>
              </a:tr>
              <a:tr h="2308974">
                <a:tc>
                  <a:txBody>
                    <a:bodyPr/>
                    <a:lstStyle/>
                    <a:p>
                      <a:pPr>
                        <a:lnSpc>
                          <a:spcPct val="107000"/>
                        </a:lnSpc>
                        <a:spcAft>
                          <a:spcPts val="800"/>
                        </a:spcAft>
                      </a:pPr>
                      <a:r>
                        <a:rPr lang="nl-BE"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Veerkracht bij Ouderen</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b="1" dirty="0">
                          <a:effectLst/>
                          <a:latin typeface="Calibri" panose="020F0502020204030204" pitchFamily="34" charset="0"/>
                          <a:ea typeface="Calibri" panose="020F0502020204030204" pitchFamily="34" charset="0"/>
                          <a:cs typeface="Calibri" panose="020F0502020204030204" pitchFamily="34" charset="0"/>
                        </a:rPr>
                        <a: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100" dirty="0">
                          <a:effectLst/>
                          <a:latin typeface="Calibri" panose="020F0502020204030204" pitchFamily="34" charset="0"/>
                          <a:ea typeface="Calibri" panose="020F0502020204030204" pitchFamily="34" charset="0"/>
                          <a:cs typeface="Times New Roman" panose="02020603050405020304" pitchFamily="18" charset="0"/>
                        </a:rPr>
                        <a:t>De interactieve groepssessies worden georganiseerd voor ouderen die veerkrachtiger in het leven willen staan en leren omgaan met moeilijkheden eigen aan de leeftijd zoals lichamelijke klachten en veranderingen, eenzaamheid, verlies en rouw.</a:t>
                      </a:r>
                    </a:p>
                    <a:p>
                      <a:pPr>
                        <a:lnSpc>
                          <a:spcPct val="107000"/>
                        </a:lnSpc>
                        <a:spcAft>
                          <a:spcPts val="800"/>
                        </a:spcAft>
                      </a:pPr>
                      <a:r>
                        <a:rPr lang="nl-BE" sz="1100" b="1" dirty="0">
                          <a:effectLst/>
                          <a:latin typeface="Calibri" panose="020F0502020204030204" pitchFamily="34" charset="0"/>
                          <a:ea typeface="Calibri" panose="020F0502020204030204" pitchFamily="34" charset="0"/>
                          <a:cs typeface="Calibri" panose="020F0502020204030204" pitchFamily="34" charset="0"/>
                        </a:rPr>
                        <a: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BE" sz="1100">
                          <a:effectLst/>
                          <a:latin typeface="Calibri" panose="020F0502020204030204" pitchFamily="34" charset="0"/>
                          <a:ea typeface="Calibri" panose="020F0502020204030204" pitchFamily="34" charset="0"/>
                          <a:cs typeface="Calibri" panose="020F0502020204030204" pitchFamily="34" charset="0"/>
                        </a:rPr>
                        <a:t>Volwassenen -ouderen</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B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Casteur Eva</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eva@gezondheidspraktijkzottegem.com</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0493/72 01 53</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met Karine De Winter</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Start aanbod 26 april 2023</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in Zottegem</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9696610"/>
                  </a:ext>
                </a:extLst>
              </a:tr>
              <a:tr h="2459875">
                <a:tc>
                  <a:txBody>
                    <a:bodyPr/>
                    <a:lstStyle/>
                    <a:p>
                      <a:pPr>
                        <a:lnSpc>
                          <a:spcPct val="107000"/>
                        </a:lnSpc>
                        <a:spcAft>
                          <a:spcPts val="800"/>
                        </a:spcAft>
                      </a:pPr>
                      <a:r>
                        <a:rPr lang="nl-BE"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Wie verleent zorg aan de zorgverlener?s</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r>
                        <a:rPr lang="nl-BE" sz="1100">
                          <a:effectLst/>
                          <a:latin typeface="Calibri" panose="020F0502020204030204" pitchFamily="34" charset="0"/>
                          <a:ea typeface="Calibri" panose="020F0502020204030204" pitchFamily="34" charset="0"/>
                          <a:cs typeface="Times New Roman" panose="02020603050405020304" pitchFamily="18" charset="0"/>
                        </a:rPr>
                        <a:t>- ‘Zelfzorg in de zorg’ richt zich op alle zorgverleners.</a:t>
                      </a:r>
                    </a:p>
                    <a:p>
                      <a:r>
                        <a:rPr lang="nl-BE" sz="1100">
                          <a:effectLst/>
                          <a:latin typeface="Calibri" panose="020F0502020204030204" pitchFamily="34" charset="0"/>
                          <a:ea typeface="Calibri" panose="020F0502020204030204" pitchFamily="34" charset="0"/>
                          <a:cs typeface="Times New Roman" panose="02020603050405020304" pitchFamily="18" charset="0"/>
                        </a:rPr>
                        <a:t>- De sessies zijn opgebouwd uit een combinatie van psycho-educatie, doe-opdrachten en reflectiemomenten.</a:t>
                      </a:r>
                    </a:p>
                    <a:p>
                      <a:r>
                        <a:rPr lang="nl-BE" sz="1100">
                          <a:effectLst/>
                          <a:latin typeface="Calibri" panose="020F0502020204030204" pitchFamily="34" charset="0"/>
                          <a:ea typeface="Calibri" panose="020F0502020204030204" pitchFamily="34" charset="0"/>
                          <a:cs typeface="Times New Roman" panose="02020603050405020304" pitchFamily="18" charset="0"/>
                        </a:rPr>
                        <a:t>- Er wordt op een interactieve manier stilgestaan bij de bewustwording van stressklachten (lichamelijk, emotioneel, cognitief en gedragsmatig), strategieën om met stress om te gaan en meer zelfzorg in het dagelijks leven in te bouwen.</a:t>
                      </a:r>
                    </a:p>
                    <a:p>
                      <a:pPr>
                        <a:lnSpc>
                          <a:spcPct val="107000"/>
                        </a:lnSpc>
                        <a:spcAft>
                          <a:spcPts val="800"/>
                        </a:spcAft>
                      </a:pPr>
                      <a:r>
                        <a:rPr lang="nl-BE" sz="1100" b="1">
                          <a:effectLst/>
                          <a:latin typeface="Calibri" panose="020F0502020204030204" pitchFamily="34" charset="0"/>
                          <a:ea typeface="Calibri" panose="020F0502020204030204" pitchFamily="34" charset="0"/>
                          <a:cs typeface="Calibri" panose="020F0502020204030204" pitchFamily="34" charset="0"/>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Volwassen –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zorgverleners</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BE"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Casteur</a:t>
                      </a: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Eva</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eva@gezondheidspraktijkzottegem.com</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0493/72 01 53</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u="none" strike="noStrik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Start aanbod begin mei 2023</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Zottegem</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6519611"/>
                  </a:ext>
                </a:extLst>
              </a:tr>
            </a:tbl>
          </a:graphicData>
        </a:graphic>
      </p:graphicFrame>
    </p:spTree>
    <p:extLst>
      <p:ext uri="{BB962C8B-B14F-4D97-AF65-F5344CB8AC3E}">
        <p14:creationId xmlns:p14="http://schemas.microsoft.com/office/powerpoint/2010/main" val="3161042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F243A3-9469-50B9-6EE6-C9278BE84DF8}"/>
              </a:ext>
            </a:extLst>
          </p:cNvPr>
          <p:cNvSpPr>
            <a:spLocks noGrp="1"/>
          </p:cNvSpPr>
          <p:nvPr>
            <p:ph type="title"/>
          </p:nvPr>
        </p:nvSpPr>
        <p:spPr/>
        <p:txBody>
          <a:bodyPr>
            <a:normAutofit/>
          </a:bodyPr>
          <a:lstStyle/>
          <a:p>
            <a:r>
              <a:rPr lang="nl-NL" sz="3200" dirty="0"/>
              <a:t>Groepsaanbod ELZ Panacea -Voorjaar 2023</a:t>
            </a:r>
            <a:endParaRPr lang="nl-BE" sz="3200" dirty="0"/>
          </a:p>
        </p:txBody>
      </p:sp>
      <p:graphicFrame>
        <p:nvGraphicFramePr>
          <p:cNvPr id="6" name="Tabel 6">
            <a:extLst>
              <a:ext uri="{FF2B5EF4-FFF2-40B4-BE49-F238E27FC236}">
                <a16:creationId xmlns:a16="http://schemas.microsoft.com/office/drawing/2014/main" id="{E41E7521-F071-58F8-685B-2CBD25EBF777}"/>
              </a:ext>
            </a:extLst>
          </p:cNvPr>
          <p:cNvGraphicFramePr>
            <a:graphicFrameLocks noGrp="1"/>
          </p:cNvGraphicFramePr>
          <p:nvPr>
            <p:extLst>
              <p:ext uri="{D42A27DB-BD31-4B8C-83A1-F6EECF244321}">
                <p14:modId xmlns:p14="http://schemas.microsoft.com/office/powerpoint/2010/main" val="2553163052"/>
              </p:ext>
            </p:extLst>
          </p:nvPr>
        </p:nvGraphicFramePr>
        <p:xfrm>
          <a:off x="796245" y="1353825"/>
          <a:ext cx="8596668" cy="5129909"/>
        </p:xfrm>
        <a:graphic>
          <a:graphicData uri="http://schemas.openxmlformats.org/drawingml/2006/table">
            <a:tbl>
              <a:tblPr firstRow="1" bandRow="1">
                <a:tableStyleId>{5C22544A-7EE6-4342-B048-85BDC9FD1C3A}</a:tableStyleId>
              </a:tblPr>
              <a:tblGrid>
                <a:gridCol w="2865556">
                  <a:extLst>
                    <a:ext uri="{9D8B030D-6E8A-4147-A177-3AD203B41FA5}">
                      <a16:colId xmlns:a16="http://schemas.microsoft.com/office/drawing/2014/main" val="1124961320"/>
                    </a:ext>
                  </a:extLst>
                </a:gridCol>
                <a:gridCol w="2865556">
                  <a:extLst>
                    <a:ext uri="{9D8B030D-6E8A-4147-A177-3AD203B41FA5}">
                      <a16:colId xmlns:a16="http://schemas.microsoft.com/office/drawing/2014/main" val="1299405692"/>
                    </a:ext>
                  </a:extLst>
                </a:gridCol>
                <a:gridCol w="2865556">
                  <a:extLst>
                    <a:ext uri="{9D8B030D-6E8A-4147-A177-3AD203B41FA5}">
                      <a16:colId xmlns:a16="http://schemas.microsoft.com/office/drawing/2014/main" val="3815623456"/>
                    </a:ext>
                  </a:extLst>
                </a:gridCol>
              </a:tblGrid>
              <a:tr h="572196">
                <a:tc>
                  <a:txBody>
                    <a:bodyPr/>
                    <a:lstStyle/>
                    <a:p>
                      <a:r>
                        <a:rPr lang="nl-NL"/>
                        <a:t>Titel en thema</a:t>
                      </a:r>
                      <a:endParaRPr lang="nl-BE"/>
                    </a:p>
                  </a:txBody>
                  <a:tcPr/>
                </a:tc>
                <a:tc>
                  <a:txBody>
                    <a:bodyPr/>
                    <a:lstStyle/>
                    <a:p>
                      <a:r>
                        <a:rPr lang="nl-NL"/>
                        <a:t>Doelgroep</a:t>
                      </a:r>
                      <a:endParaRPr lang="nl-BE"/>
                    </a:p>
                  </a:txBody>
                  <a:tcPr/>
                </a:tc>
                <a:tc>
                  <a:txBody>
                    <a:bodyPr/>
                    <a:lstStyle/>
                    <a:p>
                      <a:r>
                        <a:rPr lang="nl-NL"/>
                        <a:t>Aanmelden/meer info</a:t>
                      </a:r>
                      <a:endParaRPr lang="nl-BE"/>
                    </a:p>
                  </a:txBody>
                  <a:tcPr/>
                </a:tc>
                <a:extLst>
                  <a:ext uri="{0D108BD9-81ED-4DB2-BD59-A6C34878D82A}">
                    <a16:rowId xmlns:a16="http://schemas.microsoft.com/office/drawing/2014/main" val="763845906"/>
                  </a:ext>
                </a:extLst>
              </a:tr>
              <a:tr h="572196">
                <a:tc>
                  <a:txBody>
                    <a:bodyPr/>
                    <a:lstStyle/>
                    <a:p>
                      <a:pPr>
                        <a:lnSpc>
                          <a:spcPct val="107000"/>
                        </a:lnSpc>
                        <a:spcAft>
                          <a:spcPts val="800"/>
                        </a:spcAft>
                      </a:pPr>
                      <a:r>
                        <a:rPr lang="nl-BE"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Turnervrouwen</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b="1" dirty="0">
                          <a:effectLst/>
                          <a:latin typeface="Calibri" panose="020F0502020204030204" pitchFamily="34" charset="0"/>
                          <a:ea typeface="Calibri" panose="020F0502020204030204" pitchFamily="34" charset="0"/>
                          <a:cs typeface="Calibri" panose="020F0502020204030204" pitchFamily="34" charset="0"/>
                        </a:rPr>
                        <a: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100" dirty="0">
                          <a:effectLst/>
                          <a:latin typeface="Calibri" panose="020F0502020204030204" pitchFamily="34" charset="0"/>
                          <a:ea typeface="Calibri" panose="020F0502020204030204" pitchFamily="34" charset="0"/>
                          <a:cs typeface="Times New Roman" panose="02020603050405020304" pitchFamily="18" charset="0"/>
                        </a:rPr>
                        <a:t>Naast de lichamelijke moeilijkheden, zoals het kleine gestalte en afwijkingen aan hart en nieren, worden vrouwen met het syndroom van Turner ook op sociaal en emotioneel vlak uitgedaagd.</a:t>
                      </a:r>
                    </a:p>
                    <a:p>
                      <a:r>
                        <a:rPr lang="nl-BE" sz="1100" dirty="0">
                          <a:effectLst/>
                          <a:latin typeface="Calibri" panose="020F0502020204030204" pitchFamily="34" charset="0"/>
                          <a:ea typeface="Calibri" panose="020F0502020204030204" pitchFamily="34" charset="0"/>
                          <a:cs typeface="Times New Roman" panose="02020603050405020304" pitchFamily="18" charset="0"/>
                        </a:rPr>
                        <a:t>Tijdens de workshops wordt aan de slag gegaan met creatieve technieken zoals klank, beeld en beweging om sociale vaardigheden te verkennen en te versterken.</a:t>
                      </a:r>
                    </a:p>
                  </a:txBody>
                  <a:tcPr marL="68580" marR="68580" marT="0" marB="0"/>
                </a:tc>
                <a:tc>
                  <a:txBody>
                    <a:bodyPr/>
                    <a:lstStyle/>
                    <a:p>
                      <a:pPr>
                        <a:lnSpc>
                          <a:spcPct val="107000"/>
                        </a:lnSpc>
                        <a:spcAft>
                          <a:spcPts val="800"/>
                        </a:spcAft>
                      </a:pPr>
                      <a:r>
                        <a:rPr lang="nl-BE" sz="1100">
                          <a:effectLst/>
                          <a:latin typeface="Calibri" panose="020F0502020204030204" pitchFamily="34" charset="0"/>
                          <a:ea typeface="Calibri" panose="020F0502020204030204" pitchFamily="34" charset="0"/>
                          <a:cs typeface="Calibri" panose="020F0502020204030204" pitchFamily="34" charset="0"/>
                        </a:rPr>
                        <a:t>Volwassen -vrouwen met syndroom van Turner</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B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Casteur Eva</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eva@gezondheidspraktijkzottegem.com</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0493/72 01 53</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met Kirsten Van Der Schueren</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Start aanbod nog te bepalen</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in Zottegem</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9696610"/>
                  </a:ext>
                </a:extLst>
              </a:tr>
              <a:tr h="572196">
                <a:tc>
                  <a:txBody>
                    <a:bodyPr/>
                    <a:lstStyle/>
                    <a:p>
                      <a:pPr>
                        <a:lnSpc>
                          <a:spcPct val="107000"/>
                        </a:lnSpc>
                        <a:spcAft>
                          <a:spcPts val="800"/>
                        </a:spcAft>
                      </a:pPr>
                      <a:r>
                        <a:rPr lang="nl-BE" sz="1100" b="1">
                          <a:effectLst/>
                          <a:latin typeface="Calibri" panose="020F0502020204030204" pitchFamily="34" charset="0"/>
                          <a:ea typeface="Calibri" panose="020F0502020204030204" pitchFamily="34" charset="0"/>
                          <a:cs typeface="Calibri" panose="020F0502020204030204" pitchFamily="34" charset="0"/>
                        </a:rPr>
                        <a:t>ACT</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a:effectLst/>
                          <a:latin typeface="Calibri" panose="020F0502020204030204" pitchFamily="34" charset="0"/>
                          <a:ea typeface="Calibri" panose="020F0502020204030204" pitchFamily="34" charset="0"/>
                          <a:cs typeface="Calibri" panose="020F0502020204030204" pitchFamily="34" charset="0"/>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a:effectLst/>
                          <a:latin typeface="Calibri" panose="020F0502020204030204" pitchFamily="34" charset="0"/>
                          <a:ea typeface="Calibri" panose="020F0502020204030204" pitchFamily="34" charset="0"/>
                          <a:cs typeface="Calibri" panose="020F0502020204030204" pitchFamily="34" charset="0"/>
                        </a:rPr>
                        <a:t>Leren om moeilijke gedachten lost te laten en je leven terug in handen te nemen dmv leren copen met emoties (zoals angst boosheid, verdriet)</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BE" sz="1100">
                          <a:effectLst/>
                          <a:latin typeface="Calibri" panose="020F0502020204030204" pitchFamily="34" charset="0"/>
                          <a:ea typeface="Calibri" panose="020F0502020204030204" pitchFamily="34" charset="0"/>
                          <a:cs typeface="Calibri" panose="020F0502020204030204" pitchFamily="34" charset="0"/>
                        </a:rPr>
                        <a:t>Volwassenen</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 Cock Saartje</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saartjepsycholoog@gmail.com</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0472/71 46 98</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Met </a:t>
                      </a: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Sara van </a:t>
                      </a:r>
                      <a:r>
                        <a:rPr lang="nl-BE"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Autreve</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Start aanbod 3 mei 2023 in Herzele</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42896519"/>
                  </a:ext>
                </a:extLst>
              </a:tr>
            </a:tbl>
          </a:graphicData>
        </a:graphic>
      </p:graphicFrame>
    </p:spTree>
    <p:extLst>
      <p:ext uri="{BB962C8B-B14F-4D97-AF65-F5344CB8AC3E}">
        <p14:creationId xmlns:p14="http://schemas.microsoft.com/office/powerpoint/2010/main" val="2638877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F243A3-9469-50B9-6EE6-C9278BE84DF8}"/>
              </a:ext>
            </a:extLst>
          </p:cNvPr>
          <p:cNvSpPr>
            <a:spLocks noGrp="1"/>
          </p:cNvSpPr>
          <p:nvPr>
            <p:ph type="title"/>
          </p:nvPr>
        </p:nvSpPr>
        <p:spPr/>
        <p:txBody>
          <a:bodyPr>
            <a:normAutofit/>
          </a:bodyPr>
          <a:lstStyle/>
          <a:p>
            <a:r>
              <a:rPr lang="nl-NL" sz="3200" dirty="0"/>
              <a:t>Groepsaanbod ELZ Panacea -Voorjaar 2023</a:t>
            </a:r>
            <a:endParaRPr lang="nl-BE" sz="3200" dirty="0"/>
          </a:p>
        </p:txBody>
      </p:sp>
      <p:graphicFrame>
        <p:nvGraphicFramePr>
          <p:cNvPr id="6" name="Tabel 6">
            <a:extLst>
              <a:ext uri="{FF2B5EF4-FFF2-40B4-BE49-F238E27FC236}">
                <a16:creationId xmlns:a16="http://schemas.microsoft.com/office/drawing/2014/main" id="{E41E7521-F071-58F8-685B-2CBD25EBF777}"/>
              </a:ext>
            </a:extLst>
          </p:cNvPr>
          <p:cNvGraphicFramePr>
            <a:graphicFrameLocks noGrp="1"/>
          </p:cNvGraphicFramePr>
          <p:nvPr>
            <p:extLst>
              <p:ext uri="{D42A27DB-BD31-4B8C-83A1-F6EECF244321}">
                <p14:modId xmlns:p14="http://schemas.microsoft.com/office/powerpoint/2010/main" val="3065615452"/>
              </p:ext>
            </p:extLst>
          </p:nvPr>
        </p:nvGraphicFramePr>
        <p:xfrm>
          <a:off x="796245" y="1353825"/>
          <a:ext cx="8596668" cy="4520309"/>
        </p:xfrm>
        <a:graphic>
          <a:graphicData uri="http://schemas.openxmlformats.org/drawingml/2006/table">
            <a:tbl>
              <a:tblPr firstRow="1" bandRow="1">
                <a:tableStyleId>{5C22544A-7EE6-4342-B048-85BDC9FD1C3A}</a:tableStyleId>
              </a:tblPr>
              <a:tblGrid>
                <a:gridCol w="2865556">
                  <a:extLst>
                    <a:ext uri="{9D8B030D-6E8A-4147-A177-3AD203B41FA5}">
                      <a16:colId xmlns:a16="http://schemas.microsoft.com/office/drawing/2014/main" val="1124961320"/>
                    </a:ext>
                  </a:extLst>
                </a:gridCol>
                <a:gridCol w="2865556">
                  <a:extLst>
                    <a:ext uri="{9D8B030D-6E8A-4147-A177-3AD203B41FA5}">
                      <a16:colId xmlns:a16="http://schemas.microsoft.com/office/drawing/2014/main" val="1299405692"/>
                    </a:ext>
                  </a:extLst>
                </a:gridCol>
                <a:gridCol w="2865556">
                  <a:extLst>
                    <a:ext uri="{9D8B030D-6E8A-4147-A177-3AD203B41FA5}">
                      <a16:colId xmlns:a16="http://schemas.microsoft.com/office/drawing/2014/main" val="3815623456"/>
                    </a:ext>
                  </a:extLst>
                </a:gridCol>
              </a:tblGrid>
              <a:tr h="572196">
                <a:tc>
                  <a:txBody>
                    <a:bodyPr/>
                    <a:lstStyle/>
                    <a:p>
                      <a:r>
                        <a:rPr lang="nl-NL"/>
                        <a:t>Titel en thema</a:t>
                      </a:r>
                      <a:endParaRPr lang="nl-BE"/>
                    </a:p>
                  </a:txBody>
                  <a:tcPr/>
                </a:tc>
                <a:tc>
                  <a:txBody>
                    <a:bodyPr/>
                    <a:lstStyle/>
                    <a:p>
                      <a:r>
                        <a:rPr lang="nl-NL"/>
                        <a:t>Doelgroep</a:t>
                      </a:r>
                      <a:endParaRPr lang="nl-BE"/>
                    </a:p>
                  </a:txBody>
                  <a:tcPr/>
                </a:tc>
                <a:tc>
                  <a:txBody>
                    <a:bodyPr/>
                    <a:lstStyle/>
                    <a:p>
                      <a:r>
                        <a:rPr lang="nl-NL"/>
                        <a:t>Aanmelden/meer info</a:t>
                      </a:r>
                      <a:endParaRPr lang="nl-BE"/>
                    </a:p>
                  </a:txBody>
                  <a:tcPr/>
                </a:tc>
                <a:extLst>
                  <a:ext uri="{0D108BD9-81ED-4DB2-BD59-A6C34878D82A}">
                    <a16:rowId xmlns:a16="http://schemas.microsoft.com/office/drawing/2014/main" val="763845906"/>
                  </a:ext>
                </a:extLst>
              </a:tr>
              <a:tr h="572196">
                <a:tc>
                  <a:txBody>
                    <a:bodyPr/>
                    <a:lstStyle/>
                    <a:p>
                      <a:pPr>
                        <a:lnSpc>
                          <a:spcPct val="107000"/>
                        </a:lnSpc>
                        <a:spcAft>
                          <a:spcPts val="800"/>
                        </a:spcAft>
                      </a:pPr>
                      <a:r>
                        <a:rPr lang="nl-BE"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Omgaan met verslaving</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Psycho</a:t>
                      </a: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-educatie over verslaving; mensen zelfcontrolestrategieën aanleren in het omgaan met hun verslaving; mensen ervaringen laten uitwisselen met als bedoeling te leren van elkaar en elkaar te motiveren om niet meer afhankelijk te zijn van alcohol en opnieuw meer keuzevrijheid te ervaren.</a:t>
                      </a:r>
                    </a:p>
                    <a:p>
                      <a:pPr>
                        <a:lnSpc>
                          <a:spcPct val="107000"/>
                        </a:lnSpc>
                        <a:spcAft>
                          <a:spcPts val="800"/>
                        </a:spcAft>
                      </a:pP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BE" sz="1100">
                          <a:effectLst/>
                          <a:latin typeface="Calibri" panose="020F0502020204030204" pitchFamily="34" charset="0"/>
                          <a:ea typeface="Calibri" panose="020F0502020204030204" pitchFamily="34" charset="0"/>
                          <a:cs typeface="Calibri" panose="020F0502020204030204" pitchFamily="34" charset="0"/>
                        </a:rPr>
                        <a:t>Volwassenen - verslavings-problematiek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B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Hertegonne Valerie</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valerie@praktijkrozebeke.be</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0471/41 59 91</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a:effectLst/>
                          <a:latin typeface="Calibri" panose="020F0502020204030204" pitchFamily="34" charset="0"/>
                          <a:ea typeface="Calibri" panose="020F0502020204030204" pitchFamily="34" charset="0"/>
                          <a:cs typeface="Calibri" panose="020F0502020204030204" pitchFamily="34" charset="0"/>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a:effectLst/>
                          <a:latin typeface="Calibri" panose="020F0502020204030204" pitchFamily="34" charset="0"/>
                          <a:ea typeface="Calibri" panose="020F0502020204030204" pitchFamily="34" charset="0"/>
                          <a:cs typeface="Calibri" panose="020F0502020204030204" pitchFamily="34" charset="0"/>
                        </a:rPr>
                        <a:t>Start aanbod 3 mei 2023 in Zwalm 10 mei 2023</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9696610"/>
                  </a:ext>
                </a:extLst>
              </a:tr>
              <a:tr h="572196">
                <a:tc>
                  <a:txBody>
                    <a:bodyPr/>
                    <a:lstStyle/>
                    <a:p>
                      <a:pPr>
                        <a:lnSpc>
                          <a:spcPct val="107000"/>
                        </a:lnSpc>
                        <a:spcAft>
                          <a:spcPts val="800"/>
                        </a:spcAft>
                      </a:pPr>
                      <a:r>
                        <a:rPr lang="nl-BE"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Verbeter je slaap (CGT-i)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a:effectLst/>
                          <a:latin typeface="Calibri" panose="020F0502020204030204" pitchFamily="34" charset="0"/>
                          <a:ea typeface="Calibri" panose="020F0502020204030204" pitchFamily="34" charset="0"/>
                          <a:cs typeface="Calibri" panose="020F0502020204030204" pitchFamily="34" charset="0"/>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Psycho-educatie omtrent slapen. We gaan aan de slag met een slaapdagboek. Van hieruit bekijken we hoe het slaappatroon eruit ziet en hoe we dit kunnen aanpassen adhv stimulus controle of slaaprestrictie.</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a:effectLst/>
                          <a:latin typeface="Calibri" panose="020F0502020204030204" pitchFamily="34" charset="0"/>
                          <a:ea typeface="Calibri" panose="020F0502020204030204" pitchFamily="34" charset="0"/>
                          <a:cs typeface="Calibri" panose="020F0502020204030204" pitchFamily="34" charset="0"/>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BE" sz="1100">
                          <a:effectLst/>
                          <a:latin typeface="Calibri" panose="020F0502020204030204" pitchFamily="34" charset="0"/>
                          <a:ea typeface="Calibri" panose="020F0502020204030204" pitchFamily="34" charset="0"/>
                          <a:cs typeface="Calibri" panose="020F0502020204030204" pitchFamily="34" charset="0"/>
                        </a:rPr>
                        <a:t>Volwassenen</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Mertens Caroline</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caromertens@gmail.com</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0471/63 03 62</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Met </a:t>
                      </a: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Kathleen </a:t>
                      </a:r>
                      <a:r>
                        <a:rPr lang="nl-BE"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Penez</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Start aanbod 17 april 2023 in Zottegem</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6506578"/>
                  </a:ext>
                </a:extLst>
              </a:tr>
            </a:tbl>
          </a:graphicData>
        </a:graphic>
      </p:graphicFrame>
    </p:spTree>
    <p:extLst>
      <p:ext uri="{BB962C8B-B14F-4D97-AF65-F5344CB8AC3E}">
        <p14:creationId xmlns:p14="http://schemas.microsoft.com/office/powerpoint/2010/main" val="4240788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F243A3-9469-50B9-6EE6-C9278BE84DF8}"/>
              </a:ext>
            </a:extLst>
          </p:cNvPr>
          <p:cNvSpPr>
            <a:spLocks noGrp="1"/>
          </p:cNvSpPr>
          <p:nvPr>
            <p:ph type="title"/>
          </p:nvPr>
        </p:nvSpPr>
        <p:spPr/>
        <p:txBody>
          <a:bodyPr>
            <a:normAutofit/>
          </a:bodyPr>
          <a:lstStyle/>
          <a:p>
            <a:r>
              <a:rPr lang="nl-NL" sz="3200" dirty="0"/>
              <a:t>Groepsaanbod ELZ Panacea -Voorjaar 2023</a:t>
            </a:r>
            <a:endParaRPr lang="nl-BE" sz="3200" dirty="0"/>
          </a:p>
        </p:txBody>
      </p:sp>
      <p:graphicFrame>
        <p:nvGraphicFramePr>
          <p:cNvPr id="6" name="Tabel 6">
            <a:extLst>
              <a:ext uri="{FF2B5EF4-FFF2-40B4-BE49-F238E27FC236}">
                <a16:creationId xmlns:a16="http://schemas.microsoft.com/office/drawing/2014/main" id="{E41E7521-F071-58F8-685B-2CBD25EBF777}"/>
              </a:ext>
            </a:extLst>
          </p:cNvPr>
          <p:cNvGraphicFramePr>
            <a:graphicFrameLocks noGrp="1"/>
          </p:cNvGraphicFramePr>
          <p:nvPr>
            <p:extLst>
              <p:ext uri="{D42A27DB-BD31-4B8C-83A1-F6EECF244321}">
                <p14:modId xmlns:p14="http://schemas.microsoft.com/office/powerpoint/2010/main" val="2810182279"/>
              </p:ext>
            </p:extLst>
          </p:nvPr>
        </p:nvGraphicFramePr>
        <p:xfrm>
          <a:off x="796245" y="1353825"/>
          <a:ext cx="8596668" cy="5028309"/>
        </p:xfrm>
        <a:graphic>
          <a:graphicData uri="http://schemas.openxmlformats.org/drawingml/2006/table">
            <a:tbl>
              <a:tblPr firstRow="1" bandRow="1">
                <a:tableStyleId>{5C22544A-7EE6-4342-B048-85BDC9FD1C3A}</a:tableStyleId>
              </a:tblPr>
              <a:tblGrid>
                <a:gridCol w="2865556">
                  <a:extLst>
                    <a:ext uri="{9D8B030D-6E8A-4147-A177-3AD203B41FA5}">
                      <a16:colId xmlns:a16="http://schemas.microsoft.com/office/drawing/2014/main" val="1124961320"/>
                    </a:ext>
                  </a:extLst>
                </a:gridCol>
                <a:gridCol w="2865556">
                  <a:extLst>
                    <a:ext uri="{9D8B030D-6E8A-4147-A177-3AD203B41FA5}">
                      <a16:colId xmlns:a16="http://schemas.microsoft.com/office/drawing/2014/main" val="1299405692"/>
                    </a:ext>
                  </a:extLst>
                </a:gridCol>
                <a:gridCol w="2865556">
                  <a:extLst>
                    <a:ext uri="{9D8B030D-6E8A-4147-A177-3AD203B41FA5}">
                      <a16:colId xmlns:a16="http://schemas.microsoft.com/office/drawing/2014/main" val="3815623456"/>
                    </a:ext>
                  </a:extLst>
                </a:gridCol>
              </a:tblGrid>
              <a:tr h="572196">
                <a:tc>
                  <a:txBody>
                    <a:bodyPr/>
                    <a:lstStyle/>
                    <a:p>
                      <a:r>
                        <a:rPr lang="nl-NL"/>
                        <a:t>Titel en thema</a:t>
                      </a:r>
                      <a:endParaRPr lang="nl-BE"/>
                    </a:p>
                  </a:txBody>
                  <a:tcPr/>
                </a:tc>
                <a:tc>
                  <a:txBody>
                    <a:bodyPr/>
                    <a:lstStyle/>
                    <a:p>
                      <a:r>
                        <a:rPr lang="nl-NL"/>
                        <a:t>Doelgroep</a:t>
                      </a:r>
                      <a:endParaRPr lang="nl-BE"/>
                    </a:p>
                  </a:txBody>
                  <a:tcPr/>
                </a:tc>
                <a:tc>
                  <a:txBody>
                    <a:bodyPr/>
                    <a:lstStyle/>
                    <a:p>
                      <a:r>
                        <a:rPr lang="nl-NL"/>
                        <a:t>Aanmelden/meer info</a:t>
                      </a:r>
                      <a:endParaRPr lang="nl-BE"/>
                    </a:p>
                  </a:txBody>
                  <a:tcPr/>
                </a:tc>
                <a:extLst>
                  <a:ext uri="{0D108BD9-81ED-4DB2-BD59-A6C34878D82A}">
                    <a16:rowId xmlns:a16="http://schemas.microsoft.com/office/drawing/2014/main" val="763845906"/>
                  </a:ext>
                </a:extLst>
              </a:tr>
              <a:tr h="572196">
                <a:tc>
                  <a:txBody>
                    <a:bodyPr/>
                    <a:lstStyle/>
                    <a:p>
                      <a:pPr>
                        <a:lnSpc>
                          <a:spcPct val="107000"/>
                        </a:lnSpc>
                        <a:spcAft>
                          <a:spcPts val="800"/>
                        </a:spcAft>
                      </a:pPr>
                      <a:r>
                        <a:rPr lang="nl-BE"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Wat als slaap je wakker houdt?</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 slaaptraining werkt in op doorslaapproblemen, inslaapproblemen en problemen met te vroeg wakker worden. Dit door in te werken op het slaapgedrag, cognities en ontspanning.</a:t>
                      </a:r>
                      <a:b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Met als doel de slaapkwaliteit  te verhogen (subjectief gevoel) alsook een meer aaneengesloten slaap te verkrijgen.</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BE" sz="1100">
                          <a:effectLst/>
                          <a:latin typeface="Calibri" panose="020F0502020204030204" pitchFamily="34" charset="0"/>
                          <a:ea typeface="Calibri" panose="020F0502020204030204" pitchFamily="34" charset="0"/>
                          <a:cs typeface="Calibri" panose="020F0502020204030204" pitchFamily="34" charset="0"/>
                        </a:rPr>
                        <a:t>Volwassenen</a:t>
                      </a:r>
                      <a:r>
                        <a:rPr lang="nl-BE"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Van Hamme Charlotte</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charlotte.deburcht@gmail.com</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0472/87 18 97</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Met </a:t>
                      </a: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Rebecca Van </a:t>
                      </a:r>
                      <a:r>
                        <a:rPr lang="nl-BE"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Goethem</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Reeds gestart en aankomend aanbod 2 mei 2023</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in Zottegem</a:t>
                      </a:r>
                    </a:p>
                    <a:p>
                      <a:pPr>
                        <a:lnSpc>
                          <a:spcPct val="107000"/>
                        </a:lnSpc>
                        <a:spcAft>
                          <a:spcPts val="800"/>
                        </a:spcAft>
                      </a:pP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9696610"/>
                  </a:ext>
                </a:extLst>
              </a:tr>
              <a:tr h="572196">
                <a:tc>
                  <a:txBody>
                    <a:bodyPr/>
                    <a:lstStyle/>
                    <a:p>
                      <a:pPr>
                        <a:lnSpc>
                          <a:spcPct val="107000"/>
                        </a:lnSpc>
                        <a:spcAft>
                          <a:spcPts val="800"/>
                        </a:spcAft>
                      </a:pPr>
                      <a:r>
                        <a:rPr lang="nl-BE"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Voel je wel in je vel?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lang="nl-BE" sz="1100" dirty="0">
                          <a:effectLst/>
                          <a:latin typeface="Calibri" panose="020F0502020204030204" pitchFamily="34" charset="0"/>
                          <a:ea typeface="Calibri" panose="020F0502020204030204" pitchFamily="34" charset="0"/>
                          <a:cs typeface="Times New Roman" panose="02020603050405020304" pitchFamily="18" charset="0"/>
                        </a:rPr>
                        <a:t>Drie daagse rond geluk en veerkrachtig zijn. </a:t>
                      </a:r>
                    </a:p>
                    <a:p>
                      <a:pPr>
                        <a:lnSpc>
                          <a:spcPct val="107000"/>
                        </a:lnSpc>
                        <a:spcAft>
                          <a:spcPts val="800"/>
                        </a:spcAft>
                      </a:pPr>
                      <a:r>
                        <a:rPr lang="nl-BE"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Dmv</a:t>
                      </a: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diverse oefeningen en het gebruik van verschillende websites/tools (</a:t>
                      </a:r>
                      <a:r>
                        <a:rPr lang="nl-BE"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geluksdriehoek</a:t>
                      </a: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nl-BE"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rustbox</a:t>
                      </a: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Nok </a:t>
                      </a:r>
                      <a:r>
                        <a:rPr lang="nl-BE"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Nok</a:t>
                      </a: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Awel).</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BE" sz="1100">
                          <a:effectLst/>
                          <a:latin typeface="Calibri" panose="020F0502020204030204" pitchFamily="34" charset="0"/>
                          <a:ea typeface="Calibri" panose="020F0502020204030204" pitchFamily="34" charset="0"/>
                          <a:cs typeface="Calibri" panose="020F0502020204030204" pitchFamily="34" charset="0"/>
                        </a:rPr>
                        <a:t>Kinderen en jongeren</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Ghys Kayleigh</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kayleigh@gezondheidspraktijkzottegem.com</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0479/39 21 93</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met Kris Van </a:t>
                      </a:r>
                      <a:r>
                        <a:rPr lang="nl-BE"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Wabeke</a:t>
                      </a:r>
                      <a:endPar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Start aanbod 10 mei</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in Zottegem</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28730833"/>
                  </a:ext>
                </a:extLst>
              </a:tr>
            </a:tbl>
          </a:graphicData>
        </a:graphic>
      </p:graphicFrame>
    </p:spTree>
    <p:extLst>
      <p:ext uri="{BB962C8B-B14F-4D97-AF65-F5344CB8AC3E}">
        <p14:creationId xmlns:p14="http://schemas.microsoft.com/office/powerpoint/2010/main" val="3496331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F243A3-9469-50B9-6EE6-C9278BE84DF8}"/>
              </a:ext>
            </a:extLst>
          </p:cNvPr>
          <p:cNvSpPr>
            <a:spLocks noGrp="1"/>
          </p:cNvSpPr>
          <p:nvPr>
            <p:ph type="title"/>
          </p:nvPr>
        </p:nvSpPr>
        <p:spPr/>
        <p:txBody>
          <a:bodyPr>
            <a:normAutofit/>
          </a:bodyPr>
          <a:lstStyle/>
          <a:p>
            <a:r>
              <a:rPr lang="nl-NL" sz="3200" dirty="0"/>
              <a:t>Groepsaanbod ELZ Panacea -Voorjaar 2023</a:t>
            </a:r>
            <a:endParaRPr lang="nl-BE" sz="3200" dirty="0"/>
          </a:p>
        </p:txBody>
      </p:sp>
      <p:graphicFrame>
        <p:nvGraphicFramePr>
          <p:cNvPr id="6" name="Tabel 6">
            <a:extLst>
              <a:ext uri="{FF2B5EF4-FFF2-40B4-BE49-F238E27FC236}">
                <a16:creationId xmlns:a16="http://schemas.microsoft.com/office/drawing/2014/main" id="{E41E7521-F071-58F8-685B-2CBD25EBF777}"/>
              </a:ext>
            </a:extLst>
          </p:cNvPr>
          <p:cNvGraphicFramePr>
            <a:graphicFrameLocks noGrp="1"/>
          </p:cNvGraphicFramePr>
          <p:nvPr>
            <p:extLst>
              <p:ext uri="{D42A27DB-BD31-4B8C-83A1-F6EECF244321}">
                <p14:modId xmlns:p14="http://schemas.microsoft.com/office/powerpoint/2010/main" val="3180415654"/>
              </p:ext>
            </p:extLst>
          </p:nvPr>
        </p:nvGraphicFramePr>
        <p:xfrm>
          <a:off x="796245" y="1353825"/>
          <a:ext cx="8596668" cy="2710559"/>
        </p:xfrm>
        <a:graphic>
          <a:graphicData uri="http://schemas.openxmlformats.org/drawingml/2006/table">
            <a:tbl>
              <a:tblPr firstRow="1" bandRow="1">
                <a:tableStyleId>{5C22544A-7EE6-4342-B048-85BDC9FD1C3A}</a:tableStyleId>
              </a:tblPr>
              <a:tblGrid>
                <a:gridCol w="2865556">
                  <a:extLst>
                    <a:ext uri="{9D8B030D-6E8A-4147-A177-3AD203B41FA5}">
                      <a16:colId xmlns:a16="http://schemas.microsoft.com/office/drawing/2014/main" val="1124961320"/>
                    </a:ext>
                  </a:extLst>
                </a:gridCol>
                <a:gridCol w="2865556">
                  <a:extLst>
                    <a:ext uri="{9D8B030D-6E8A-4147-A177-3AD203B41FA5}">
                      <a16:colId xmlns:a16="http://schemas.microsoft.com/office/drawing/2014/main" val="1299405692"/>
                    </a:ext>
                  </a:extLst>
                </a:gridCol>
                <a:gridCol w="2865556">
                  <a:extLst>
                    <a:ext uri="{9D8B030D-6E8A-4147-A177-3AD203B41FA5}">
                      <a16:colId xmlns:a16="http://schemas.microsoft.com/office/drawing/2014/main" val="3815623456"/>
                    </a:ext>
                  </a:extLst>
                </a:gridCol>
              </a:tblGrid>
              <a:tr h="572196">
                <a:tc>
                  <a:txBody>
                    <a:bodyPr/>
                    <a:lstStyle/>
                    <a:p>
                      <a:r>
                        <a:rPr lang="nl-NL"/>
                        <a:t>Titel en thema</a:t>
                      </a:r>
                      <a:endParaRPr lang="nl-BE"/>
                    </a:p>
                  </a:txBody>
                  <a:tcPr/>
                </a:tc>
                <a:tc>
                  <a:txBody>
                    <a:bodyPr/>
                    <a:lstStyle/>
                    <a:p>
                      <a:r>
                        <a:rPr lang="nl-NL"/>
                        <a:t>Doelgroep</a:t>
                      </a:r>
                      <a:endParaRPr lang="nl-BE"/>
                    </a:p>
                  </a:txBody>
                  <a:tcPr/>
                </a:tc>
                <a:tc>
                  <a:txBody>
                    <a:bodyPr/>
                    <a:lstStyle/>
                    <a:p>
                      <a:r>
                        <a:rPr lang="nl-NL"/>
                        <a:t>Aanmelden/meer info</a:t>
                      </a:r>
                      <a:endParaRPr lang="nl-BE"/>
                    </a:p>
                  </a:txBody>
                  <a:tcPr/>
                </a:tc>
                <a:extLst>
                  <a:ext uri="{0D108BD9-81ED-4DB2-BD59-A6C34878D82A}">
                    <a16:rowId xmlns:a16="http://schemas.microsoft.com/office/drawing/2014/main" val="763845906"/>
                  </a:ext>
                </a:extLst>
              </a:tr>
              <a:tr h="572196">
                <a:tc>
                  <a:txBody>
                    <a:bodyPr/>
                    <a:lstStyle/>
                    <a:p>
                      <a:pPr>
                        <a:lnSpc>
                          <a:spcPct val="107000"/>
                        </a:lnSpc>
                        <a:spcAft>
                          <a:spcPts val="800"/>
                        </a:spcAft>
                      </a:pPr>
                      <a:r>
                        <a:rPr lang="nl-BE"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Emotieregulatie bij kinderen</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Aan de hand van leren kennen van emoties, wat dit doet in ons lichaam, wat de functie is van ons denken enz. tools aanreiken om de emoties beter te reguleren (o.a. lichaamsgerichte oefeningen vanuit de </a:t>
                      </a:r>
                      <a:r>
                        <a:rPr lang="nl-BE"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polyvagaaltheorie</a:t>
                      </a: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van </a:t>
                      </a:r>
                      <a:r>
                        <a:rPr lang="nl-BE"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Porges</a:t>
                      </a: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800"/>
                        </a:spcAft>
                      </a:pPr>
                      <a:r>
                        <a:rPr lang="nl-BE" sz="1100">
                          <a:effectLst/>
                          <a:latin typeface="Calibri" panose="020F0502020204030204" pitchFamily="34" charset="0"/>
                          <a:ea typeface="Calibri" panose="020F0502020204030204" pitchFamily="34" charset="0"/>
                          <a:cs typeface="Calibri" panose="020F0502020204030204" pitchFamily="34" charset="0"/>
                        </a:rPr>
                        <a:t>Kinderen en jongeren</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800"/>
                        </a:spcAft>
                      </a:pP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Verschaffel Isabel</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isabelle.krachtpunt@gmail.com</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0478/24 38 06</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Met </a:t>
                      </a:r>
                      <a:r>
                        <a:rPr lang="nl-BE"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Roselien</a:t>
                      </a:r>
                      <a:r>
                        <a:rPr lang="nl-B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lang="nl-BE"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Vuyst</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Start aanbod nog te bepalen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100" dirty="0">
                          <a:effectLst/>
                          <a:latin typeface="Calibri" panose="020F0502020204030204" pitchFamily="34" charset="0"/>
                          <a:ea typeface="Calibri" panose="020F0502020204030204" pitchFamily="34" charset="0"/>
                          <a:cs typeface="Calibri" panose="020F0502020204030204" pitchFamily="34" charset="0"/>
                        </a:rPr>
                        <a:t>in Zottegem</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2269696610"/>
                  </a:ext>
                </a:extLst>
              </a:tr>
            </a:tbl>
          </a:graphicData>
        </a:graphic>
      </p:graphicFrame>
    </p:spTree>
    <p:extLst>
      <p:ext uri="{BB962C8B-B14F-4D97-AF65-F5344CB8AC3E}">
        <p14:creationId xmlns:p14="http://schemas.microsoft.com/office/powerpoint/2010/main" val="2154326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0EEF1A-DCAB-A65E-DDB7-5FEB70B5304B}"/>
              </a:ext>
            </a:extLst>
          </p:cNvPr>
          <p:cNvSpPr>
            <a:spLocks noGrp="1"/>
          </p:cNvSpPr>
          <p:nvPr>
            <p:ph type="title"/>
          </p:nvPr>
        </p:nvSpPr>
        <p:spPr/>
        <p:txBody>
          <a:bodyPr/>
          <a:lstStyle/>
          <a:p>
            <a:r>
              <a:rPr lang="nl-NL"/>
              <a:t>Vragen en info </a:t>
            </a:r>
            <a:endParaRPr lang="nl-BE"/>
          </a:p>
        </p:txBody>
      </p:sp>
      <p:sp>
        <p:nvSpPr>
          <p:cNvPr id="3" name="Tijdelijke aanduiding voor inhoud 2">
            <a:extLst>
              <a:ext uri="{FF2B5EF4-FFF2-40B4-BE49-F238E27FC236}">
                <a16:creationId xmlns:a16="http://schemas.microsoft.com/office/drawing/2014/main" id="{FC905F91-D8F4-D49D-44DC-1B849DD60233}"/>
              </a:ext>
            </a:extLst>
          </p:cNvPr>
          <p:cNvSpPr>
            <a:spLocks noGrp="1"/>
          </p:cNvSpPr>
          <p:nvPr>
            <p:ph idx="1"/>
          </p:nvPr>
        </p:nvSpPr>
        <p:spPr/>
        <p:txBody>
          <a:bodyPr>
            <a:normAutofit/>
          </a:bodyPr>
          <a:lstStyle/>
          <a:p>
            <a:r>
              <a:rPr lang="nl-NL" dirty="0"/>
              <a:t>Algemene vragen/info</a:t>
            </a:r>
          </a:p>
          <a:p>
            <a:pPr marL="0" indent="0">
              <a:buNone/>
            </a:pPr>
            <a:r>
              <a:rPr lang="nl-NL" dirty="0">
                <a:hlinkClick r:id="rId3"/>
              </a:rPr>
              <a:t>Info.conventie@psy-ovl.be</a:t>
            </a:r>
            <a:r>
              <a:rPr lang="nl-NL" dirty="0"/>
              <a:t> </a:t>
            </a:r>
          </a:p>
          <a:p>
            <a:pPr marL="0" indent="0">
              <a:buNone/>
            </a:pPr>
            <a:endParaRPr lang="nl-NL" dirty="0"/>
          </a:p>
          <a:p>
            <a:r>
              <a:rPr lang="nl-NL" dirty="0"/>
              <a:t>Regio gebonden vragen/info</a:t>
            </a:r>
          </a:p>
          <a:p>
            <a:pPr marL="0" indent="0">
              <a:buNone/>
            </a:pPr>
            <a:r>
              <a:rPr lang="nl-NL" dirty="0"/>
              <a:t>Jenna Baert – ELZ Regio Panacea en Vlaamse Ardennen – 0492 14 45 29 </a:t>
            </a:r>
          </a:p>
          <a:p>
            <a:pPr marL="0" indent="0">
              <a:buNone/>
            </a:pPr>
            <a:r>
              <a:rPr lang="nl-NL" dirty="0">
                <a:hlinkClick r:id="rId4"/>
              </a:rPr>
              <a:t>jenna.baerts@psy-ovl.be</a:t>
            </a:r>
            <a:r>
              <a:rPr lang="nl-NL" dirty="0"/>
              <a:t> </a:t>
            </a:r>
          </a:p>
        </p:txBody>
      </p:sp>
    </p:spTree>
    <p:extLst>
      <p:ext uri="{BB962C8B-B14F-4D97-AF65-F5344CB8AC3E}">
        <p14:creationId xmlns:p14="http://schemas.microsoft.com/office/powerpoint/2010/main" val="37591912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D67E59-043B-515D-199C-7C858BEB6309}"/>
              </a:ext>
            </a:extLst>
          </p:cNvPr>
          <p:cNvSpPr>
            <a:spLocks noGrp="1"/>
          </p:cNvSpPr>
          <p:nvPr>
            <p:ph type="title"/>
          </p:nvPr>
        </p:nvSpPr>
        <p:spPr>
          <a:xfrm>
            <a:off x="559117" y="353324"/>
            <a:ext cx="6987195" cy="847062"/>
          </a:xfrm>
        </p:spPr>
        <p:txBody>
          <a:bodyPr anchor="t">
            <a:normAutofit/>
          </a:bodyPr>
          <a:lstStyle/>
          <a:p>
            <a:r>
              <a:rPr lang="nl-BE" dirty="0"/>
              <a:t>Sinds 2010</a:t>
            </a:r>
          </a:p>
        </p:txBody>
      </p:sp>
      <p:sp>
        <p:nvSpPr>
          <p:cNvPr id="8" name="Content Placeholder 7">
            <a:extLst>
              <a:ext uri="{FF2B5EF4-FFF2-40B4-BE49-F238E27FC236}">
                <a16:creationId xmlns:a16="http://schemas.microsoft.com/office/drawing/2014/main" id="{967B7D50-0210-E851-4B8B-134364B148FB}"/>
              </a:ext>
            </a:extLst>
          </p:cNvPr>
          <p:cNvSpPr>
            <a:spLocks noGrp="1"/>
          </p:cNvSpPr>
          <p:nvPr>
            <p:ph idx="1"/>
          </p:nvPr>
        </p:nvSpPr>
        <p:spPr>
          <a:xfrm>
            <a:off x="316401" y="1423607"/>
            <a:ext cx="3957349" cy="3880773"/>
          </a:xfrm>
        </p:spPr>
        <p:txBody>
          <a:bodyPr>
            <a:normAutofit/>
          </a:bodyPr>
          <a:lstStyle/>
          <a:p>
            <a:pPr marL="0" indent="0">
              <a:buNone/>
            </a:pPr>
            <a:br>
              <a:rPr lang="nl-BE" altLang="nl-BE" dirty="0"/>
            </a:br>
            <a:r>
              <a:rPr lang="nl-BE" altLang="nl-BE" dirty="0"/>
              <a:t>G</a:t>
            </a:r>
            <a:r>
              <a:rPr lang="nl-BE" altLang="nl-BE" sz="1800" dirty="0"/>
              <a:t>lobaal en geïntegreerd geestelijk gezondheidsbeleid </a:t>
            </a:r>
          </a:p>
          <a:p>
            <a:r>
              <a:rPr lang="nl-BE" altLang="nl-BE" sz="1800" b="1" dirty="0"/>
              <a:t>Volwassenen</a:t>
            </a:r>
          </a:p>
          <a:p>
            <a:endParaRPr lang="nl-BE" b="1" dirty="0"/>
          </a:p>
          <a:p>
            <a:endParaRPr lang="nl-BE" b="1" dirty="0"/>
          </a:p>
          <a:p>
            <a:pPr marL="0" indent="0">
              <a:buNone/>
            </a:pPr>
            <a:endParaRPr lang="en-US" dirty="0"/>
          </a:p>
        </p:txBody>
      </p:sp>
      <p:pic>
        <p:nvPicPr>
          <p:cNvPr id="4" name="Tijdelijke aanduiding voor inhoud 3" descr="Afbeelding met kaart&#10;&#10;Automatisch gegenereerde beschrijving">
            <a:extLst>
              <a:ext uri="{FF2B5EF4-FFF2-40B4-BE49-F238E27FC236}">
                <a16:creationId xmlns:a16="http://schemas.microsoft.com/office/drawing/2014/main" id="{F23DD879-94DF-A7F4-A524-0CD912AF096F}"/>
              </a:ext>
            </a:extLst>
          </p:cNvPr>
          <p:cNvPicPr>
            <a:picLocks noChangeAspect="1"/>
          </p:cNvPicPr>
          <p:nvPr/>
        </p:nvPicPr>
        <p:blipFill rotWithShape="1">
          <a:blip r:embed="rId3"/>
          <a:srcRect l="4190" r="-3" b="-3"/>
          <a:stretch/>
        </p:blipFill>
        <p:spPr>
          <a:xfrm>
            <a:off x="4266052" y="975885"/>
            <a:ext cx="6130604" cy="4906229"/>
          </a:xfrm>
          <a:prstGeom prst="rect">
            <a:avLst/>
          </a:prstGeom>
        </p:spPr>
      </p:pic>
      <p:pic>
        <p:nvPicPr>
          <p:cNvPr id="7" name="Picture 4" descr="Logo Netwerk Geestelijke Gezondheid Aalst Dendermonde Sint-Niklaas">
            <a:extLst>
              <a:ext uri="{FF2B5EF4-FFF2-40B4-BE49-F238E27FC236}">
                <a16:creationId xmlns:a16="http://schemas.microsoft.com/office/drawing/2014/main" id="{6EBA46E6-4BED-DEE2-85F9-A61695DC0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344" y="3288361"/>
            <a:ext cx="2403994" cy="1141271"/>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493E2F1F-75A5-5C01-7D68-71AC37EDA7B2}"/>
              </a:ext>
            </a:extLst>
          </p:cNvPr>
          <p:cNvPicPr>
            <a:picLocks noChangeAspect="1"/>
          </p:cNvPicPr>
          <p:nvPr/>
        </p:nvPicPr>
        <p:blipFill>
          <a:blip r:embed="rId5"/>
          <a:stretch>
            <a:fillRect/>
          </a:stretch>
        </p:blipFill>
        <p:spPr>
          <a:xfrm>
            <a:off x="331235" y="3559743"/>
            <a:ext cx="1197018" cy="598509"/>
          </a:xfrm>
          <a:prstGeom prst="rect">
            <a:avLst/>
          </a:prstGeom>
        </p:spPr>
      </p:pic>
    </p:spTree>
    <p:extLst>
      <p:ext uri="{BB962C8B-B14F-4D97-AF65-F5344CB8AC3E}">
        <p14:creationId xmlns:p14="http://schemas.microsoft.com/office/powerpoint/2010/main" val="1462136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4B285E-E20D-C0A3-ADE9-844FACC3A9AF}"/>
              </a:ext>
            </a:extLst>
          </p:cNvPr>
          <p:cNvSpPr>
            <a:spLocks noGrp="1"/>
          </p:cNvSpPr>
          <p:nvPr>
            <p:ph type="title"/>
          </p:nvPr>
        </p:nvSpPr>
        <p:spPr>
          <a:xfrm>
            <a:off x="677334" y="609600"/>
            <a:ext cx="2859686" cy="726831"/>
          </a:xfrm>
        </p:spPr>
        <p:txBody>
          <a:bodyPr/>
          <a:lstStyle/>
          <a:p>
            <a:r>
              <a:rPr lang="nl-BE" dirty="0"/>
              <a:t>Sinds 2015</a:t>
            </a:r>
          </a:p>
        </p:txBody>
      </p:sp>
      <p:pic>
        <p:nvPicPr>
          <p:cNvPr id="4" name="Tijdelijke aanduiding voor inhoud 3" descr="Afbeelding met kaart&#10;&#10;Automatisch gegenereerde beschrijving">
            <a:extLst>
              <a:ext uri="{FF2B5EF4-FFF2-40B4-BE49-F238E27FC236}">
                <a16:creationId xmlns:a16="http://schemas.microsoft.com/office/drawing/2014/main" id="{3BBF09C6-424E-540C-749D-B11F5D77AE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11038" y="345179"/>
            <a:ext cx="6879441" cy="642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5">
            <a:extLst>
              <a:ext uri="{FF2B5EF4-FFF2-40B4-BE49-F238E27FC236}">
                <a16:creationId xmlns:a16="http://schemas.microsoft.com/office/drawing/2014/main" id="{0DC813E5-31E9-CD3C-252C-6CFCC5398178}"/>
              </a:ext>
            </a:extLst>
          </p:cNvPr>
          <p:cNvSpPr txBox="1"/>
          <p:nvPr/>
        </p:nvSpPr>
        <p:spPr>
          <a:xfrm>
            <a:off x="489040" y="1820321"/>
            <a:ext cx="3047979" cy="1200329"/>
          </a:xfrm>
          <a:prstGeom prst="rect">
            <a:avLst/>
          </a:prstGeom>
          <a:noFill/>
        </p:spPr>
        <p:txBody>
          <a:bodyPr wrap="square">
            <a:spAutoFit/>
          </a:bodyPr>
          <a:lstStyle/>
          <a:p>
            <a:r>
              <a:rPr lang="nl-BE" altLang="nl-BE" dirty="0"/>
              <a:t>G</a:t>
            </a:r>
            <a:r>
              <a:rPr lang="nl-BE" altLang="nl-BE" sz="1800" dirty="0"/>
              <a:t>lobaal en geïntegreerd geestelijk gezondheidsbeleid kinderen en jongeren</a:t>
            </a:r>
            <a:endParaRPr lang="nl-BE" dirty="0"/>
          </a:p>
        </p:txBody>
      </p:sp>
      <p:sp>
        <p:nvSpPr>
          <p:cNvPr id="7" name="Rechthoek 6">
            <a:extLst>
              <a:ext uri="{FF2B5EF4-FFF2-40B4-BE49-F238E27FC236}">
                <a16:creationId xmlns:a16="http://schemas.microsoft.com/office/drawing/2014/main" id="{2FA68476-4104-C1AA-B58C-FF34C8F35491}"/>
              </a:ext>
            </a:extLst>
          </p:cNvPr>
          <p:cNvSpPr/>
          <p:nvPr/>
        </p:nvSpPr>
        <p:spPr>
          <a:xfrm>
            <a:off x="1477177" y="3683903"/>
            <a:ext cx="1260000" cy="1260000"/>
          </a:xfrm>
          <a:prstGeom prst="rect">
            <a:avLst/>
          </a:prstGeom>
          <a:blipFill>
            <a:blip r:embed="rId3"/>
            <a:srcRect/>
            <a:stretch>
              <a:fillRect l="-3000" r="-3000"/>
            </a:stretch>
          </a:blipFill>
          <a:ln>
            <a:noFill/>
          </a:ln>
        </p:spPr>
        <p:style>
          <a:lnRef idx="2">
            <a:scrgbClr r="0" g="0" b="0"/>
          </a:lnRef>
          <a:fillRef idx="1">
            <a:scrgbClr r="0" g="0" b="0"/>
          </a:fillRef>
          <a:effectRef idx="0">
            <a:schemeClr val="accent2">
              <a:hueOff val="-2712450"/>
              <a:satOff val="-1656"/>
              <a:lumOff val="6471"/>
              <a:alphaOff val="0"/>
            </a:schemeClr>
          </a:effectRef>
          <a:fontRef idx="minor">
            <a:schemeClr val="lt1"/>
          </a:fontRef>
        </p:style>
      </p:sp>
    </p:spTree>
    <p:extLst>
      <p:ext uri="{BB962C8B-B14F-4D97-AF65-F5344CB8AC3E}">
        <p14:creationId xmlns:p14="http://schemas.microsoft.com/office/powerpoint/2010/main" val="322526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515154-749E-3E78-6481-0EB612B8BF35}"/>
              </a:ext>
            </a:extLst>
          </p:cNvPr>
          <p:cNvSpPr>
            <a:spLocks noGrp="1"/>
          </p:cNvSpPr>
          <p:nvPr>
            <p:ph type="title"/>
          </p:nvPr>
        </p:nvSpPr>
        <p:spPr/>
        <p:txBody>
          <a:bodyPr/>
          <a:lstStyle/>
          <a:p>
            <a:r>
              <a:rPr lang="nl-NL" dirty="0"/>
              <a:t>Programma</a:t>
            </a:r>
            <a:endParaRPr lang="nl-BE" dirty="0"/>
          </a:p>
        </p:txBody>
      </p:sp>
      <p:sp>
        <p:nvSpPr>
          <p:cNvPr id="3" name="Tijdelijke aanduiding voor inhoud 2">
            <a:extLst>
              <a:ext uri="{FF2B5EF4-FFF2-40B4-BE49-F238E27FC236}">
                <a16:creationId xmlns:a16="http://schemas.microsoft.com/office/drawing/2014/main" id="{96C7C82C-199E-A0B8-98FD-7C399D5D89C9}"/>
              </a:ext>
            </a:extLst>
          </p:cNvPr>
          <p:cNvSpPr>
            <a:spLocks noGrp="1"/>
          </p:cNvSpPr>
          <p:nvPr>
            <p:ph idx="1"/>
          </p:nvPr>
        </p:nvSpPr>
        <p:spPr>
          <a:xfrm>
            <a:off x="677334" y="1734562"/>
            <a:ext cx="8596668" cy="3880773"/>
          </a:xfrm>
        </p:spPr>
        <p:txBody>
          <a:bodyPr>
            <a:normAutofit/>
          </a:bodyPr>
          <a:lstStyle/>
          <a:p>
            <a:pPr algn="l"/>
            <a:r>
              <a:rPr lang="nl-BE" sz="2400" b="1" dirty="0">
                <a:solidFill>
                  <a:srgbClr val="2F2F2F"/>
                </a:solidFill>
                <a:latin typeface="+mj-lt"/>
              </a:rPr>
              <a:t>Plenaire</a:t>
            </a:r>
            <a:r>
              <a:rPr lang="nl-BE" sz="2400" b="1" i="0" dirty="0">
                <a:solidFill>
                  <a:srgbClr val="2F2F2F"/>
                </a:solidFill>
                <a:effectLst/>
                <a:latin typeface="+mj-lt"/>
              </a:rPr>
              <a:t> sessie (75’)</a:t>
            </a:r>
          </a:p>
          <a:p>
            <a:pPr lvl="1"/>
            <a:r>
              <a:rPr lang="nl-BE" sz="2000" dirty="0">
                <a:solidFill>
                  <a:srgbClr val="2F2F2F"/>
                </a:solidFill>
                <a:latin typeface="+mj-lt"/>
              </a:rPr>
              <a:t>Toelichting</a:t>
            </a:r>
            <a:r>
              <a:rPr lang="nl-BE" sz="2000" b="0" i="0" dirty="0">
                <a:solidFill>
                  <a:srgbClr val="2F2F2F"/>
                </a:solidFill>
                <a:effectLst/>
                <a:latin typeface="+mj-lt"/>
              </a:rPr>
              <a:t> conventie “psychologische functies in de </a:t>
            </a:r>
            <a:r>
              <a:rPr lang="nl-BE" sz="2000" b="0" i="0" dirty="0" err="1">
                <a:solidFill>
                  <a:srgbClr val="2F2F2F"/>
                </a:solidFill>
                <a:effectLst/>
                <a:latin typeface="+mj-lt"/>
              </a:rPr>
              <a:t>eerstelijn</a:t>
            </a:r>
            <a:r>
              <a:rPr lang="nl-BE" sz="2000" b="0" i="0" dirty="0">
                <a:solidFill>
                  <a:srgbClr val="2F2F2F"/>
                </a:solidFill>
                <a:effectLst/>
                <a:latin typeface="+mj-lt"/>
              </a:rPr>
              <a:t>”</a:t>
            </a:r>
          </a:p>
          <a:p>
            <a:pPr lvl="1"/>
            <a:r>
              <a:rPr lang="nl-BE" sz="2000" b="0" i="0" dirty="0">
                <a:solidFill>
                  <a:srgbClr val="2F2F2F"/>
                </a:solidFill>
                <a:effectLst/>
                <a:latin typeface="+mj-lt"/>
              </a:rPr>
              <a:t>Toelichting Radar en het Netwerkpunt radar</a:t>
            </a:r>
          </a:p>
          <a:p>
            <a:pPr lvl="1"/>
            <a:r>
              <a:rPr lang="nl-BE" sz="2000" dirty="0">
                <a:solidFill>
                  <a:srgbClr val="2F2F2F"/>
                </a:solidFill>
                <a:latin typeface="+mj-lt"/>
              </a:rPr>
              <a:t>Toelichting Het Pakt, het Netwerkpunt Pakt en het Assessmentteam</a:t>
            </a:r>
            <a:endParaRPr lang="nl-BE" sz="2000" b="0" i="0" dirty="0">
              <a:solidFill>
                <a:srgbClr val="2F2F2F"/>
              </a:solidFill>
              <a:effectLst/>
              <a:latin typeface="+mj-lt"/>
            </a:endParaRPr>
          </a:p>
          <a:p>
            <a:pPr algn="l"/>
            <a:r>
              <a:rPr lang="nl-BE" sz="2400" b="1" i="0" dirty="0">
                <a:solidFill>
                  <a:srgbClr val="2F2F2F"/>
                </a:solidFill>
                <a:effectLst/>
                <a:latin typeface="+mj-lt"/>
              </a:rPr>
              <a:t>Kennismakingstafels</a:t>
            </a:r>
          </a:p>
          <a:p>
            <a:pPr lvl="2"/>
            <a:r>
              <a:rPr lang="nl-BE" sz="1800" dirty="0">
                <a:solidFill>
                  <a:srgbClr val="2F2F2F"/>
                </a:solidFill>
                <a:latin typeface="+mj-lt"/>
              </a:rPr>
              <a:t>O</a:t>
            </a:r>
            <a:r>
              <a:rPr lang="nl-BE" sz="1800" b="0" i="0" dirty="0">
                <a:solidFill>
                  <a:srgbClr val="2F2F2F"/>
                </a:solidFill>
                <a:effectLst/>
                <a:latin typeface="+mj-lt"/>
              </a:rPr>
              <a:t>ntmoeting tussen eerstelijnsactoren en (</a:t>
            </a:r>
            <a:r>
              <a:rPr lang="nl-BE" sz="1800" b="0" i="0" dirty="0" err="1">
                <a:solidFill>
                  <a:srgbClr val="2F2F2F"/>
                </a:solidFill>
                <a:effectLst/>
                <a:latin typeface="+mj-lt"/>
              </a:rPr>
              <a:t>geconventioneerde</a:t>
            </a:r>
            <a:r>
              <a:rPr lang="nl-BE" sz="1800" b="0" i="0" dirty="0">
                <a:solidFill>
                  <a:srgbClr val="2F2F2F"/>
                </a:solidFill>
                <a:effectLst/>
                <a:latin typeface="+mj-lt"/>
              </a:rPr>
              <a:t>) psychologen/orthopedagogen</a:t>
            </a:r>
          </a:p>
          <a:p>
            <a:pPr algn="l"/>
            <a:endParaRPr lang="nl-BE" sz="1800" b="0" i="0" dirty="0">
              <a:solidFill>
                <a:srgbClr val="2F2F2F"/>
              </a:solidFill>
              <a:effectLst/>
              <a:latin typeface="+mj-lt"/>
            </a:endParaRPr>
          </a:p>
        </p:txBody>
      </p:sp>
    </p:spTree>
    <p:extLst>
      <p:ext uri="{BB962C8B-B14F-4D97-AF65-F5344CB8AC3E}">
        <p14:creationId xmlns:p14="http://schemas.microsoft.com/office/powerpoint/2010/main" val="1189042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667FF-F7D8-EFFB-7104-DA1AB9B0CEF0}"/>
              </a:ext>
            </a:extLst>
          </p:cNvPr>
          <p:cNvSpPr>
            <a:spLocks noGrp="1"/>
          </p:cNvSpPr>
          <p:nvPr>
            <p:ph type="title"/>
          </p:nvPr>
        </p:nvSpPr>
        <p:spPr>
          <a:xfrm>
            <a:off x="677334" y="609600"/>
            <a:ext cx="8596668" cy="1320800"/>
          </a:xfrm>
        </p:spPr>
        <p:txBody>
          <a:bodyPr>
            <a:normAutofit/>
          </a:bodyPr>
          <a:lstStyle/>
          <a:p>
            <a:r>
              <a:rPr lang="nl-NL" dirty="0"/>
              <a:t>Netwerkpunten GGZ in Panacea</a:t>
            </a:r>
            <a:endParaRPr lang="nl-BE" dirty="0"/>
          </a:p>
        </p:txBody>
      </p:sp>
      <p:graphicFrame>
        <p:nvGraphicFramePr>
          <p:cNvPr id="5" name="Tijdelijke aanduiding voor inhoud 2">
            <a:extLst>
              <a:ext uri="{FF2B5EF4-FFF2-40B4-BE49-F238E27FC236}">
                <a16:creationId xmlns:a16="http://schemas.microsoft.com/office/drawing/2014/main" id="{56E67AEE-B880-833B-E063-54C775E2EB9D}"/>
              </a:ext>
            </a:extLst>
          </p:cNvPr>
          <p:cNvGraphicFramePr>
            <a:graphicFrameLocks noGrp="1"/>
          </p:cNvGraphicFramePr>
          <p:nvPr>
            <p:ph idx="1"/>
            <p:extLst>
              <p:ext uri="{D42A27DB-BD31-4B8C-83A1-F6EECF244321}">
                <p14:modId xmlns:p14="http://schemas.microsoft.com/office/powerpoint/2010/main" val="2082864649"/>
              </p:ext>
            </p:extLst>
          </p:nvPr>
        </p:nvGraphicFramePr>
        <p:xfrm>
          <a:off x="705556" y="2085330"/>
          <a:ext cx="8596668" cy="3880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9266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16292-E3E6-8B45-2BCA-7E84285A6277}"/>
              </a:ext>
            </a:extLst>
          </p:cNvPr>
          <p:cNvSpPr>
            <a:spLocks noGrp="1"/>
          </p:cNvSpPr>
          <p:nvPr>
            <p:ph type="title"/>
          </p:nvPr>
        </p:nvSpPr>
        <p:spPr/>
        <p:txBody>
          <a:bodyPr/>
          <a:lstStyle/>
          <a:p>
            <a:endParaRPr lang="nl-BE" dirty="0"/>
          </a:p>
        </p:txBody>
      </p:sp>
      <p:sp>
        <p:nvSpPr>
          <p:cNvPr id="3" name="Tijdelijke aanduiding voor inhoud 2">
            <a:extLst>
              <a:ext uri="{FF2B5EF4-FFF2-40B4-BE49-F238E27FC236}">
                <a16:creationId xmlns:a16="http://schemas.microsoft.com/office/drawing/2014/main" id="{5996803A-D5C9-44E5-595E-A12E713DF38C}"/>
              </a:ext>
            </a:extLst>
          </p:cNvPr>
          <p:cNvSpPr>
            <a:spLocks noGrp="1"/>
          </p:cNvSpPr>
          <p:nvPr>
            <p:ph idx="1"/>
          </p:nvPr>
        </p:nvSpPr>
        <p:spPr/>
        <p:txBody>
          <a:bodyPr/>
          <a:lstStyle/>
          <a:p>
            <a:pPr marL="0" indent="0">
              <a:buNone/>
            </a:pPr>
            <a:endParaRPr lang="nl-BE" dirty="0"/>
          </a:p>
        </p:txBody>
      </p:sp>
      <p:sp>
        <p:nvSpPr>
          <p:cNvPr id="7" name="Rechthoek 6">
            <a:extLst>
              <a:ext uri="{FF2B5EF4-FFF2-40B4-BE49-F238E27FC236}">
                <a16:creationId xmlns:a16="http://schemas.microsoft.com/office/drawing/2014/main" id="{8197181A-C664-9BB4-7582-2482A57A0800}"/>
              </a:ext>
            </a:extLst>
          </p:cNvPr>
          <p:cNvSpPr/>
          <p:nvPr/>
        </p:nvSpPr>
        <p:spPr>
          <a:xfrm>
            <a:off x="3083461" y="1728934"/>
            <a:ext cx="3600000" cy="3600000"/>
          </a:xfrm>
          <a:prstGeom prst="rect">
            <a:avLst/>
          </a:prstGeom>
          <a:blipFill>
            <a:blip r:embed="rId2"/>
            <a:srcRect/>
            <a:stretch>
              <a:fillRect l="-3000" r="-3000"/>
            </a:stretch>
          </a:blipFill>
          <a:ln>
            <a:noFill/>
          </a:ln>
        </p:spPr>
        <p:style>
          <a:lnRef idx="2">
            <a:scrgbClr r="0" g="0" b="0"/>
          </a:lnRef>
          <a:fillRef idx="1">
            <a:scrgbClr r="0" g="0" b="0"/>
          </a:fillRef>
          <a:effectRef idx="0">
            <a:schemeClr val="accent2">
              <a:hueOff val="-2712450"/>
              <a:satOff val="-1656"/>
              <a:lumOff val="6471"/>
              <a:alphaOff val="0"/>
            </a:schemeClr>
          </a:effectRef>
          <a:fontRef idx="minor">
            <a:schemeClr val="lt1"/>
          </a:fontRef>
        </p:style>
        <p:txBody>
          <a:bodyPr/>
          <a:lstStyle/>
          <a:p>
            <a:endParaRPr lang="nl-BE" dirty="0"/>
          </a:p>
        </p:txBody>
      </p:sp>
    </p:spTree>
    <p:extLst>
      <p:ext uri="{BB962C8B-B14F-4D97-AF65-F5344CB8AC3E}">
        <p14:creationId xmlns:p14="http://schemas.microsoft.com/office/powerpoint/2010/main" val="297463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C4482-81B4-5B18-2572-8FD370955997}"/>
              </a:ext>
            </a:extLst>
          </p:cNvPr>
          <p:cNvSpPr>
            <a:spLocks noGrp="1"/>
          </p:cNvSpPr>
          <p:nvPr>
            <p:ph type="title"/>
          </p:nvPr>
        </p:nvSpPr>
        <p:spPr/>
        <p:txBody>
          <a:bodyPr/>
          <a:lstStyle/>
          <a:p>
            <a:r>
              <a:rPr lang="en-US"/>
              <a:t>RADAR</a:t>
            </a:r>
          </a:p>
        </p:txBody>
      </p:sp>
      <p:pic>
        <p:nvPicPr>
          <p:cNvPr id="4" name="Picture 4">
            <a:extLst>
              <a:ext uri="{FF2B5EF4-FFF2-40B4-BE49-F238E27FC236}">
                <a16:creationId xmlns:a16="http://schemas.microsoft.com/office/drawing/2014/main" id="{F0EF9909-1669-50ED-6E73-F728318B95E2}"/>
              </a:ext>
            </a:extLst>
          </p:cNvPr>
          <p:cNvPicPr>
            <a:picLocks noGrp="1" noChangeAspect="1"/>
          </p:cNvPicPr>
          <p:nvPr>
            <p:ph idx="1"/>
          </p:nvPr>
        </p:nvPicPr>
        <p:blipFill>
          <a:blip r:embed="rId2"/>
          <a:stretch>
            <a:fillRect/>
          </a:stretch>
        </p:blipFill>
        <p:spPr>
          <a:xfrm>
            <a:off x="682935" y="1432207"/>
            <a:ext cx="10826641" cy="5102213"/>
          </a:xfrm>
        </p:spPr>
      </p:pic>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AC3F865B-3FF9-0BAD-991D-846756CA281E}"/>
                  </a:ext>
                </a:extLst>
              </p14:cNvPr>
              <p14:cNvContentPartPr/>
              <p14:nvPr/>
            </p14:nvContentPartPr>
            <p14:xfrm>
              <a:off x="7250206" y="1168213"/>
              <a:ext cx="14007" cy="14007"/>
            </p14:xfrm>
          </p:contentPart>
        </mc:Choice>
        <mc:Fallback xmlns="">
          <p:pic>
            <p:nvPicPr>
              <p:cNvPr id="10" name="Ink 9">
                <a:extLst>
                  <a:ext uri="{FF2B5EF4-FFF2-40B4-BE49-F238E27FC236}">
                    <a16:creationId xmlns:a16="http://schemas.microsoft.com/office/drawing/2014/main" id="{AC3F865B-3FF9-0BAD-991D-846756CA281E}"/>
                  </a:ext>
                </a:extLst>
              </p:cNvPr>
              <p:cNvPicPr/>
              <p:nvPr/>
            </p:nvPicPr>
            <p:blipFill>
              <a:blip r:embed="rId4"/>
              <a:stretch>
                <a:fillRect/>
              </a:stretch>
            </p:blipFill>
            <p:spPr>
              <a:xfrm>
                <a:off x="6549856" y="467863"/>
                <a:ext cx="1400700" cy="1400700"/>
              </a:xfrm>
              <a:prstGeom prst="rect">
                <a:avLst/>
              </a:prstGeom>
            </p:spPr>
          </p:pic>
        </mc:Fallback>
      </mc:AlternateContent>
      <p:sp>
        <p:nvSpPr>
          <p:cNvPr id="3" name="Ovaal 2">
            <a:extLst>
              <a:ext uri="{FF2B5EF4-FFF2-40B4-BE49-F238E27FC236}">
                <a16:creationId xmlns:a16="http://schemas.microsoft.com/office/drawing/2014/main" id="{2BA54BFD-B88F-2410-0B43-449C16C0A217}"/>
              </a:ext>
            </a:extLst>
          </p:cNvPr>
          <p:cNvSpPr/>
          <p:nvPr/>
        </p:nvSpPr>
        <p:spPr>
          <a:xfrm>
            <a:off x="5140866" y="1783490"/>
            <a:ext cx="973393" cy="7897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al 10">
            <a:extLst>
              <a:ext uri="{FF2B5EF4-FFF2-40B4-BE49-F238E27FC236}">
                <a16:creationId xmlns:a16="http://schemas.microsoft.com/office/drawing/2014/main" id="{981EC6CB-58FD-A678-4933-6A905DCD24F7}"/>
              </a:ext>
            </a:extLst>
          </p:cNvPr>
          <p:cNvSpPr/>
          <p:nvPr/>
        </p:nvSpPr>
        <p:spPr>
          <a:xfrm>
            <a:off x="7737987" y="1757609"/>
            <a:ext cx="1848465" cy="14968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vaal 11">
            <a:extLst>
              <a:ext uri="{FF2B5EF4-FFF2-40B4-BE49-F238E27FC236}">
                <a16:creationId xmlns:a16="http://schemas.microsoft.com/office/drawing/2014/main" id="{D27094FC-BF65-5057-8A9C-D8CE225CF854}"/>
              </a:ext>
            </a:extLst>
          </p:cNvPr>
          <p:cNvSpPr/>
          <p:nvPr/>
        </p:nvSpPr>
        <p:spPr>
          <a:xfrm>
            <a:off x="6622486" y="1810702"/>
            <a:ext cx="973393" cy="7897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kstvak 12">
            <a:extLst>
              <a:ext uri="{FF2B5EF4-FFF2-40B4-BE49-F238E27FC236}">
                <a16:creationId xmlns:a16="http://schemas.microsoft.com/office/drawing/2014/main" id="{73AEBB5C-E1BD-66CF-987F-03DD8C58BE1B}"/>
              </a:ext>
            </a:extLst>
          </p:cNvPr>
          <p:cNvSpPr txBox="1"/>
          <p:nvPr/>
        </p:nvSpPr>
        <p:spPr>
          <a:xfrm>
            <a:off x="5433833" y="1978301"/>
            <a:ext cx="387457" cy="400110"/>
          </a:xfrm>
          <a:prstGeom prst="rect">
            <a:avLst/>
          </a:prstGeom>
          <a:noFill/>
        </p:spPr>
        <p:txBody>
          <a:bodyPr wrap="square" rtlCol="0">
            <a:spAutoFit/>
          </a:bodyPr>
          <a:lstStyle/>
          <a:p>
            <a:r>
              <a:rPr lang="nl-NL" sz="2000" b="1"/>
              <a:t>1</a:t>
            </a:r>
            <a:endParaRPr lang="nl-BE" sz="2000" b="1"/>
          </a:p>
        </p:txBody>
      </p:sp>
      <p:sp>
        <p:nvSpPr>
          <p:cNvPr id="14" name="Tekstvak 13">
            <a:extLst>
              <a:ext uri="{FF2B5EF4-FFF2-40B4-BE49-F238E27FC236}">
                <a16:creationId xmlns:a16="http://schemas.microsoft.com/office/drawing/2014/main" id="{D972114F-9857-871E-0C5B-66A4E647C9A9}"/>
              </a:ext>
            </a:extLst>
          </p:cNvPr>
          <p:cNvSpPr txBox="1"/>
          <p:nvPr/>
        </p:nvSpPr>
        <p:spPr>
          <a:xfrm>
            <a:off x="8491612" y="2105933"/>
            <a:ext cx="341213" cy="400110"/>
          </a:xfrm>
          <a:prstGeom prst="rect">
            <a:avLst/>
          </a:prstGeom>
          <a:noFill/>
        </p:spPr>
        <p:txBody>
          <a:bodyPr wrap="square" rtlCol="0">
            <a:spAutoFit/>
          </a:bodyPr>
          <a:lstStyle/>
          <a:p>
            <a:r>
              <a:rPr lang="nl-NL" sz="2000" b="1"/>
              <a:t>3</a:t>
            </a:r>
            <a:endParaRPr lang="nl-BE" sz="2000" b="1"/>
          </a:p>
        </p:txBody>
      </p:sp>
      <p:sp>
        <p:nvSpPr>
          <p:cNvPr id="15" name="Tekstvak 14">
            <a:extLst>
              <a:ext uri="{FF2B5EF4-FFF2-40B4-BE49-F238E27FC236}">
                <a16:creationId xmlns:a16="http://schemas.microsoft.com/office/drawing/2014/main" id="{83FC50EA-21BD-D92D-8E62-3CD6244F7516}"/>
              </a:ext>
            </a:extLst>
          </p:cNvPr>
          <p:cNvSpPr txBox="1"/>
          <p:nvPr/>
        </p:nvSpPr>
        <p:spPr>
          <a:xfrm>
            <a:off x="6915453" y="1992273"/>
            <a:ext cx="387457" cy="400110"/>
          </a:xfrm>
          <a:prstGeom prst="rect">
            <a:avLst/>
          </a:prstGeom>
          <a:noFill/>
        </p:spPr>
        <p:txBody>
          <a:bodyPr wrap="square" rtlCol="0">
            <a:spAutoFit/>
          </a:bodyPr>
          <a:lstStyle/>
          <a:p>
            <a:r>
              <a:rPr lang="nl-NL" sz="2000" b="1"/>
              <a:t>2</a:t>
            </a:r>
            <a:endParaRPr lang="nl-BE" sz="2000" b="1"/>
          </a:p>
        </p:txBody>
      </p:sp>
    </p:spTree>
    <p:extLst>
      <p:ext uri="{BB962C8B-B14F-4D97-AF65-F5344CB8AC3E}">
        <p14:creationId xmlns:p14="http://schemas.microsoft.com/office/powerpoint/2010/main" val="2062726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B79B1-AAE2-A0D5-0975-9E91C024562D}"/>
              </a:ext>
            </a:extLst>
          </p:cNvPr>
          <p:cNvSpPr>
            <a:spLocks noGrp="1"/>
          </p:cNvSpPr>
          <p:nvPr>
            <p:ph type="title"/>
          </p:nvPr>
        </p:nvSpPr>
        <p:spPr/>
        <p:txBody>
          <a:bodyPr/>
          <a:lstStyle/>
          <a:p>
            <a:r>
              <a:rPr lang="en-US"/>
              <a:t>RADAR-</a:t>
            </a:r>
            <a:r>
              <a:rPr lang="en-US" err="1"/>
              <a:t>programma's</a:t>
            </a:r>
            <a:endParaRPr lang="en-US"/>
          </a:p>
        </p:txBody>
      </p:sp>
      <p:pic>
        <p:nvPicPr>
          <p:cNvPr id="4" name="Picture 4">
            <a:extLst>
              <a:ext uri="{FF2B5EF4-FFF2-40B4-BE49-F238E27FC236}">
                <a16:creationId xmlns:a16="http://schemas.microsoft.com/office/drawing/2014/main" id="{14708D67-59E1-27FA-D587-B97BF447A17B}"/>
              </a:ext>
            </a:extLst>
          </p:cNvPr>
          <p:cNvPicPr>
            <a:picLocks noGrp="1" noChangeAspect="1"/>
          </p:cNvPicPr>
          <p:nvPr>
            <p:ph idx="1"/>
          </p:nvPr>
        </p:nvPicPr>
        <p:blipFill>
          <a:blip r:embed="rId2"/>
          <a:stretch>
            <a:fillRect/>
          </a:stretch>
        </p:blipFill>
        <p:spPr>
          <a:xfrm>
            <a:off x="144668" y="1383517"/>
            <a:ext cx="10748197" cy="1676112"/>
          </a:xfrm>
        </p:spPr>
      </p:pic>
      <p:sp>
        <p:nvSpPr>
          <p:cNvPr id="6" name="TextBox 5">
            <a:extLst>
              <a:ext uri="{FF2B5EF4-FFF2-40B4-BE49-F238E27FC236}">
                <a16:creationId xmlns:a16="http://schemas.microsoft.com/office/drawing/2014/main" id="{EFB88981-CD6B-34B7-9D66-EAF625972821}"/>
              </a:ext>
            </a:extLst>
          </p:cNvPr>
          <p:cNvSpPr txBox="1"/>
          <p:nvPr/>
        </p:nvSpPr>
        <p:spPr>
          <a:xfrm>
            <a:off x="6919632" y="4216212"/>
            <a:ext cx="24793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3"/>
              </a:rPr>
              <a:t>www.radar.be</a:t>
            </a:r>
            <a:endParaRPr lang="en-US" dirty="0"/>
          </a:p>
          <a:p>
            <a:endParaRPr lang="en-US" dirty="0"/>
          </a:p>
        </p:txBody>
      </p:sp>
      <p:sp>
        <p:nvSpPr>
          <p:cNvPr id="7" name="Tekstvak 6">
            <a:extLst>
              <a:ext uri="{FF2B5EF4-FFF2-40B4-BE49-F238E27FC236}">
                <a16:creationId xmlns:a16="http://schemas.microsoft.com/office/drawing/2014/main" id="{40DD21DE-D561-F73A-0FEA-30713989160F}"/>
              </a:ext>
            </a:extLst>
          </p:cNvPr>
          <p:cNvSpPr txBox="1"/>
          <p:nvPr/>
        </p:nvSpPr>
        <p:spPr>
          <a:xfrm>
            <a:off x="513736" y="3637057"/>
            <a:ext cx="6100916" cy="1837426"/>
          </a:xfrm>
          <a:prstGeom prst="rect">
            <a:avLst/>
          </a:prstGeom>
          <a:noFill/>
        </p:spPr>
        <p:txBody>
          <a:bodyPr wrap="square">
            <a:spAutoFit/>
          </a:bodyPr>
          <a:lstStyle/>
          <a:p>
            <a:pPr>
              <a:lnSpc>
                <a:spcPct val="90000"/>
              </a:lnSpc>
            </a:pPr>
            <a:r>
              <a:rPr lang="en-US" sz="1800" dirty="0">
                <a:latin typeface="+mj-lt"/>
                <a:ea typeface="+mj-ea"/>
                <a:cs typeface="+mj-cs"/>
              </a:rPr>
              <a:t>7 </a:t>
            </a:r>
            <a:r>
              <a:rPr lang="en-US" sz="1800" dirty="0" err="1">
                <a:latin typeface="+mj-lt"/>
                <a:ea typeface="+mj-ea"/>
                <a:cs typeface="+mj-cs"/>
              </a:rPr>
              <a:t>zorgprogramma’s</a:t>
            </a:r>
            <a:endParaRPr lang="en-US" sz="1800" dirty="0">
              <a:latin typeface="+mj-lt"/>
              <a:ea typeface="+mj-ea"/>
              <a:cs typeface="+mj-cs"/>
            </a:endParaRPr>
          </a:p>
          <a:p>
            <a:pPr>
              <a:lnSpc>
                <a:spcPct val="90000"/>
              </a:lnSpc>
            </a:pPr>
            <a:endParaRPr lang="en-US" sz="1800" dirty="0">
              <a:latin typeface="+mj-lt"/>
              <a:ea typeface="+mj-ea"/>
              <a:cs typeface="+mj-cs"/>
            </a:endParaRPr>
          </a:p>
          <a:p>
            <a:pPr>
              <a:lnSpc>
                <a:spcPct val="90000"/>
              </a:lnSpc>
            </a:pPr>
            <a:r>
              <a:rPr lang="en-US" sz="1800" dirty="0">
                <a:latin typeface="+mj-lt"/>
                <a:ea typeface="+mj-ea"/>
                <a:cs typeface="+mj-cs"/>
              </a:rPr>
              <a:t>140 </a:t>
            </a:r>
            <a:r>
              <a:rPr lang="en-US" sz="1800" dirty="0" err="1">
                <a:latin typeface="+mj-lt"/>
                <a:ea typeface="+mj-ea"/>
                <a:cs typeface="+mj-cs"/>
              </a:rPr>
              <a:t>programmamedewerkers</a:t>
            </a:r>
            <a:r>
              <a:rPr lang="en-US" sz="1800" dirty="0">
                <a:latin typeface="+mj-lt"/>
                <a:ea typeface="+mj-ea"/>
                <a:cs typeface="+mj-cs"/>
              </a:rPr>
              <a:t> (68 VTE)</a:t>
            </a:r>
          </a:p>
          <a:p>
            <a:pPr>
              <a:lnSpc>
                <a:spcPct val="90000"/>
              </a:lnSpc>
            </a:pPr>
            <a:endParaRPr lang="en-US" sz="1800" dirty="0">
              <a:latin typeface="+mj-lt"/>
              <a:ea typeface="+mj-ea"/>
              <a:cs typeface="+mj-cs"/>
            </a:endParaRPr>
          </a:p>
          <a:p>
            <a:pPr>
              <a:lnSpc>
                <a:spcPct val="90000"/>
              </a:lnSpc>
            </a:pPr>
            <a:r>
              <a:rPr lang="en-US" sz="1800" dirty="0">
                <a:latin typeface="+mj-lt"/>
                <a:ea typeface="+mj-ea"/>
                <a:cs typeface="+mj-cs"/>
              </a:rPr>
              <a:t>5 </a:t>
            </a:r>
            <a:r>
              <a:rPr lang="en-US" sz="1800" dirty="0" err="1">
                <a:latin typeface="+mj-lt"/>
                <a:ea typeface="+mj-ea"/>
                <a:cs typeface="+mj-cs"/>
              </a:rPr>
              <a:t>netwerkpsychiaters</a:t>
            </a:r>
            <a:r>
              <a:rPr lang="en-US" sz="1800" dirty="0">
                <a:latin typeface="+mj-lt"/>
                <a:ea typeface="+mj-ea"/>
                <a:cs typeface="+mj-cs"/>
              </a:rPr>
              <a:t> (2VTE)</a:t>
            </a:r>
          </a:p>
          <a:p>
            <a:pPr>
              <a:lnSpc>
                <a:spcPct val="90000"/>
              </a:lnSpc>
            </a:pPr>
            <a:endParaRPr lang="en-US" sz="1800" dirty="0">
              <a:latin typeface="+mj-lt"/>
              <a:ea typeface="+mj-ea"/>
              <a:cs typeface="+mj-cs"/>
            </a:endParaRPr>
          </a:p>
          <a:p>
            <a:pPr>
              <a:lnSpc>
                <a:spcPct val="90000"/>
              </a:lnSpc>
            </a:pPr>
            <a:r>
              <a:rPr lang="en-US" sz="1800" dirty="0">
                <a:latin typeface="+mj-lt"/>
                <a:ea typeface="+mj-ea"/>
                <a:cs typeface="+mj-cs"/>
              </a:rPr>
              <a:t>6 </a:t>
            </a:r>
            <a:r>
              <a:rPr lang="en-US" sz="1800" dirty="0" err="1">
                <a:latin typeface="+mj-lt"/>
                <a:ea typeface="+mj-ea"/>
                <a:cs typeface="+mj-cs"/>
              </a:rPr>
              <a:t>programmacoördinatoren</a:t>
            </a:r>
            <a:r>
              <a:rPr lang="en-US" sz="1800" dirty="0">
                <a:latin typeface="+mj-lt"/>
                <a:ea typeface="+mj-ea"/>
                <a:cs typeface="+mj-cs"/>
              </a:rPr>
              <a:t> (2,9 VTE)</a:t>
            </a:r>
          </a:p>
        </p:txBody>
      </p:sp>
    </p:spTree>
    <p:extLst>
      <p:ext uri="{BB962C8B-B14F-4D97-AF65-F5344CB8AC3E}">
        <p14:creationId xmlns:p14="http://schemas.microsoft.com/office/powerpoint/2010/main" val="23664653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4A26DF-0F3E-9E8C-A6F3-4D9B40600AAA}"/>
              </a:ext>
            </a:extLst>
          </p:cNvPr>
          <p:cNvSpPr>
            <a:spLocks noGrp="1"/>
          </p:cNvSpPr>
          <p:nvPr>
            <p:ph type="title"/>
          </p:nvPr>
        </p:nvSpPr>
        <p:spPr/>
        <p:txBody>
          <a:bodyPr/>
          <a:lstStyle/>
          <a:p>
            <a:r>
              <a:rPr lang="nl-BE" sz="3600" dirty="0">
                <a:solidFill>
                  <a:schemeClr val="accent1"/>
                </a:solidFill>
                <a:latin typeface="+mj-lt"/>
                <a:ea typeface="+mj-ea"/>
                <a:cs typeface="+mj-cs"/>
              </a:rPr>
              <a:t>Nieuw vanaf 2023</a:t>
            </a:r>
            <a:br>
              <a:rPr lang="nl-BE" sz="3600" dirty="0">
                <a:solidFill>
                  <a:schemeClr val="accent1"/>
                </a:solidFill>
                <a:latin typeface="+mj-lt"/>
                <a:ea typeface="+mj-ea"/>
                <a:cs typeface="+mj-cs"/>
              </a:rPr>
            </a:br>
            <a:endParaRPr lang="nl-BE" dirty="0"/>
          </a:p>
        </p:txBody>
      </p:sp>
      <p:sp>
        <p:nvSpPr>
          <p:cNvPr id="3" name="Tijdelijke aanduiding voor inhoud 2">
            <a:extLst>
              <a:ext uri="{FF2B5EF4-FFF2-40B4-BE49-F238E27FC236}">
                <a16:creationId xmlns:a16="http://schemas.microsoft.com/office/drawing/2014/main" id="{8DAA4C2D-B1AB-E8BE-1DE5-47BE2D80096A}"/>
              </a:ext>
            </a:extLst>
          </p:cNvPr>
          <p:cNvSpPr>
            <a:spLocks noGrp="1"/>
          </p:cNvSpPr>
          <p:nvPr>
            <p:ph idx="1"/>
          </p:nvPr>
        </p:nvSpPr>
        <p:spPr>
          <a:xfrm>
            <a:off x="382366" y="1649312"/>
            <a:ext cx="4907389" cy="3561786"/>
          </a:xfrm>
        </p:spPr>
        <p:txBody>
          <a:bodyPr/>
          <a:lstStyle/>
          <a:p>
            <a:pPr>
              <a:spcBef>
                <a:spcPct val="0"/>
              </a:spcBef>
            </a:pPr>
            <a:r>
              <a:rPr lang="nl-BE" sz="1800" dirty="0">
                <a:solidFill>
                  <a:schemeClr val="tx1"/>
                </a:solidFill>
                <a:latin typeface="+mj-lt"/>
                <a:ea typeface="+mj-ea"/>
                <a:cs typeface="+mj-cs"/>
              </a:rPr>
              <a:t>Liaisonwerking algemene ziekenhuizen (5,4 VTE)</a:t>
            </a:r>
          </a:p>
          <a:p>
            <a:pPr>
              <a:spcBef>
                <a:spcPct val="0"/>
              </a:spcBef>
            </a:pPr>
            <a:endParaRPr lang="nl-BE" sz="1800" dirty="0">
              <a:solidFill>
                <a:schemeClr val="tx1"/>
              </a:solidFill>
              <a:latin typeface="+mj-lt"/>
              <a:ea typeface="+mj-ea"/>
              <a:cs typeface="+mj-cs"/>
            </a:endParaRPr>
          </a:p>
          <a:p>
            <a:pPr>
              <a:spcBef>
                <a:spcPct val="0"/>
              </a:spcBef>
            </a:pPr>
            <a:r>
              <a:rPr lang="nl-BE" sz="1800" dirty="0">
                <a:solidFill>
                  <a:schemeClr val="tx1"/>
                </a:solidFill>
                <a:latin typeface="+mj-lt"/>
                <a:ea typeface="+mj-ea"/>
                <a:cs typeface="+mj-cs"/>
              </a:rPr>
              <a:t>Proeftuin jonge kind met verstandelijke beperking</a:t>
            </a:r>
          </a:p>
          <a:p>
            <a:pPr>
              <a:spcBef>
                <a:spcPct val="0"/>
              </a:spcBef>
            </a:pPr>
            <a:endParaRPr lang="nl-BE" sz="1800" dirty="0">
              <a:solidFill>
                <a:schemeClr val="tx1"/>
              </a:solidFill>
              <a:latin typeface="+mj-lt"/>
              <a:ea typeface="+mj-ea"/>
              <a:cs typeface="+mj-cs"/>
            </a:endParaRPr>
          </a:p>
          <a:p>
            <a:pPr>
              <a:spcBef>
                <a:spcPct val="0"/>
              </a:spcBef>
            </a:pPr>
            <a:r>
              <a:rPr lang="nl-BE" sz="1800" dirty="0">
                <a:solidFill>
                  <a:schemeClr val="tx1"/>
                </a:solidFill>
                <a:latin typeface="+mj-lt"/>
                <a:ea typeface="+mj-ea"/>
                <a:cs typeface="+mj-cs"/>
              </a:rPr>
              <a:t>Proeftuin transitieleeftijd</a:t>
            </a:r>
          </a:p>
          <a:p>
            <a:pPr>
              <a:spcBef>
                <a:spcPct val="0"/>
              </a:spcBef>
            </a:pPr>
            <a:endParaRPr lang="nl-BE" sz="1800" dirty="0">
              <a:solidFill>
                <a:schemeClr val="tx1"/>
              </a:solidFill>
              <a:latin typeface="+mj-lt"/>
              <a:ea typeface="+mj-ea"/>
              <a:cs typeface="+mj-cs"/>
            </a:endParaRPr>
          </a:p>
          <a:p>
            <a:pPr>
              <a:spcBef>
                <a:spcPct val="0"/>
              </a:spcBef>
            </a:pPr>
            <a:r>
              <a:rPr lang="nl-BE" sz="1800" dirty="0">
                <a:solidFill>
                  <a:schemeClr val="tx1"/>
                </a:solidFill>
                <a:latin typeface="+mj-lt"/>
                <a:ea typeface="+mj-ea"/>
                <a:cs typeface="+mj-cs"/>
              </a:rPr>
              <a:t>Proeftuin eetstoornissen</a:t>
            </a:r>
          </a:p>
          <a:p>
            <a:endParaRPr lang="nl-BE" dirty="0"/>
          </a:p>
        </p:txBody>
      </p:sp>
      <p:pic>
        <p:nvPicPr>
          <p:cNvPr id="4" name="Afbeelding 3">
            <a:extLst>
              <a:ext uri="{FF2B5EF4-FFF2-40B4-BE49-F238E27FC236}">
                <a16:creationId xmlns:a16="http://schemas.microsoft.com/office/drawing/2014/main" id="{512B43BE-6640-1F4C-9BA1-FD9F048BB9E7}"/>
              </a:ext>
            </a:extLst>
          </p:cNvPr>
          <p:cNvPicPr>
            <a:picLocks noChangeAspect="1"/>
          </p:cNvPicPr>
          <p:nvPr/>
        </p:nvPicPr>
        <p:blipFill>
          <a:blip r:embed="rId3"/>
          <a:stretch>
            <a:fillRect/>
          </a:stretch>
        </p:blipFill>
        <p:spPr>
          <a:xfrm>
            <a:off x="5449556" y="965199"/>
            <a:ext cx="4380090" cy="4927601"/>
          </a:xfrm>
          <a:prstGeom prst="rect">
            <a:avLst/>
          </a:prstGeom>
        </p:spPr>
      </p:pic>
    </p:spTree>
    <p:extLst>
      <p:ext uri="{BB962C8B-B14F-4D97-AF65-F5344CB8AC3E}">
        <p14:creationId xmlns:p14="http://schemas.microsoft.com/office/powerpoint/2010/main" val="3756702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1BFD2D-180D-5B7A-08D3-720A98B20802}"/>
              </a:ext>
            </a:extLst>
          </p:cNvPr>
          <p:cNvSpPr>
            <a:spLocks noGrp="1"/>
          </p:cNvSpPr>
          <p:nvPr>
            <p:ph type="title"/>
          </p:nvPr>
        </p:nvSpPr>
        <p:spPr/>
        <p:txBody>
          <a:bodyPr/>
          <a:lstStyle/>
          <a:p>
            <a:r>
              <a:rPr lang="nl-BE" altLang="nl-BE" dirty="0"/>
              <a:t>Naar RADAR 2.0</a:t>
            </a:r>
            <a:endParaRPr lang="nl-BE" dirty="0"/>
          </a:p>
        </p:txBody>
      </p:sp>
      <p:pic>
        <p:nvPicPr>
          <p:cNvPr id="4" name="Tijdelijke aanduiding voor inhoud 3">
            <a:extLst>
              <a:ext uri="{FF2B5EF4-FFF2-40B4-BE49-F238E27FC236}">
                <a16:creationId xmlns:a16="http://schemas.microsoft.com/office/drawing/2014/main" id="{9F6F4DEB-9815-1503-2996-980B34B86C1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8612" y="2019911"/>
            <a:ext cx="3881437"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Tijdelijke aanduiding voor inhoud 16">
            <a:extLst>
              <a:ext uri="{FF2B5EF4-FFF2-40B4-BE49-F238E27FC236}">
                <a16:creationId xmlns:a16="http://schemas.microsoft.com/office/drawing/2014/main" id="{3A96E8D5-B011-07E3-568D-B0A866610F9E}"/>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210052" y="2129448"/>
            <a:ext cx="3771900" cy="3771900"/>
          </a:xfrm>
          <a:prstGeom prst="rect">
            <a:avLst/>
          </a:prstGeom>
        </p:spPr>
      </p:pic>
      <p:pic>
        <p:nvPicPr>
          <p:cNvPr id="6" name="Afbeelding 5">
            <a:extLst>
              <a:ext uri="{FF2B5EF4-FFF2-40B4-BE49-F238E27FC236}">
                <a16:creationId xmlns:a16="http://schemas.microsoft.com/office/drawing/2014/main" id="{132DDB7E-AB44-D3E4-240D-DC8D07C9F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1952" y="2129448"/>
            <a:ext cx="37719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6703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4E1B43-0C2F-40B4-71D3-BA0A72ED462A}"/>
              </a:ext>
            </a:extLst>
          </p:cNvPr>
          <p:cNvSpPr>
            <a:spLocks noGrp="1"/>
          </p:cNvSpPr>
          <p:nvPr>
            <p:ph type="title"/>
          </p:nvPr>
        </p:nvSpPr>
        <p:spPr/>
        <p:txBody>
          <a:bodyPr/>
          <a:lstStyle/>
          <a:p>
            <a:endParaRPr lang="nl-BE"/>
          </a:p>
        </p:txBody>
      </p:sp>
      <p:pic>
        <p:nvPicPr>
          <p:cNvPr id="4" name="Tijdelijke aanduiding voor inhoud 3">
            <a:extLst>
              <a:ext uri="{FF2B5EF4-FFF2-40B4-BE49-F238E27FC236}">
                <a16:creationId xmlns:a16="http://schemas.microsoft.com/office/drawing/2014/main" id="{AA7C58D8-01AF-5342-9D7F-22CABEE20A0A}"/>
              </a:ext>
            </a:extLst>
          </p:cNvPr>
          <p:cNvPicPr>
            <a:picLocks noGrp="1" noChangeAspect="1"/>
          </p:cNvPicPr>
          <p:nvPr>
            <p:ph idx="1"/>
          </p:nvPr>
        </p:nvPicPr>
        <p:blipFill>
          <a:blip r:embed="rId3"/>
          <a:stretch>
            <a:fillRect/>
          </a:stretch>
        </p:blipFill>
        <p:spPr>
          <a:xfrm>
            <a:off x="677333" y="205249"/>
            <a:ext cx="8870335" cy="6652751"/>
          </a:xfrm>
          <a:prstGeom prst="rect">
            <a:avLst/>
          </a:prstGeom>
        </p:spPr>
      </p:pic>
    </p:spTree>
    <p:extLst>
      <p:ext uri="{BB962C8B-B14F-4D97-AF65-F5344CB8AC3E}">
        <p14:creationId xmlns:p14="http://schemas.microsoft.com/office/powerpoint/2010/main" val="10890543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A540F4-527A-EBDD-E0B3-45F8E3A1A2C8}"/>
              </a:ext>
            </a:extLst>
          </p:cNvPr>
          <p:cNvSpPr>
            <a:spLocks noGrp="1"/>
          </p:cNvSpPr>
          <p:nvPr>
            <p:ph type="title"/>
          </p:nvPr>
        </p:nvSpPr>
        <p:spPr/>
        <p:txBody>
          <a:bodyPr/>
          <a:lstStyle/>
          <a:p>
            <a:r>
              <a:rPr lang="nl-BE" altLang="nl-BE" dirty="0"/>
              <a:t>5 strategische doelen</a:t>
            </a:r>
            <a:endParaRPr lang="nl-BE" dirty="0"/>
          </a:p>
        </p:txBody>
      </p:sp>
      <p:pic>
        <p:nvPicPr>
          <p:cNvPr id="4" name="Picture 2">
            <a:extLst>
              <a:ext uri="{FF2B5EF4-FFF2-40B4-BE49-F238E27FC236}">
                <a16:creationId xmlns:a16="http://schemas.microsoft.com/office/drawing/2014/main" id="{E504A8B0-3251-5A4C-BDA4-150012EE6B2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83535" y="1416818"/>
            <a:ext cx="9245204" cy="5200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231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A61547-2555-4DE2-A37F-A53E549174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5C2447E0-8F0D-479C-94E4-82BC8EB68C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F943397-DCDD-44CB-BBA9-9510B7698D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E2630ADC-31DB-4C48-AC4A-DAAE5A7B8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2CA5C44E-F54E-47E0-8989-4D8686B33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FF54E15E-830B-4375-A239-4C51954DE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CB37E322-FF7E-4872-BD6B-50A48CBEA5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710D0C1E-D2F8-45B2-AE14-1AC8E976F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3216331B-17D0-4167-ABD2-B2198058C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A53A7A96-3806-4BB3-91DE-6EED48AC78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8C2B86C-EE71-466E-8991-503F9C9C1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el 1">
            <a:extLst>
              <a:ext uri="{FF2B5EF4-FFF2-40B4-BE49-F238E27FC236}">
                <a16:creationId xmlns:a16="http://schemas.microsoft.com/office/drawing/2014/main" id="{69077327-365F-F802-2CF0-030FF145E28F}"/>
              </a:ext>
            </a:extLst>
          </p:cNvPr>
          <p:cNvSpPr>
            <a:spLocks noGrp="1"/>
          </p:cNvSpPr>
          <p:nvPr>
            <p:ph type="title"/>
          </p:nvPr>
        </p:nvSpPr>
        <p:spPr>
          <a:xfrm>
            <a:off x="990838" y="4835360"/>
            <a:ext cx="8288035" cy="1095059"/>
          </a:xfrm>
        </p:spPr>
        <p:txBody>
          <a:bodyPr vert="horz" lIns="91440" tIns="45720" rIns="91440" bIns="45720" rtlCol="0" anchor="b">
            <a:normAutofit fontScale="90000"/>
          </a:bodyPr>
          <a:lstStyle/>
          <a:p>
            <a:r>
              <a:rPr lang="en-US" sz="4800" dirty="0"/>
              <a:t>Netwerkpunt </a:t>
            </a:r>
            <a:br>
              <a:rPr lang="en-US" sz="4800" dirty="0"/>
            </a:br>
            <a:r>
              <a:rPr lang="en-US" sz="4800" dirty="0"/>
              <a:t>RADAR</a:t>
            </a:r>
          </a:p>
        </p:txBody>
      </p:sp>
      <p:pic>
        <p:nvPicPr>
          <p:cNvPr id="3" name="Online Media 2" title="Netwerkpunt RADAR">
            <a:hlinkClick r:id="" action="ppaction://media"/>
            <a:extLst>
              <a:ext uri="{FF2B5EF4-FFF2-40B4-BE49-F238E27FC236}">
                <a16:creationId xmlns:a16="http://schemas.microsoft.com/office/drawing/2014/main" id="{3D4B0630-1E29-66F1-DBA9-538DBA6F9E80}"/>
              </a:ext>
            </a:extLst>
          </p:cNvPr>
          <p:cNvPicPr>
            <a:picLocks noGrp="1" noRot="1" noChangeAspect="1"/>
          </p:cNvPicPr>
          <p:nvPr>
            <p:ph idx="1"/>
            <a:videoFile r:link="rId1"/>
          </p:nvPr>
        </p:nvPicPr>
        <p:blipFill>
          <a:blip r:embed="rId3"/>
          <a:stretch>
            <a:fillRect/>
          </a:stretch>
        </p:blipFill>
        <p:spPr>
          <a:xfrm>
            <a:off x="999690" y="629264"/>
            <a:ext cx="4856476" cy="3642357"/>
          </a:xfrm>
          <a:prstGeom prst="rect">
            <a:avLst/>
          </a:prstGeom>
        </p:spPr>
      </p:pic>
      <p:pic>
        <p:nvPicPr>
          <p:cNvPr id="4" name="Picture 4">
            <a:extLst>
              <a:ext uri="{FF2B5EF4-FFF2-40B4-BE49-F238E27FC236}">
                <a16:creationId xmlns:a16="http://schemas.microsoft.com/office/drawing/2014/main" id="{1B6306A7-C658-B1E1-1B20-912674295A2A}"/>
              </a:ext>
            </a:extLst>
          </p:cNvPr>
          <p:cNvPicPr>
            <a:picLocks noChangeAspect="1"/>
          </p:cNvPicPr>
          <p:nvPr/>
        </p:nvPicPr>
        <p:blipFill>
          <a:blip r:embed="rId4"/>
          <a:stretch>
            <a:fillRect/>
          </a:stretch>
        </p:blipFill>
        <p:spPr>
          <a:xfrm>
            <a:off x="6097460" y="652008"/>
            <a:ext cx="4745643" cy="4730882"/>
          </a:xfrm>
          <a:prstGeom prst="rect">
            <a:avLst/>
          </a:prstGeom>
        </p:spPr>
      </p:pic>
    </p:spTree>
    <p:extLst>
      <p:ext uri="{BB962C8B-B14F-4D97-AF65-F5344CB8AC3E}">
        <p14:creationId xmlns:p14="http://schemas.microsoft.com/office/powerpoint/2010/main" val="697768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077327-365F-F802-2CF0-030FF145E28F}"/>
              </a:ext>
            </a:extLst>
          </p:cNvPr>
          <p:cNvSpPr>
            <a:spLocks noGrp="1"/>
          </p:cNvSpPr>
          <p:nvPr>
            <p:ph type="title"/>
          </p:nvPr>
        </p:nvSpPr>
        <p:spPr/>
        <p:txBody>
          <a:bodyPr/>
          <a:lstStyle/>
          <a:p>
            <a:r>
              <a:rPr lang="nl-NL"/>
              <a:t>RADAR Consult</a:t>
            </a:r>
            <a:endParaRPr lang="nl-BE"/>
          </a:p>
        </p:txBody>
      </p:sp>
      <p:sp>
        <p:nvSpPr>
          <p:cNvPr id="8" name="Content Placeholder 7">
            <a:extLst>
              <a:ext uri="{FF2B5EF4-FFF2-40B4-BE49-F238E27FC236}">
                <a16:creationId xmlns:a16="http://schemas.microsoft.com/office/drawing/2014/main" id="{DC202E13-A9E2-7EAB-F88A-50249F95E428}"/>
              </a:ext>
            </a:extLst>
          </p:cNvPr>
          <p:cNvSpPr>
            <a:spLocks noGrp="1"/>
          </p:cNvSpPr>
          <p:nvPr>
            <p:ph idx="1"/>
          </p:nvPr>
        </p:nvSpPr>
        <p:spPr/>
        <p:txBody>
          <a:bodyPr vert="horz" lIns="91440" tIns="45720" rIns="91440" bIns="45720" rtlCol="0" anchor="t">
            <a:normAutofit lnSpcReduction="10000"/>
          </a:bodyPr>
          <a:lstStyle/>
          <a:p>
            <a:r>
              <a:rPr lang="en-US"/>
              <a:t>ADHD</a:t>
            </a:r>
          </a:p>
          <a:p>
            <a:r>
              <a:rPr lang="en-US" err="1"/>
              <a:t>Eetstoornissen</a:t>
            </a:r>
            <a:endParaRPr lang="en-US"/>
          </a:p>
          <a:p>
            <a:r>
              <a:rPr lang="en-US" err="1"/>
              <a:t>Epilepsie</a:t>
            </a:r>
          </a:p>
          <a:p>
            <a:r>
              <a:rPr lang="en-US" err="1"/>
              <a:t>Gamen</a:t>
            </a:r>
            <a:r>
              <a:rPr lang="en-US"/>
              <a:t> </a:t>
            </a:r>
            <a:r>
              <a:rPr lang="en-US" err="1"/>
              <a:t>en</a:t>
            </a:r>
            <a:r>
              <a:rPr lang="en-US"/>
              <a:t> </a:t>
            </a:r>
            <a:r>
              <a:rPr lang="en-US" err="1"/>
              <a:t>gokken</a:t>
            </a:r>
          </a:p>
          <a:p>
            <a:r>
              <a:rPr lang="en-US"/>
              <a:t>Gender</a:t>
            </a:r>
          </a:p>
          <a:p>
            <a:r>
              <a:rPr lang="en-US"/>
              <a:t>KOPP/KOAP</a:t>
            </a:r>
          </a:p>
          <a:p>
            <a:r>
              <a:rPr lang="en-US" err="1"/>
              <a:t>Psychose</a:t>
            </a:r>
            <a:endParaRPr lang="en-US"/>
          </a:p>
          <a:p>
            <a:r>
              <a:rPr lang="en-US" err="1"/>
              <a:t>Slaapstoornisen</a:t>
            </a:r>
            <a:endParaRPr lang="en-US"/>
          </a:p>
          <a:p>
            <a:r>
              <a:rPr lang="en-US" err="1"/>
              <a:t>Zelfverwondend</a:t>
            </a:r>
            <a:r>
              <a:rPr lang="en-US"/>
              <a:t> </a:t>
            </a:r>
            <a:r>
              <a:rPr lang="en-US" err="1"/>
              <a:t>gedrag</a:t>
            </a:r>
          </a:p>
          <a:p>
            <a:r>
              <a:rPr lang="en-US"/>
              <a:t>...</a:t>
            </a:r>
          </a:p>
          <a:p>
            <a:endParaRPr lang="en-US"/>
          </a:p>
          <a:p>
            <a:endParaRPr lang="en-US"/>
          </a:p>
        </p:txBody>
      </p:sp>
      <p:pic>
        <p:nvPicPr>
          <p:cNvPr id="9" name="Picture 9">
            <a:extLst>
              <a:ext uri="{FF2B5EF4-FFF2-40B4-BE49-F238E27FC236}">
                <a16:creationId xmlns:a16="http://schemas.microsoft.com/office/drawing/2014/main" id="{81FA9F30-CCF5-54BC-CEF8-DD437CE8889B}"/>
              </a:ext>
            </a:extLst>
          </p:cNvPr>
          <p:cNvPicPr>
            <a:picLocks noChangeAspect="1"/>
          </p:cNvPicPr>
          <p:nvPr/>
        </p:nvPicPr>
        <p:blipFill>
          <a:blip r:embed="rId2"/>
          <a:stretch>
            <a:fillRect/>
          </a:stretch>
        </p:blipFill>
        <p:spPr>
          <a:xfrm>
            <a:off x="3951195" y="-983"/>
            <a:ext cx="8245287" cy="6859964"/>
          </a:xfrm>
          <a:prstGeom prst="rect">
            <a:avLst/>
          </a:prstGeom>
        </p:spPr>
      </p:pic>
    </p:spTree>
    <p:extLst>
      <p:ext uri="{BB962C8B-B14F-4D97-AF65-F5344CB8AC3E}">
        <p14:creationId xmlns:p14="http://schemas.microsoft.com/office/powerpoint/2010/main" val="697352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en oranje papieren bootje voor een groep witte papieren bootjes">
            <a:extLst>
              <a:ext uri="{FF2B5EF4-FFF2-40B4-BE49-F238E27FC236}">
                <a16:creationId xmlns:a16="http://schemas.microsoft.com/office/drawing/2014/main" id="{3B3EA802-D5B5-F5BA-5069-274750822214}"/>
              </a:ext>
            </a:extLst>
          </p:cNvPr>
          <p:cNvPicPr>
            <a:picLocks noChangeAspect="1"/>
          </p:cNvPicPr>
          <p:nvPr/>
        </p:nvPicPr>
        <p:blipFill rotWithShape="1">
          <a:blip r:embed="rId3"/>
          <a:srcRect r="22891"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a:extLst>
              <a:ext uri="{FF2B5EF4-FFF2-40B4-BE49-F238E27FC236}">
                <a16:creationId xmlns:a16="http://schemas.microsoft.com/office/drawing/2014/main" id="{79789075-38CA-590E-DE3C-AB128C51A28F}"/>
              </a:ext>
            </a:extLst>
          </p:cNvPr>
          <p:cNvSpPr>
            <a:spLocks noGrp="1"/>
          </p:cNvSpPr>
          <p:nvPr>
            <p:ph type="title"/>
          </p:nvPr>
        </p:nvSpPr>
        <p:spPr>
          <a:xfrm>
            <a:off x="677333" y="609600"/>
            <a:ext cx="3851123" cy="1320800"/>
          </a:xfrm>
        </p:spPr>
        <p:txBody>
          <a:bodyPr>
            <a:normAutofit/>
          </a:bodyPr>
          <a:lstStyle/>
          <a:p>
            <a:r>
              <a:rPr lang="nl-NL" dirty="0"/>
              <a:t>Plenaire sessie</a:t>
            </a:r>
            <a:endParaRPr lang="nl-BE" dirty="0"/>
          </a:p>
        </p:txBody>
      </p:sp>
      <p:sp>
        <p:nvSpPr>
          <p:cNvPr id="3" name="Tijdelijke aanduiding voor inhoud 2">
            <a:extLst>
              <a:ext uri="{FF2B5EF4-FFF2-40B4-BE49-F238E27FC236}">
                <a16:creationId xmlns:a16="http://schemas.microsoft.com/office/drawing/2014/main" id="{6658E870-113B-AA9A-9022-074F6374F1A9}"/>
              </a:ext>
            </a:extLst>
          </p:cNvPr>
          <p:cNvSpPr>
            <a:spLocks noGrp="1"/>
          </p:cNvSpPr>
          <p:nvPr>
            <p:ph idx="1"/>
          </p:nvPr>
        </p:nvSpPr>
        <p:spPr>
          <a:xfrm>
            <a:off x="677333" y="2160589"/>
            <a:ext cx="4763557" cy="3880773"/>
          </a:xfrm>
        </p:spPr>
        <p:txBody>
          <a:bodyPr vert="horz" lIns="91440" tIns="45720" rIns="91440" bIns="45720" rtlCol="0" anchor="t">
            <a:normAutofit lnSpcReduction="10000"/>
          </a:bodyPr>
          <a:lstStyle/>
          <a:p>
            <a:r>
              <a:rPr lang="nl-NL" dirty="0"/>
              <a:t>Jenna Baert – Conventie psychologische functies in de eerste lijn ELZ Regio Panacea en Vlaamse Ardennen</a:t>
            </a:r>
          </a:p>
          <a:p>
            <a:r>
              <a:rPr lang="nl-NL" dirty="0"/>
              <a:t>Toon Langeraert – Netwerkcoördinator Radar </a:t>
            </a:r>
          </a:p>
          <a:p>
            <a:r>
              <a:rPr lang="nl-NL" dirty="0"/>
              <a:t>Els Sinove – Coördinator Assessmentteam</a:t>
            </a:r>
          </a:p>
          <a:p>
            <a:r>
              <a:rPr lang="nl-NL" dirty="0"/>
              <a:t>Nele Hageman – Coördinator Team Vlaamse Ardennen</a:t>
            </a:r>
          </a:p>
          <a:p>
            <a:r>
              <a:rPr lang="nl-NL" dirty="0"/>
              <a:t>Pieter Vanackere – Coördinator MCT Zuid</a:t>
            </a:r>
          </a:p>
          <a:p>
            <a:r>
              <a:rPr lang="nl-NL" dirty="0"/>
              <a:t>Anneleen Baetens – Conventie psychologische functies in de eerste lijn ELZ Aalst en Dender-Zuid</a:t>
            </a:r>
            <a:endParaRPr lang="nl-BE" dirty="0"/>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287745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E3738E-542A-DF57-0971-E9600669FDFA}"/>
              </a:ext>
            </a:extLst>
          </p:cNvPr>
          <p:cNvSpPr>
            <a:spLocks noGrp="1"/>
          </p:cNvSpPr>
          <p:nvPr>
            <p:ph type="title"/>
          </p:nvPr>
        </p:nvSpPr>
        <p:spPr/>
        <p:txBody>
          <a:bodyPr/>
          <a:lstStyle/>
          <a:p>
            <a:endParaRPr lang="nl-BE"/>
          </a:p>
        </p:txBody>
      </p:sp>
      <p:pic>
        <p:nvPicPr>
          <p:cNvPr id="10" name="Tijdelijke aanduiding voor inhoud 9" descr="Afbeelding met logo&#10;&#10;Automatisch gegenereerde beschrijving">
            <a:extLst>
              <a:ext uri="{FF2B5EF4-FFF2-40B4-BE49-F238E27FC236}">
                <a16:creationId xmlns:a16="http://schemas.microsoft.com/office/drawing/2014/main" id="{0CD48401-9A6F-423C-F94B-DEA4A80BF3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8331" y="3004458"/>
            <a:ext cx="2481105" cy="1392902"/>
          </a:xfrm>
        </p:spPr>
      </p:pic>
    </p:spTree>
    <p:extLst>
      <p:ext uri="{BB962C8B-B14F-4D97-AF65-F5344CB8AC3E}">
        <p14:creationId xmlns:p14="http://schemas.microsoft.com/office/powerpoint/2010/main" val="31775727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76F39F-CB49-F609-7D16-A2DAE189638B}"/>
              </a:ext>
            </a:extLst>
          </p:cNvPr>
          <p:cNvSpPr>
            <a:spLocks noGrp="1"/>
          </p:cNvSpPr>
          <p:nvPr>
            <p:ph type="title"/>
          </p:nvPr>
        </p:nvSpPr>
        <p:spPr/>
        <p:txBody>
          <a:bodyPr/>
          <a:lstStyle/>
          <a:p>
            <a:r>
              <a:rPr lang="nl-NL" dirty="0"/>
              <a:t>Netwerkpunt</a:t>
            </a:r>
            <a:endParaRPr lang="nl-BE" dirty="0"/>
          </a:p>
        </p:txBody>
      </p:sp>
      <p:sp>
        <p:nvSpPr>
          <p:cNvPr id="3" name="Tijdelijke aanduiding voor inhoud 2">
            <a:extLst>
              <a:ext uri="{FF2B5EF4-FFF2-40B4-BE49-F238E27FC236}">
                <a16:creationId xmlns:a16="http://schemas.microsoft.com/office/drawing/2014/main" id="{FBFB0027-E329-FC4A-DB71-A58186C81F5C}"/>
              </a:ext>
            </a:extLst>
          </p:cNvPr>
          <p:cNvSpPr>
            <a:spLocks noGrp="1"/>
          </p:cNvSpPr>
          <p:nvPr>
            <p:ph idx="1"/>
          </p:nvPr>
        </p:nvSpPr>
        <p:spPr>
          <a:xfrm>
            <a:off x="677334" y="1517073"/>
            <a:ext cx="8596668" cy="4524289"/>
          </a:xfrm>
        </p:spPr>
        <p:txBody>
          <a:bodyPr>
            <a:normAutofit/>
          </a:bodyPr>
          <a:lstStyle/>
          <a:p>
            <a:pPr marL="0" indent="0">
              <a:buNone/>
            </a:pPr>
            <a:r>
              <a:rPr lang="nl" dirty="0"/>
              <a:t>  Hulp bij oriëntering binnen de GGZ</a:t>
            </a:r>
          </a:p>
          <a:p>
            <a:pPr marL="0" indent="0">
              <a:buNone/>
            </a:pPr>
            <a:endParaRPr lang="nl" dirty="0"/>
          </a:p>
          <a:p>
            <a:pPr marL="0" indent="0">
              <a:buNone/>
            </a:pPr>
            <a:endParaRPr lang="nl" dirty="0"/>
          </a:p>
          <a:p>
            <a:pPr marL="0" indent="0">
              <a:buNone/>
            </a:pPr>
            <a:endParaRPr lang="nl-NL" dirty="0"/>
          </a:p>
          <a:p>
            <a:endParaRPr lang="nl-NL" dirty="0"/>
          </a:p>
          <a:p>
            <a:endParaRPr lang="nl-BE" dirty="0"/>
          </a:p>
        </p:txBody>
      </p:sp>
      <p:sp>
        <p:nvSpPr>
          <p:cNvPr id="4" name="Google Shape;84;p18">
            <a:extLst>
              <a:ext uri="{FF2B5EF4-FFF2-40B4-BE49-F238E27FC236}">
                <a16:creationId xmlns:a16="http://schemas.microsoft.com/office/drawing/2014/main" id="{C133DC92-D8E8-41AC-72B3-32C139388F38}"/>
              </a:ext>
            </a:extLst>
          </p:cNvPr>
          <p:cNvSpPr txBox="1">
            <a:spLocks noGrp="1"/>
          </p:cNvSpPr>
          <p:nvPr/>
        </p:nvSpPr>
        <p:spPr>
          <a:xfrm>
            <a:off x="787847" y="2277681"/>
            <a:ext cx="8104943" cy="3416400"/>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lvl="0" indent="0" algn="l" rtl="0">
              <a:spcBef>
                <a:spcPts val="400"/>
              </a:spcBef>
              <a:spcAft>
                <a:spcPts val="0"/>
              </a:spcAft>
              <a:buClr>
                <a:schemeClr val="dk1"/>
              </a:buClr>
              <a:buSzPct val="61111"/>
              <a:buFont typeface="Arial"/>
              <a:buNone/>
            </a:pPr>
            <a:r>
              <a:rPr lang="nl" dirty="0">
                <a:solidFill>
                  <a:schemeClr val="dk1"/>
                </a:solidFill>
              </a:rPr>
              <a:t>•Gerichte doorverwijzingen binnen het landschap van de geestelijke gezondheidszorg</a:t>
            </a:r>
            <a:endParaRPr dirty="0">
              <a:solidFill>
                <a:schemeClr val="dk1"/>
              </a:solidFill>
            </a:endParaRPr>
          </a:p>
          <a:p>
            <a:pPr marL="0" lvl="0" indent="0" algn="l" rtl="0">
              <a:spcBef>
                <a:spcPts val="400"/>
              </a:spcBef>
              <a:spcAft>
                <a:spcPts val="0"/>
              </a:spcAft>
              <a:buClr>
                <a:schemeClr val="dk1"/>
              </a:buClr>
              <a:buSzPct val="61111"/>
              <a:buFont typeface="Arial"/>
              <a:buNone/>
            </a:pPr>
            <a:endParaRPr dirty="0">
              <a:solidFill>
                <a:schemeClr val="dk1"/>
              </a:solidFill>
            </a:endParaRPr>
          </a:p>
          <a:p>
            <a:pPr marL="0" lvl="0" indent="0" algn="l" rtl="0">
              <a:spcBef>
                <a:spcPts val="400"/>
              </a:spcBef>
              <a:spcAft>
                <a:spcPts val="0"/>
              </a:spcAft>
              <a:buClr>
                <a:schemeClr val="dk1"/>
              </a:buClr>
              <a:buSzPct val="61111"/>
              <a:buFont typeface="Arial"/>
              <a:buNone/>
            </a:pPr>
            <a:r>
              <a:rPr lang="nl" dirty="0">
                <a:solidFill>
                  <a:schemeClr val="dk1"/>
                </a:solidFill>
              </a:rPr>
              <a:t>•Aanbieden van informatie over het GGZ-aanbod binnen de regio</a:t>
            </a:r>
            <a:endParaRPr dirty="0">
              <a:solidFill>
                <a:schemeClr val="dk1"/>
              </a:solidFill>
            </a:endParaRPr>
          </a:p>
          <a:p>
            <a:pPr marL="0" lvl="0" indent="0" algn="l" rtl="0">
              <a:spcBef>
                <a:spcPts val="400"/>
              </a:spcBef>
              <a:spcAft>
                <a:spcPts val="0"/>
              </a:spcAft>
              <a:buClr>
                <a:schemeClr val="dk1"/>
              </a:buClr>
              <a:buSzPct val="61111"/>
              <a:buFont typeface="Arial"/>
              <a:buNone/>
            </a:pPr>
            <a:endParaRPr dirty="0">
              <a:solidFill>
                <a:schemeClr val="dk1"/>
              </a:solidFill>
            </a:endParaRPr>
          </a:p>
          <a:p>
            <a:pPr marL="0" lvl="0" indent="0" algn="l" rtl="0">
              <a:spcBef>
                <a:spcPts val="400"/>
              </a:spcBef>
              <a:spcAft>
                <a:spcPts val="0"/>
              </a:spcAft>
              <a:buClr>
                <a:schemeClr val="dk1"/>
              </a:buClr>
              <a:buSzPct val="61111"/>
              <a:buFont typeface="Arial"/>
              <a:buNone/>
            </a:pPr>
            <a:r>
              <a:rPr lang="nl" dirty="0">
                <a:solidFill>
                  <a:schemeClr val="dk1"/>
                </a:solidFill>
              </a:rPr>
              <a:t>•Op vraag van hulpverleners, huisartsen, therapeuten,…</a:t>
            </a:r>
            <a:endParaRPr dirty="0">
              <a:solidFill>
                <a:schemeClr val="dk1"/>
              </a:solidFill>
            </a:endParaRPr>
          </a:p>
          <a:p>
            <a:pPr marL="0" lvl="0" indent="0" algn="l" rtl="0">
              <a:spcBef>
                <a:spcPts val="400"/>
              </a:spcBef>
              <a:spcAft>
                <a:spcPts val="0"/>
              </a:spcAft>
              <a:buClr>
                <a:schemeClr val="dk1"/>
              </a:buClr>
              <a:buSzPct val="61111"/>
              <a:buFont typeface="Arial"/>
              <a:buNone/>
            </a:pPr>
            <a:endParaRPr dirty="0">
              <a:solidFill>
                <a:schemeClr val="dk1"/>
              </a:solidFill>
            </a:endParaRPr>
          </a:p>
          <a:p>
            <a:pPr marL="0" lvl="0" indent="0" algn="l" rtl="0">
              <a:spcBef>
                <a:spcPts val="400"/>
              </a:spcBef>
              <a:spcAft>
                <a:spcPts val="0"/>
              </a:spcAft>
              <a:buClr>
                <a:schemeClr val="dk1"/>
              </a:buClr>
              <a:buSzPct val="61111"/>
              <a:buFont typeface="Arial"/>
              <a:buNone/>
            </a:pPr>
            <a:r>
              <a:rPr lang="nl" dirty="0">
                <a:solidFill>
                  <a:schemeClr val="dk1"/>
                </a:solidFill>
              </a:rPr>
              <a:t>•Signaleren van knelpunten</a:t>
            </a:r>
            <a:endParaRPr dirty="0">
              <a:solidFill>
                <a:schemeClr val="dk1"/>
              </a:solidFill>
            </a:endParaRPr>
          </a:p>
          <a:p>
            <a:pPr marL="0" lvl="0" indent="0" algn="l" rtl="0">
              <a:spcBef>
                <a:spcPts val="400"/>
              </a:spcBef>
              <a:spcAft>
                <a:spcPts val="0"/>
              </a:spcAft>
              <a:buClr>
                <a:schemeClr val="dk1"/>
              </a:buClr>
              <a:buSzPct val="61111"/>
              <a:buFont typeface="Arial"/>
              <a:buNone/>
            </a:pPr>
            <a:endParaRPr dirty="0">
              <a:solidFill>
                <a:schemeClr val="dk1"/>
              </a:solidFill>
            </a:endParaRPr>
          </a:p>
          <a:p>
            <a:pPr marL="0" lvl="0" indent="0" algn="l" rtl="0">
              <a:spcBef>
                <a:spcPts val="400"/>
              </a:spcBef>
              <a:spcAft>
                <a:spcPts val="0"/>
              </a:spcAft>
              <a:buClr>
                <a:schemeClr val="dk1"/>
              </a:buClr>
              <a:buSzPct val="61111"/>
              <a:buFont typeface="Arial"/>
              <a:buNone/>
            </a:pPr>
            <a:r>
              <a:rPr lang="nl" dirty="0">
                <a:solidFill>
                  <a:schemeClr val="dk1"/>
                </a:solidFill>
              </a:rPr>
              <a:t>•Geen crisis</a:t>
            </a:r>
            <a:endParaRPr dirty="0">
              <a:solidFill>
                <a:schemeClr val="dk1"/>
              </a:solidFill>
            </a:endParaRPr>
          </a:p>
          <a:p>
            <a:pPr marL="0" lvl="0" indent="0" algn="l" rtl="0">
              <a:spcBef>
                <a:spcPts val="0"/>
              </a:spcBef>
              <a:spcAft>
                <a:spcPts val="1200"/>
              </a:spcAft>
              <a:buNone/>
            </a:pPr>
            <a:endParaRPr dirty="0"/>
          </a:p>
        </p:txBody>
      </p:sp>
    </p:spTree>
    <p:extLst>
      <p:ext uri="{BB962C8B-B14F-4D97-AF65-F5344CB8AC3E}">
        <p14:creationId xmlns:p14="http://schemas.microsoft.com/office/powerpoint/2010/main" val="3435366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7D3B9D-1A8C-EC37-2D97-584496FB7CB2}"/>
              </a:ext>
            </a:extLst>
          </p:cNvPr>
          <p:cNvSpPr>
            <a:spLocks noGrp="1"/>
          </p:cNvSpPr>
          <p:nvPr>
            <p:ph type="title"/>
          </p:nvPr>
        </p:nvSpPr>
        <p:spPr/>
        <p:txBody>
          <a:bodyPr/>
          <a:lstStyle/>
          <a:p>
            <a:r>
              <a:rPr lang="nl" dirty="0"/>
              <a:t>Netwerkpunt: inzetten op deskundigheidsbevordering</a:t>
            </a:r>
            <a:endParaRPr lang="nl-BE" dirty="0"/>
          </a:p>
        </p:txBody>
      </p:sp>
      <p:sp>
        <p:nvSpPr>
          <p:cNvPr id="3" name="Tijdelijke aanduiding voor inhoud 2">
            <a:extLst>
              <a:ext uri="{FF2B5EF4-FFF2-40B4-BE49-F238E27FC236}">
                <a16:creationId xmlns:a16="http://schemas.microsoft.com/office/drawing/2014/main" id="{5D0EFB67-6CD0-57DD-F375-FE571906D6DF}"/>
              </a:ext>
            </a:extLst>
          </p:cNvPr>
          <p:cNvSpPr>
            <a:spLocks noGrp="1"/>
          </p:cNvSpPr>
          <p:nvPr>
            <p:ph idx="1"/>
          </p:nvPr>
        </p:nvSpPr>
        <p:spPr>
          <a:xfrm>
            <a:off x="677334" y="2160589"/>
            <a:ext cx="8074779" cy="3880773"/>
          </a:xfrm>
        </p:spPr>
        <p:txBody>
          <a:bodyPr/>
          <a:lstStyle/>
          <a:p>
            <a:pPr marL="0" lvl="0" indent="0" algn="l" rtl="0">
              <a:spcBef>
                <a:spcPts val="400"/>
              </a:spcBef>
              <a:spcAft>
                <a:spcPts val="0"/>
              </a:spcAft>
              <a:buClr>
                <a:schemeClr val="dk1"/>
              </a:buClr>
              <a:buSzPct val="61111"/>
              <a:buFont typeface="Arial"/>
              <a:buNone/>
            </a:pPr>
            <a:r>
              <a:rPr lang="nl-NL" dirty="0">
                <a:solidFill>
                  <a:schemeClr val="dk1"/>
                </a:solidFill>
              </a:rPr>
              <a:t>•Het verbinden van vraag en aanbod inzake expertise-uitwisseling</a:t>
            </a:r>
          </a:p>
          <a:p>
            <a:pPr marL="0" lvl="0" indent="0" algn="l" rtl="0">
              <a:spcBef>
                <a:spcPts val="400"/>
              </a:spcBef>
              <a:spcAft>
                <a:spcPts val="0"/>
              </a:spcAft>
              <a:buClr>
                <a:schemeClr val="dk1"/>
              </a:buClr>
              <a:buSzPct val="61111"/>
              <a:buFont typeface="Arial"/>
              <a:buNone/>
            </a:pPr>
            <a:endParaRPr lang="nl-NL" dirty="0">
              <a:solidFill>
                <a:schemeClr val="dk1"/>
              </a:solidFill>
            </a:endParaRPr>
          </a:p>
          <a:p>
            <a:pPr marL="0" lvl="0" indent="0" algn="l" rtl="0">
              <a:spcBef>
                <a:spcPts val="400"/>
              </a:spcBef>
              <a:spcAft>
                <a:spcPts val="0"/>
              </a:spcAft>
              <a:buClr>
                <a:schemeClr val="dk1"/>
              </a:buClr>
              <a:buSzPct val="61111"/>
              <a:buFont typeface="Arial"/>
              <a:buNone/>
            </a:pPr>
            <a:r>
              <a:rPr lang="nl-NL" dirty="0">
                <a:solidFill>
                  <a:schemeClr val="dk1"/>
                </a:solidFill>
              </a:rPr>
              <a:t>•Vormingspakketten op maat</a:t>
            </a:r>
          </a:p>
          <a:p>
            <a:pPr marL="0" lvl="0" indent="0" algn="l" rtl="0">
              <a:spcBef>
                <a:spcPts val="400"/>
              </a:spcBef>
              <a:spcAft>
                <a:spcPts val="0"/>
              </a:spcAft>
              <a:buClr>
                <a:schemeClr val="dk1"/>
              </a:buClr>
              <a:buSzPct val="61111"/>
              <a:buFont typeface="Arial"/>
              <a:buNone/>
            </a:pPr>
            <a:endParaRPr lang="nl-NL" dirty="0">
              <a:solidFill>
                <a:schemeClr val="dk1"/>
              </a:solidFill>
            </a:endParaRPr>
          </a:p>
          <a:p>
            <a:pPr marL="0" lvl="0" indent="0" algn="l" rtl="0">
              <a:spcBef>
                <a:spcPts val="400"/>
              </a:spcBef>
              <a:spcAft>
                <a:spcPts val="0"/>
              </a:spcAft>
              <a:buClr>
                <a:schemeClr val="dk1"/>
              </a:buClr>
              <a:buSzPct val="61111"/>
              <a:buFont typeface="Arial"/>
              <a:buNone/>
            </a:pPr>
            <a:r>
              <a:rPr lang="nl-NL" dirty="0">
                <a:solidFill>
                  <a:schemeClr val="dk1"/>
                </a:solidFill>
              </a:rPr>
              <a:t>•Het aanbieden van intersectorale intervisies</a:t>
            </a:r>
          </a:p>
          <a:p>
            <a:pPr marL="0" lvl="0" indent="0" algn="l" rtl="0">
              <a:spcBef>
                <a:spcPts val="400"/>
              </a:spcBef>
              <a:spcAft>
                <a:spcPts val="0"/>
              </a:spcAft>
              <a:buClr>
                <a:schemeClr val="dk1"/>
              </a:buClr>
              <a:buSzPct val="61111"/>
              <a:buFont typeface="Arial"/>
              <a:buNone/>
            </a:pPr>
            <a:endParaRPr lang="nl-NL" dirty="0">
              <a:solidFill>
                <a:schemeClr val="dk1"/>
              </a:solidFill>
            </a:endParaRPr>
          </a:p>
          <a:p>
            <a:pPr marL="0" lvl="0" indent="0" algn="l" rtl="0">
              <a:spcBef>
                <a:spcPts val="400"/>
              </a:spcBef>
              <a:spcAft>
                <a:spcPts val="0"/>
              </a:spcAft>
              <a:buClr>
                <a:schemeClr val="dk1"/>
              </a:buClr>
              <a:buSzPct val="61111"/>
              <a:buFont typeface="Arial"/>
              <a:buNone/>
            </a:pPr>
            <a:r>
              <a:rPr lang="nl-NL" dirty="0">
                <a:solidFill>
                  <a:schemeClr val="dk1"/>
                </a:solidFill>
              </a:rPr>
              <a:t>•Het organiseren van Cluster-ringen</a:t>
            </a:r>
          </a:p>
          <a:p>
            <a:pPr marL="0" lvl="0" indent="0" algn="l" rtl="0">
              <a:spcBef>
                <a:spcPts val="400"/>
              </a:spcBef>
              <a:spcAft>
                <a:spcPts val="0"/>
              </a:spcAft>
              <a:buClr>
                <a:schemeClr val="dk1"/>
              </a:buClr>
              <a:buSzPct val="61111"/>
              <a:buFont typeface="Arial"/>
              <a:buNone/>
            </a:pPr>
            <a:endParaRPr lang="nl-NL" dirty="0">
              <a:solidFill>
                <a:schemeClr val="dk1"/>
              </a:solidFill>
            </a:endParaRPr>
          </a:p>
          <a:p>
            <a:pPr marL="0" lvl="0" indent="0" algn="l" rtl="0">
              <a:spcBef>
                <a:spcPts val="400"/>
              </a:spcBef>
              <a:spcAft>
                <a:spcPts val="0"/>
              </a:spcAft>
              <a:buClr>
                <a:schemeClr val="dk1"/>
              </a:buClr>
              <a:buSzPct val="61111"/>
              <a:buFont typeface="Arial"/>
              <a:buNone/>
            </a:pPr>
            <a:r>
              <a:rPr lang="nl-NL" dirty="0">
                <a:solidFill>
                  <a:schemeClr val="dk1"/>
                </a:solidFill>
              </a:rPr>
              <a:t>•Het stimuleren van Vreemdgaan-Wisselleren</a:t>
            </a:r>
          </a:p>
          <a:p>
            <a:endParaRPr lang="nl-BE" dirty="0"/>
          </a:p>
        </p:txBody>
      </p:sp>
    </p:spTree>
    <p:extLst>
      <p:ext uri="{BB962C8B-B14F-4D97-AF65-F5344CB8AC3E}">
        <p14:creationId xmlns:p14="http://schemas.microsoft.com/office/powerpoint/2010/main" val="11330635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A31BA-8FD7-FDA4-85E7-EEE7419A7268}"/>
              </a:ext>
            </a:extLst>
          </p:cNvPr>
          <p:cNvSpPr>
            <a:spLocks noGrp="1"/>
          </p:cNvSpPr>
          <p:nvPr>
            <p:ph type="title"/>
          </p:nvPr>
        </p:nvSpPr>
        <p:spPr/>
        <p:txBody>
          <a:bodyPr/>
          <a:lstStyle/>
          <a:p>
            <a:r>
              <a:rPr lang="nl" dirty="0"/>
              <a:t>Netwerkpunt: contactformulier</a:t>
            </a:r>
            <a:endParaRPr lang="nl-BE" dirty="0"/>
          </a:p>
        </p:txBody>
      </p:sp>
      <p:sp>
        <p:nvSpPr>
          <p:cNvPr id="3" name="Tijdelijke aanduiding voor inhoud 2">
            <a:extLst>
              <a:ext uri="{FF2B5EF4-FFF2-40B4-BE49-F238E27FC236}">
                <a16:creationId xmlns:a16="http://schemas.microsoft.com/office/drawing/2014/main" id="{CE35B505-0A11-69A7-49A0-84383F78EA70}"/>
              </a:ext>
            </a:extLst>
          </p:cNvPr>
          <p:cNvSpPr>
            <a:spLocks noGrp="1"/>
          </p:cNvSpPr>
          <p:nvPr>
            <p:ph idx="1"/>
          </p:nvPr>
        </p:nvSpPr>
        <p:spPr>
          <a:xfrm>
            <a:off x="677334" y="1930400"/>
            <a:ext cx="4757111" cy="3880773"/>
          </a:xfrm>
        </p:spPr>
        <p:txBody>
          <a:bodyPr/>
          <a:lstStyle/>
          <a:p>
            <a:pPr marL="0" lvl="0" indent="0" algn="l" rtl="0">
              <a:spcBef>
                <a:spcPts val="900"/>
              </a:spcBef>
              <a:spcAft>
                <a:spcPts val="0"/>
              </a:spcAft>
              <a:buNone/>
            </a:pPr>
            <a:r>
              <a:rPr lang="nl-NL" sz="1800" dirty="0">
                <a:solidFill>
                  <a:srgbClr val="0070C0"/>
                </a:solidFill>
              </a:rPr>
              <a:t>Contactinfo: </a:t>
            </a:r>
          </a:p>
          <a:p>
            <a:pPr marL="457200" lvl="0" indent="0" algn="l" rtl="0">
              <a:spcBef>
                <a:spcPts val="900"/>
              </a:spcBef>
              <a:spcAft>
                <a:spcPts val="0"/>
              </a:spcAft>
              <a:buClr>
                <a:schemeClr val="dk1"/>
              </a:buClr>
              <a:buSzPts val="1100"/>
              <a:buFont typeface="Arial"/>
              <a:buNone/>
            </a:pPr>
            <a:r>
              <a:rPr lang="nl-NL" sz="1800" dirty="0">
                <a:solidFill>
                  <a:schemeClr val="tx1"/>
                </a:solidFill>
              </a:rPr>
              <a:t>09 397 09 87 </a:t>
            </a:r>
          </a:p>
          <a:p>
            <a:pPr marL="457200" lvl="0" indent="0" algn="l" rtl="0">
              <a:spcBef>
                <a:spcPts val="900"/>
              </a:spcBef>
              <a:spcAft>
                <a:spcPts val="0"/>
              </a:spcAft>
              <a:buClr>
                <a:schemeClr val="dk1"/>
              </a:buClr>
              <a:buSzPts val="1100"/>
              <a:buFont typeface="Arial"/>
              <a:buNone/>
            </a:pPr>
            <a:r>
              <a:rPr lang="nl-NL" sz="1800" dirty="0">
                <a:solidFill>
                  <a:schemeClr val="dk1"/>
                </a:solidFill>
                <a:hlinkClick r:id="rId2"/>
              </a:rPr>
              <a:t>netwerkpunt@pakt.be</a:t>
            </a:r>
            <a:endParaRPr lang="nl-NL" sz="1800" dirty="0">
              <a:solidFill>
                <a:schemeClr val="dk1"/>
              </a:solidFill>
            </a:endParaRPr>
          </a:p>
          <a:p>
            <a:pPr marL="457200" lvl="0" indent="0" algn="l" rtl="0">
              <a:spcBef>
                <a:spcPts val="900"/>
              </a:spcBef>
              <a:spcAft>
                <a:spcPts val="0"/>
              </a:spcAft>
              <a:buClr>
                <a:schemeClr val="dk1"/>
              </a:buClr>
              <a:buSzPts val="1100"/>
              <a:buFont typeface="Arial"/>
              <a:buNone/>
            </a:pPr>
            <a:endParaRPr lang="nl-NL" sz="1800" dirty="0">
              <a:solidFill>
                <a:schemeClr val="dk1"/>
              </a:solidFill>
            </a:endParaRPr>
          </a:p>
          <a:p>
            <a:pPr marL="0" lvl="0" indent="0" algn="l" rtl="0">
              <a:spcBef>
                <a:spcPts val="600"/>
              </a:spcBef>
              <a:spcAft>
                <a:spcPts val="0"/>
              </a:spcAft>
              <a:buClr>
                <a:schemeClr val="dk1"/>
              </a:buClr>
              <a:buSzPts val="1100"/>
              <a:buFont typeface="Arial"/>
              <a:buNone/>
            </a:pPr>
            <a:r>
              <a:rPr lang="nl-NL" sz="1800" dirty="0">
                <a:solidFill>
                  <a:srgbClr val="0070C0"/>
                </a:solidFill>
              </a:rPr>
              <a:t>Bereikbaarheid</a:t>
            </a:r>
            <a:r>
              <a:rPr lang="nl-NL" sz="1800" dirty="0">
                <a:solidFill>
                  <a:schemeClr val="tx1"/>
                </a:solidFill>
              </a:rPr>
              <a:t>: Permanentie ma-di-do-vrij 				     9u tot 12u</a:t>
            </a:r>
          </a:p>
          <a:p>
            <a:pPr marL="0" lvl="0" indent="0" algn="l" rtl="0">
              <a:spcBef>
                <a:spcPts val="600"/>
              </a:spcBef>
              <a:spcAft>
                <a:spcPts val="0"/>
              </a:spcAft>
              <a:buClr>
                <a:schemeClr val="dk1"/>
              </a:buClr>
              <a:buSzPts val="1100"/>
              <a:buFont typeface="Arial"/>
              <a:buNone/>
            </a:pPr>
            <a:endParaRPr lang="nl-NL" sz="1800" dirty="0">
              <a:solidFill>
                <a:schemeClr val="tx1"/>
              </a:solidFill>
            </a:endParaRPr>
          </a:p>
          <a:p>
            <a:pPr marL="0" lvl="0" indent="0" algn="l" rtl="0">
              <a:spcBef>
                <a:spcPts val="600"/>
              </a:spcBef>
              <a:spcAft>
                <a:spcPts val="0"/>
              </a:spcAft>
              <a:buNone/>
            </a:pPr>
            <a:endParaRPr lang="nl-NL" sz="1800" dirty="0">
              <a:solidFill>
                <a:schemeClr val="tx1"/>
              </a:solidFill>
            </a:endParaRPr>
          </a:p>
          <a:p>
            <a:pPr marL="0" lvl="0" indent="0" algn="l" rtl="0">
              <a:spcBef>
                <a:spcPts val="600"/>
              </a:spcBef>
              <a:spcAft>
                <a:spcPts val="0"/>
              </a:spcAft>
              <a:buNone/>
            </a:pPr>
            <a:r>
              <a:rPr lang="nl-NL" sz="1800" dirty="0">
                <a:solidFill>
                  <a:srgbClr val="0070C0"/>
                </a:solidFill>
              </a:rPr>
              <a:t>Kostprijs</a:t>
            </a:r>
            <a:r>
              <a:rPr lang="nl-NL" sz="1800" dirty="0">
                <a:solidFill>
                  <a:schemeClr val="tx1"/>
                </a:solidFill>
              </a:rPr>
              <a:t>: gratis</a:t>
            </a:r>
            <a:endParaRPr lang="nl-NL" dirty="0">
              <a:solidFill>
                <a:schemeClr val="tx1"/>
              </a:solidFill>
            </a:endParaRPr>
          </a:p>
          <a:p>
            <a:endParaRPr lang="nl-BE" dirty="0"/>
          </a:p>
        </p:txBody>
      </p:sp>
      <p:sp>
        <p:nvSpPr>
          <p:cNvPr id="5" name="Tekstvak 4">
            <a:extLst>
              <a:ext uri="{FF2B5EF4-FFF2-40B4-BE49-F238E27FC236}">
                <a16:creationId xmlns:a16="http://schemas.microsoft.com/office/drawing/2014/main" id="{DA92C5FA-C7D4-09BD-A3F6-EB587D0627EB}"/>
              </a:ext>
            </a:extLst>
          </p:cNvPr>
          <p:cNvSpPr txBox="1"/>
          <p:nvPr/>
        </p:nvSpPr>
        <p:spPr>
          <a:xfrm>
            <a:off x="6248401" y="1930400"/>
            <a:ext cx="3207325" cy="2539157"/>
          </a:xfrm>
          <a:prstGeom prst="rect">
            <a:avLst/>
          </a:prstGeom>
          <a:noFill/>
        </p:spPr>
        <p:txBody>
          <a:bodyPr wrap="square">
            <a:spAutoFit/>
          </a:bodyPr>
          <a:lstStyle/>
          <a:p>
            <a:pPr marL="0" lvl="0" indent="0" algn="l" rtl="0">
              <a:spcBef>
                <a:spcPts val="600"/>
              </a:spcBef>
              <a:spcAft>
                <a:spcPts val="0"/>
              </a:spcAft>
              <a:buNone/>
            </a:pPr>
            <a:r>
              <a:rPr lang="nl-NL" sz="1800" b="1" dirty="0"/>
              <a:t>Aanmeldingsprocedure</a:t>
            </a:r>
            <a:r>
              <a:rPr lang="nl-NL" sz="1800" dirty="0"/>
              <a:t>: </a:t>
            </a:r>
          </a:p>
          <a:p>
            <a:pPr marL="457200" lvl="0" indent="0" algn="l" rtl="0">
              <a:spcBef>
                <a:spcPts val="600"/>
              </a:spcBef>
              <a:spcAft>
                <a:spcPts val="0"/>
              </a:spcAft>
              <a:buNone/>
            </a:pPr>
            <a:r>
              <a:rPr lang="nl-NL" sz="1800" u="sng" dirty="0"/>
              <a:t>Wie</a:t>
            </a:r>
            <a:r>
              <a:rPr lang="nl-NL" sz="1800" dirty="0"/>
              <a:t> kan er een aanmelding doen? Hulpverleners</a:t>
            </a:r>
          </a:p>
          <a:p>
            <a:pPr marL="457200" lvl="0" indent="0" algn="l" rtl="0">
              <a:spcBef>
                <a:spcPts val="600"/>
              </a:spcBef>
              <a:spcAft>
                <a:spcPts val="0"/>
              </a:spcAft>
              <a:buNone/>
            </a:pPr>
            <a:r>
              <a:rPr lang="nl-NL" sz="1800" u="sng" dirty="0"/>
              <a:t>Wachttijd</a:t>
            </a:r>
            <a:r>
              <a:rPr lang="nl-NL" sz="1800" dirty="0"/>
              <a:t>: in principe binnen de week</a:t>
            </a:r>
          </a:p>
          <a:p>
            <a:pPr marL="457200" lvl="0" indent="0" algn="l" rtl="0">
              <a:spcBef>
                <a:spcPts val="600"/>
              </a:spcBef>
              <a:spcAft>
                <a:spcPts val="0"/>
              </a:spcAft>
              <a:buNone/>
            </a:pPr>
            <a:r>
              <a:rPr lang="nl-NL" sz="1800" dirty="0"/>
              <a:t>Door vele vragen 1 tot 2 weken</a:t>
            </a:r>
          </a:p>
        </p:txBody>
      </p:sp>
    </p:spTree>
    <p:extLst>
      <p:ext uri="{BB962C8B-B14F-4D97-AF65-F5344CB8AC3E}">
        <p14:creationId xmlns:p14="http://schemas.microsoft.com/office/powerpoint/2010/main" val="36229379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66B621-C2BC-5C0A-1A7A-866CE0096C0E}"/>
              </a:ext>
            </a:extLst>
          </p:cNvPr>
          <p:cNvSpPr>
            <a:spLocks noGrp="1"/>
          </p:cNvSpPr>
          <p:nvPr>
            <p:ph type="title"/>
          </p:nvPr>
        </p:nvSpPr>
        <p:spPr/>
        <p:txBody>
          <a:bodyPr/>
          <a:lstStyle/>
          <a:p>
            <a:r>
              <a:rPr lang="nl" dirty="0"/>
              <a:t>Assessmentteam </a:t>
            </a:r>
            <a:endParaRPr lang="nl-BE" dirty="0"/>
          </a:p>
        </p:txBody>
      </p:sp>
      <p:sp>
        <p:nvSpPr>
          <p:cNvPr id="3" name="Tijdelijke aanduiding voor inhoud 2">
            <a:extLst>
              <a:ext uri="{FF2B5EF4-FFF2-40B4-BE49-F238E27FC236}">
                <a16:creationId xmlns:a16="http://schemas.microsoft.com/office/drawing/2014/main" id="{70E97E7B-22C5-11E4-B91F-4224C9626C42}"/>
              </a:ext>
            </a:extLst>
          </p:cNvPr>
          <p:cNvSpPr>
            <a:spLocks noGrp="1"/>
          </p:cNvSpPr>
          <p:nvPr>
            <p:ph idx="1"/>
          </p:nvPr>
        </p:nvSpPr>
        <p:spPr>
          <a:xfrm>
            <a:off x="677334" y="1537855"/>
            <a:ext cx="8596668" cy="4503507"/>
          </a:xfrm>
        </p:spPr>
        <p:txBody>
          <a:bodyPr>
            <a:normAutofit fontScale="77500" lnSpcReduction="20000"/>
          </a:bodyPr>
          <a:lstStyle/>
          <a:p>
            <a:pPr marL="0" indent="0">
              <a:buNone/>
            </a:pPr>
            <a:r>
              <a:rPr lang="nl-NL" sz="2600" dirty="0">
                <a:solidFill>
                  <a:schemeClr val="dk1"/>
                </a:solidFill>
              </a:rPr>
              <a:t>Voor wie? </a:t>
            </a:r>
          </a:p>
          <a:p>
            <a:r>
              <a:rPr lang="nl-NL" sz="1800" dirty="0">
                <a:solidFill>
                  <a:schemeClr val="dk1"/>
                </a:solidFill>
              </a:rPr>
              <a:t>Personen met een psychisch/psychiatrische problematiek of een vermoeden van</a:t>
            </a:r>
          </a:p>
          <a:p>
            <a:r>
              <a:rPr lang="nl-NL" sz="1800" dirty="0">
                <a:solidFill>
                  <a:schemeClr val="dk1"/>
                </a:solidFill>
              </a:rPr>
              <a:t>Leeftijd: 16+</a:t>
            </a:r>
          </a:p>
          <a:p>
            <a:r>
              <a:rPr lang="nl-NL" sz="1800" dirty="0">
                <a:solidFill>
                  <a:schemeClr val="dk1"/>
                </a:solidFill>
              </a:rPr>
              <a:t>Geen acute crisissituatie</a:t>
            </a:r>
          </a:p>
          <a:p>
            <a:pPr marL="0" indent="0">
              <a:buNone/>
            </a:pPr>
            <a:endParaRPr lang="nl-NL" sz="1800" dirty="0">
              <a:solidFill>
                <a:schemeClr val="dk1"/>
              </a:solidFill>
            </a:endParaRPr>
          </a:p>
          <a:p>
            <a:pPr marL="0" indent="0">
              <a:buNone/>
            </a:pPr>
            <a:r>
              <a:rPr lang="nl-NL" sz="2600" dirty="0">
                <a:solidFill>
                  <a:schemeClr val="dk1"/>
                </a:solidFill>
              </a:rPr>
              <a:t>Modules: </a:t>
            </a:r>
          </a:p>
          <a:p>
            <a:r>
              <a:rPr lang="nl-NL" sz="1900" dirty="0">
                <a:solidFill>
                  <a:schemeClr val="dk1"/>
                </a:solidFill>
              </a:rPr>
              <a:t>Advies</a:t>
            </a:r>
          </a:p>
          <a:p>
            <a:r>
              <a:rPr lang="nl-NL" sz="1900" dirty="0">
                <a:solidFill>
                  <a:schemeClr val="dk1"/>
                </a:solidFill>
              </a:rPr>
              <a:t>Netwerkontwikkeling en ondersteuning </a:t>
            </a:r>
          </a:p>
          <a:p>
            <a:r>
              <a:rPr lang="nl-NL" sz="1900" dirty="0">
                <a:solidFill>
                  <a:schemeClr val="dk1"/>
                </a:solidFill>
              </a:rPr>
              <a:t>Coaching van netwerk of hulpverlener</a:t>
            </a:r>
          </a:p>
          <a:p>
            <a:r>
              <a:rPr lang="nl-NL" sz="1900" dirty="0">
                <a:solidFill>
                  <a:schemeClr val="dk1"/>
                </a:solidFill>
              </a:rPr>
              <a:t>Indicatiestelling </a:t>
            </a:r>
            <a:r>
              <a:rPr lang="nl-NL" sz="1900" dirty="0" err="1">
                <a:solidFill>
                  <a:schemeClr val="dk1"/>
                </a:solidFill>
              </a:rPr>
              <a:t>MOBiLteam</a:t>
            </a:r>
            <a:r>
              <a:rPr lang="nl-NL" sz="1900" dirty="0">
                <a:solidFill>
                  <a:schemeClr val="dk1"/>
                </a:solidFill>
              </a:rPr>
              <a:t> 2B (begeleiding aan huis)</a:t>
            </a:r>
          </a:p>
          <a:p>
            <a:pPr lvl="1"/>
            <a:r>
              <a:rPr lang="nl-NL" sz="1800" dirty="0">
                <a:solidFill>
                  <a:schemeClr val="dk1"/>
                </a:solidFill>
              </a:rPr>
              <a:t>Volwassenen met EPA (ernstige psychiatrische   aandoening) + </a:t>
            </a:r>
            <a:r>
              <a:rPr lang="nl-NL" sz="1800" dirty="0" err="1">
                <a:solidFill>
                  <a:schemeClr val="dk1"/>
                </a:solidFill>
              </a:rPr>
              <a:t>kwestbare</a:t>
            </a:r>
            <a:r>
              <a:rPr lang="nl-NL" sz="1800" dirty="0">
                <a:solidFill>
                  <a:schemeClr val="dk1"/>
                </a:solidFill>
              </a:rPr>
              <a:t> volwassen en ouderen</a:t>
            </a:r>
          </a:p>
          <a:p>
            <a:pPr lvl="1"/>
            <a:r>
              <a:rPr lang="nl-NL" sz="1800" dirty="0">
                <a:solidFill>
                  <a:schemeClr val="dk1"/>
                </a:solidFill>
              </a:rPr>
              <a:t>Noodzaak om aan huis te gaan</a:t>
            </a:r>
          </a:p>
          <a:p>
            <a:pPr lvl="1"/>
            <a:r>
              <a:rPr lang="nl-NL" sz="1800" dirty="0">
                <a:solidFill>
                  <a:schemeClr val="dk1"/>
                </a:solidFill>
              </a:rPr>
              <a:t>Uitval op verschillende levensdomeinen</a:t>
            </a:r>
          </a:p>
          <a:p>
            <a:r>
              <a:rPr lang="nl-NL" sz="1900" dirty="0">
                <a:solidFill>
                  <a:schemeClr val="dk1"/>
                </a:solidFill>
              </a:rPr>
              <a:t>Vorming en intervisie</a:t>
            </a:r>
          </a:p>
          <a:p>
            <a:endParaRPr lang="nl-NL" sz="2000" dirty="0">
              <a:solidFill>
                <a:schemeClr val="dk1"/>
              </a:solidFill>
            </a:endParaRPr>
          </a:p>
        </p:txBody>
      </p:sp>
    </p:spTree>
    <p:extLst>
      <p:ext uri="{BB962C8B-B14F-4D97-AF65-F5344CB8AC3E}">
        <p14:creationId xmlns:p14="http://schemas.microsoft.com/office/powerpoint/2010/main" val="552042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613C-3FF9-070E-BB64-A9947B2B4D8E}"/>
              </a:ext>
            </a:extLst>
          </p:cNvPr>
          <p:cNvSpPr>
            <a:spLocks noGrp="1"/>
          </p:cNvSpPr>
          <p:nvPr>
            <p:ph type="title"/>
          </p:nvPr>
        </p:nvSpPr>
        <p:spPr>
          <a:xfrm>
            <a:off x="677333" y="609600"/>
            <a:ext cx="9235593" cy="1320800"/>
          </a:xfrm>
        </p:spPr>
        <p:txBody>
          <a:bodyPr/>
          <a:lstStyle/>
          <a:p>
            <a:r>
              <a:rPr lang="nl" dirty="0"/>
              <a:t>Assessmentteam: waarom contact opnemen?</a:t>
            </a:r>
            <a:endParaRPr lang="nl-BE" dirty="0"/>
          </a:p>
        </p:txBody>
      </p:sp>
      <p:sp>
        <p:nvSpPr>
          <p:cNvPr id="3" name="Tijdelijke aanduiding voor inhoud 2">
            <a:extLst>
              <a:ext uri="{FF2B5EF4-FFF2-40B4-BE49-F238E27FC236}">
                <a16:creationId xmlns:a16="http://schemas.microsoft.com/office/drawing/2014/main" id="{218031C2-5799-41EF-8E4E-833B066A40D7}"/>
              </a:ext>
            </a:extLst>
          </p:cNvPr>
          <p:cNvSpPr>
            <a:spLocks noGrp="1"/>
          </p:cNvSpPr>
          <p:nvPr>
            <p:ph idx="1"/>
          </p:nvPr>
        </p:nvSpPr>
        <p:spPr>
          <a:xfrm>
            <a:off x="677334" y="2160589"/>
            <a:ext cx="4424602" cy="3880773"/>
          </a:xfrm>
        </p:spPr>
        <p:txBody>
          <a:bodyPr/>
          <a:lstStyle/>
          <a:p>
            <a:pPr marL="0" lvl="0" indent="0" algn="l" rtl="0">
              <a:spcBef>
                <a:spcPts val="0"/>
              </a:spcBef>
              <a:spcAft>
                <a:spcPts val="0"/>
              </a:spcAft>
              <a:buNone/>
            </a:pPr>
            <a:r>
              <a:rPr lang="nl-BE" sz="1800" b="1" dirty="0"/>
              <a:t>Advies: </a:t>
            </a:r>
          </a:p>
          <a:p>
            <a:pPr marL="0" lvl="0" indent="0" algn="l" rtl="0">
              <a:spcBef>
                <a:spcPts val="1200"/>
              </a:spcBef>
              <a:spcAft>
                <a:spcPts val="0"/>
              </a:spcAft>
              <a:buClr>
                <a:schemeClr val="dk1"/>
              </a:buClr>
              <a:buSzPct val="51162"/>
              <a:buFont typeface="Arial"/>
              <a:buNone/>
            </a:pPr>
            <a:r>
              <a:rPr lang="nl-BE" sz="1800" dirty="0">
                <a:solidFill>
                  <a:schemeClr val="dk1"/>
                </a:solidFill>
              </a:rPr>
              <a:t>Ouders/hulpverlener/netwerk kunnen advies vragen</a:t>
            </a:r>
          </a:p>
          <a:p>
            <a:pPr marL="0" lvl="0" indent="0" algn="l" rtl="0">
              <a:spcBef>
                <a:spcPts val="700"/>
              </a:spcBef>
              <a:spcAft>
                <a:spcPts val="0"/>
              </a:spcAft>
              <a:buClr>
                <a:schemeClr val="dk1"/>
              </a:buClr>
              <a:buSzPct val="51162"/>
              <a:buFont typeface="Arial"/>
              <a:buNone/>
            </a:pPr>
            <a:r>
              <a:rPr lang="nl-BE" sz="1800" dirty="0">
                <a:solidFill>
                  <a:schemeClr val="dk1"/>
                </a:solidFill>
              </a:rPr>
              <a:t>Eénmalig</a:t>
            </a:r>
          </a:p>
          <a:p>
            <a:pPr marL="0" lvl="0" indent="0" algn="l" rtl="0">
              <a:spcBef>
                <a:spcPts val="700"/>
              </a:spcBef>
              <a:spcAft>
                <a:spcPts val="0"/>
              </a:spcAft>
              <a:buClr>
                <a:schemeClr val="dk1"/>
              </a:buClr>
              <a:buSzPct val="51162"/>
              <a:buFont typeface="Arial"/>
              <a:buNone/>
            </a:pPr>
            <a:r>
              <a:rPr lang="nl-BE" sz="1800" dirty="0">
                <a:solidFill>
                  <a:schemeClr val="dk1"/>
                </a:solidFill>
              </a:rPr>
              <a:t>Vooral telefonische ondersteuning, FTF (Face-</a:t>
            </a:r>
            <a:r>
              <a:rPr lang="nl-BE" sz="1800" dirty="0" err="1">
                <a:solidFill>
                  <a:schemeClr val="dk1"/>
                </a:solidFill>
              </a:rPr>
              <a:t>To</a:t>
            </a:r>
            <a:r>
              <a:rPr lang="nl-BE" sz="1800" dirty="0">
                <a:solidFill>
                  <a:schemeClr val="dk1"/>
                </a:solidFill>
              </a:rPr>
              <a:t>-Face) of MDO (Multidisciplinair overleg)</a:t>
            </a:r>
          </a:p>
          <a:p>
            <a:pPr marL="0" lvl="0" indent="0" algn="l" rtl="0">
              <a:spcBef>
                <a:spcPts val="700"/>
              </a:spcBef>
              <a:spcAft>
                <a:spcPts val="0"/>
              </a:spcAft>
              <a:buClr>
                <a:schemeClr val="dk1"/>
              </a:buClr>
              <a:buSzPct val="51162"/>
              <a:buFont typeface="Arial"/>
              <a:buNone/>
            </a:pPr>
            <a:r>
              <a:rPr lang="nl-BE" sz="1800" dirty="0">
                <a:solidFill>
                  <a:schemeClr val="dk1"/>
                </a:solidFill>
              </a:rPr>
              <a:t>Samen nadenken, </a:t>
            </a:r>
            <a:r>
              <a:rPr lang="nl-BE" sz="1800" dirty="0" err="1">
                <a:solidFill>
                  <a:schemeClr val="dk1"/>
                </a:solidFill>
              </a:rPr>
              <a:t>psycho</a:t>
            </a:r>
            <a:r>
              <a:rPr lang="nl-BE" sz="1800" dirty="0">
                <a:solidFill>
                  <a:schemeClr val="dk1"/>
                </a:solidFill>
              </a:rPr>
              <a:t>-educatie, expertise</a:t>
            </a:r>
          </a:p>
          <a:p>
            <a:pPr marL="0" lvl="0" indent="0" algn="l" rtl="0">
              <a:spcBef>
                <a:spcPts val="700"/>
              </a:spcBef>
              <a:spcAft>
                <a:spcPts val="0"/>
              </a:spcAft>
              <a:buClr>
                <a:schemeClr val="dk1"/>
              </a:buClr>
              <a:buSzPct val="51162"/>
              <a:buFont typeface="Arial"/>
              <a:buNone/>
            </a:pPr>
            <a:r>
              <a:rPr lang="nl-BE" sz="1800" dirty="0">
                <a:solidFill>
                  <a:schemeClr val="dk1"/>
                </a:solidFill>
              </a:rPr>
              <a:t>Zonder rechtstreeks contact met cliënt</a:t>
            </a:r>
          </a:p>
          <a:p>
            <a:pPr marL="0" lvl="0" indent="0" algn="l" rtl="0">
              <a:spcBef>
                <a:spcPts val="700"/>
              </a:spcBef>
              <a:spcAft>
                <a:spcPts val="0"/>
              </a:spcAft>
              <a:buClr>
                <a:schemeClr val="dk1"/>
              </a:buClr>
              <a:buSzPct val="51162"/>
              <a:buFont typeface="Arial"/>
              <a:buNone/>
            </a:pPr>
            <a:r>
              <a:rPr lang="nl-BE" sz="1800" dirty="0">
                <a:solidFill>
                  <a:schemeClr val="dk1"/>
                </a:solidFill>
              </a:rPr>
              <a:t>De regie ligt bij de hulpvrager</a:t>
            </a:r>
          </a:p>
          <a:p>
            <a:endParaRPr lang="nl-BE" dirty="0"/>
          </a:p>
        </p:txBody>
      </p:sp>
      <p:sp>
        <p:nvSpPr>
          <p:cNvPr id="5" name="Tekstvak 4">
            <a:extLst>
              <a:ext uri="{FF2B5EF4-FFF2-40B4-BE49-F238E27FC236}">
                <a16:creationId xmlns:a16="http://schemas.microsoft.com/office/drawing/2014/main" id="{0F7040F9-7F45-CAE3-005B-E26A4AC93764}"/>
              </a:ext>
            </a:extLst>
          </p:cNvPr>
          <p:cNvSpPr txBox="1"/>
          <p:nvPr/>
        </p:nvSpPr>
        <p:spPr>
          <a:xfrm>
            <a:off x="5598102" y="2160589"/>
            <a:ext cx="4834370" cy="3285515"/>
          </a:xfrm>
          <a:prstGeom prst="rect">
            <a:avLst/>
          </a:prstGeom>
          <a:noFill/>
        </p:spPr>
        <p:txBody>
          <a:bodyPr wrap="square">
            <a:spAutoFit/>
          </a:bodyPr>
          <a:lstStyle/>
          <a:p>
            <a:pPr marL="0" lvl="0" indent="0" algn="l" rtl="0">
              <a:spcBef>
                <a:spcPts val="0"/>
              </a:spcBef>
              <a:spcAft>
                <a:spcPts val="0"/>
              </a:spcAft>
              <a:buNone/>
            </a:pPr>
            <a:r>
              <a:rPr lang="nl-NL" sz="1800" b="1" dirty="0"/>
              <a:t>Netwerkontwikkeling en ondersteuning: </a:t>
            </a:r>
          </a:p>
          <a:p>
            <a:pPr marL="0" lvl="0" indent="0" algn="l" rtl="0">
              <a:spcBef>
                <a:spcPts val="1200"/>
              </a:spcBef>
              <a:spcAft>
                <a:spcPts val="0"/>
              </a:spcAft>
              <a:buClr>
                <a:schemeClr val="dk1"/>
              </a:buClr>
              <a:buSzPct val="51162"/>
              <a:buFont typeface="Arial"/>
              <a:buNone/>
            </a:pPr>
            <a:r>
              <a:rPr lang="nl-NL" sz="1800" dirty="0">
                <a:solidFill>
                  <a:schemeClr val="dk1"/>
                </a:solidFill>
              </a:rPr>
              <a:t>Advies bij installeren netwerk in overleg met cliënt en verwijzer</a:t>
            </a:r>
          </a:p>
          <a:p>
            <a:pPr marL="0" lvl="0" indent="0" algn="l" rtl="0">
              <a:spcBef>
                <a:spcPts val="700"/>
              </a:spcBef>
              <a:spcAft>
                <a:spcPts val="0"/>
              </a:spcAft>
              <a:buClr>
                <a:schemeClr val="dk1"/>
              </a:buClr>
              <a:buSzPct val="51162"/>
              <a:buFont typeface="Arial"/>
              <a:buNone/>
            </a:pPr>
            <a:r>
              <a:rPr lang="nl-NL" sz="1800" dirty="0">
                <a:solidFill>
                  <a:schemeClr val="dk1"/>
                </a:solidFill>
              </a:rPr>
              <a:t>Netwerkondersteuning via MDO of FTF </a:t>
            </a:r>
          </a:p>
          <a:p>
            <a:pPr marL="0" lvl="0" indent="0" algn="l" rtl="0">
              <a:spcBef>
                <a:spcPts val="700"/>
              </a:spcBef>
              <a:spcAft>
                <a:spcPts val="0"/>
              </a:spcAft>
              <a:buClr>
                <a:schemeClr val="dk1"/>
              </a:buClr>
              <a:buSzPct val="51162"/>
              <a:buFont typeface="Arial"/>
              <a:buNone/>
            </a:pPr>
            <a:r>
              <a:rPr lang="nl-NL" sz="1800" dirty="0" err="1">
                <a:solidFill>
                  <a:schemeClr val="dk1"/>
                </a:solidFill>
              </a:rPr>
              <a:t>Coördinatie,inbreng</a:t>
            </a:r>
            <a:r>
              <a:rPr lang="nl-NL" sz="1800" dirty="0">
                <a:solidFill>
                  <a:schemeClr val="dk1"/>
                </a:solidFill>
              </a:rPr>
              <a:t> psychiatrische expertise, </a:t>
            </a:r>
            <a:r>
              <a:rPr lang="nl-NL" sz="1800" dirty="0" err="1">
                <a:solidFill>
                  <a:schemeClr val="dk1"/>
                </a:solidFill>
              </a:rPr>
              <a:t>psycho</a:t>
            </a:r>
            <a:r>
              <a:rPr lang="nl-NL" sz="1800" dirty="0">
                <a:solidFill>
                  <a:schemeClr val="dk1"/>
                </a:solidFill>
              </a:rPr>
              <a:t>-educatie, omgangstips, verwijzing</a:t>
            </a:r>
          </a:p>
          <a:p>
            <a:pPr marL="0" lvl="0" indent="0" algn="l" rtl="0">
              <a:spcBef>
                <a:spcPts val="700"/>
              </a:spcBef>
              <a:spcAft>
                <a:spcPts val="0"/>
              </a:spcAft>
              <a:buClr>
                <a:schemeClr val="dk1"/>
              </a:buClr>
              <a:buSzPct val="51162"/>
              <a:buFont typeface="Arial"/>
              <a:buNone/>
            </a:pPr>
            <a:r>
              <a:rPr lang="nl-NL" sz="1800" dirty="0">
                <a:solidFill>
                  <a:schemeClr val="dk1"/>
                </a:solidFill>
              </a:rPr>
              <a:t>Kortdurende ondersteuning ouders/familie (=cliënt) (3 tot 4 contacten- geen begeleiding--&gt; doorverwijzing)</a:t>
            </a:r>
          </a:p>
        </p:txBody>
      </p:sp>
    </p:spTree>
    <p:extLst>
      <p:ext uri="{BB962C8B-B14F-4D97-AF65-F5344CB8AC3E}">
        <p14:creationId xmlns:p14="http://schemas.microsoft.com/office/powerpoint/2010/main" val="8427758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975B84-DBD3-A84F-EBEC-87C62519B334}"/>
              </a:ext>
            </a:extLst>
          </p:cNvPr>
          <p:cNvSpPr>
            <a:spLocks noGrp="1"/>
          </p:cNvSpPr>
          <p:nvPr>
            <p:ph type="title"/>
          </p:nvPr>
        </p:nvSpPr>
        <p:spPr/>
        <p:txBody>
          <a:bodyPr/>
          <a:lstStyle/>
          <a:p>
            <a:r>
              <a:rPr lang="nl" dirty="0"/>
              <a:t>Assessmentteam: waarom contact opnemen?</a:t>
            </a:r>
            <a:endParaRPr lang="nl-BE" dirty="0"/>
          </a:p>
        </p:txBody>
      </p:sp>
      <p:sp>
        <p:nvSpPr>
          <p:cNvPr id="3" name="Tijdelijke aanduiding voor inhoud 2">
            <a:extLst>
              <a:ext uri="{FF2B5EF4-FFF2-40B4-BE49-F238E27FC236}">
                <a16:creationId xmlns:a16="http://schemas.microsoft.com/office/drawing/2014/main" id="{2A7FADF5-E5B8-5378-02A9-4CF6A29C1A74}"/>
              </a:ext>
            </a:extLst>
          </p:cNvPr>
          <p:cNvSpPr>
            <a:spLocks noGrp="1"/>
          </p:cNvSpPr>
          <p:nvPr>
            <p:ph idx="1"/>
          </p:nvPr>
        </p:nvSpPr>
        <p:spPr>
          <a:xfrm>
            <a:off x="677334" y="2160589"/>
            <a:ext cx="5245484" cy="3880773"/>
          </a:xfrm>
        </p:spPr>
        <p:txBody>
          <a:bodyPr>
            <a:normAutofit lnSpcReduction="10000"/>
          </a:bodyPr>
          <a:lstStyle/>
          <a:p>
            <a:pPr marL="0" indent="0">
              <a:buNone/>
            </a:pPr>
            <a:r>
              <a:rPr lang="nl-NL" sz="1800" b="1" dirty="0">
                <a:solidFill>
                  <a:schemeClr val="dk1"/>
                </a:solidFill>
              </a:rPr>
              <a:t>Coaching</a:t>
            </a:r>
          </a:p>
          <a:p>
            <a:r>
              <a:rPr lang="nl-NL" sz="1800" dirty="0">
                <a:solidFill>
                  <a:schemeClr val="dk1"/>
                </a:solidFill>
              </a:rPr>
              <a:t>Cliënt/</a:t>
            </a:r>
            <a:r>
              <a:rPr lang="nl-NL" sz="1800" dirty="0" err="1">
                <a:solidFill>
                  <a:schemeClr val="dk1"/>
                </a:solidFill>
              </a:rPr>
              <a:t>coachee</a:t>
            </a:r>
            <a:r>
              <a:rPr lang="nl-NL" sz="1800" dirty="0">
                <a:solidFill>
                  <a:schemeClr val="dk1"/>
                </a:solidFill>
              </a:rPr>
              <a:t>= hulpverlener(s)of netwerk</a:t>
            </a:r>
          </a:p>
          <a:p>
            <a:r>
              <a:rPr lang="nl-NL" sz="1800" dirty="0">
                <a:solidFill>
                  <a:schemeClr val="dk1"/>
                </a:solidFill>
              </a:rPr>
              <a:t>Procesbegeleiding</a:t>
            </a:r>
          </a:p>
          <a:p>
            <a:r>
              <a:rPr lang="nl-NL" sz="1800" dirty="0">
                <a:solidFill>
                  <a:schemeClr val="dk1"/>
                </a:solidFill>
              </a:rPr>
              <a:t>Versterken van hulpverlener(s)/netwerk zodat zij verder kunnen in de situatie</a:t>
            </a:r>
          </a:p>
          <a:p>
            <a:pPr lvl="1"/>
            <a:r>
              <a:rPr lang="nl-NL" sz="1600" dirty="0">
                <a:solidFill>
                  <a:schemeClr val="dk1"/>
                </a:solidFill>
              </a:rPr>
              <a:t>verhogen van autonomie en versterken van eigen competenties</a:t>
            </a:r>
          </a:p>
          <a:p>
            <a:pPr lvl="1"/>
            <a:r>
              <a:rPr lang="nl-NL" sz="1600" dirty="0">
                <a:solidFill>
                  <a:schemeClr val="dk1"/>
                </a:solidFill>
              </a:rPr>
              <a:t>kracht van proces om zelf tot inzicht en acties te komen</a:t>
            </a:r>
            <a:endParaRPr lang="nl-NL" dirty="0">
              <a:solidFill>
                <a:schemeClr val="dk1"/>
              </a:solidFill>
            </a:endParaRPr>
          </a:p>
          <a:p>
            <a:r>
              <a:rPr lang="nl-NL" sz="1800" dirty="0">
                <a:solidFill>
                  <a:schemeClr val="dk1"/>
                </a:solidFill>
              </a:rPr>
              <a:t>Wij nemen niet over</a:t>
            </a:r>
          </a:p>
          <a:p>
            <a:r>
              <a:rPr lang="nl-NL" sz="1800" dirty="0">
                <a:solidFill>
                  <a:schemeClr val="dk1"/>
                </a:solidFill>
              </a:rPr>
              <a:t>Mandaat en engagement van hulpverlener(s) of netwerk om aan boord te blijven</a:t>
            </a:r>
          </a:p>
          <a:p>
            <a:endParaRPr lang="nl-BE" dirty="0"/>
          </a:p>
        </p:txBody>
      </p:sp>
      <p:sp>
        <p:nvSpPr>
          <p:cNvPr id="5" name="Tekstvak 4">
            <a:extLst>
              <a:ext uri="{FF2B5EF4-FFF2-40B4-BE49-F238E27FC236}">
                <a16:creationId xmlns:a16="http://schemas.microsoft.com/office/drawing/2014/main" id="{FC486478-8BEA-A0DA-F84B-B6FB44657BFF}"/>
              </a:ext>
            </a:extLst>
          </p:cNvPr>
          <p:cNvSpPr txBox="1"/>
          <p:nvPr/>
        </p:nvSpPr>
        <p:spPr>
          <a:xfrm>
            <a:off x="5922818" y="2160589"/>
            <a:ext cx="5649750" cy="3016210"/>
          </a:xfrm>
          <a:prstGeom prst="rect">
            <a:avLst/>
          </a:prstGeom>
          <a:noFill/>
        </p:spPr>
        <p:txBody>
          <a:bodyPr wrap="square">
            <a:spAutoFit/>
          </a:bodyPr>
          <a:lstStyle/>
          <a:p>
            <a:pPr marL="0" indent="0">
              <a:buNone/>
            </a:pPr>
            <a:r>
              <a:rPr lang="nl-BE" sz="1800" b="1" dirty="0"/>
              <a:t>Vorming en intervisie</a:t>
            </a:r>
            <a:endParaRPr lang="nl" sz="1800" dirty="0">
              <a:solidFill>
                <a:schemeClr val="dk1"/>
              </a:solidFill>
            </a:endParaRPr>
          </a:p>
          <a:p>
            <a:r>
              <a:rPr lang="nl" sz="1800" dirty="0">
                <a:solidFill>
                  <a:schemeClr val="dk1"/>
                </a:solidFill>
              </a:rPr>
              <a:t>Eerste lijnsdiensten</a:t>
            </a:r>
          </a:p>
          <a:p>
            <a:r>
              <a:rPr lang="nl" sz="1800" dirty="0">
                <a:solidFill>
                  <a:schemeClr val="dk1"/>
                </a:solidFill>
              </a:rPr>
              <a:t>Op maat</a:t>
            </a:r>
          </a:p>
          <a:p>
            <a:r>
              <a:rPr lang="nl" sz="1800" dirty="0">
                <a:solidFill>
                  <a:schemeClr val="dk1"/>
                </a:solidFill>
              </a:rPr>
              <a:t>Een of meerdere dagdelen</a:t>
            </a:r>
          </a:p>
          <a:p>
            <a:r>
              <a:rPr lang="nl" sz="1800" dirty="0">
                <a:solidFill>
                  <a:schemeClr val="dk1"/>
                </a:solidFill>
              </a:rPr>
              <a:t>Psychose, depressie, bordeline persoonlijkheids-problematiek</a:t>
            </a:r>
          </a:p>
          <a:p>
            <a:endParaRPr lang="nl" sz="1800" dirty="0">
              <a:solidFill>
                <a:schemeClr val="dk1"/>
              </a:solidFill>
            </a:endParaRPr>
          </a:p>
          <a:p>
            <a:pPr marL="0" lvl="0" indent="0">
              <a:spcAft>
                <a:spcPts val="1200"/>
              </a:spcAft>
              <a:buNone/>
            </a:pPr>
            <a:r>
              <a:rPr lang="nl" sz="1800" u="sng" dirty="0">
                <a:solidFill>
                  <a:schemeClr val="dk1"/>
                </a:solidFill>
              </a:rPr>
              <a:t>Intervisie</a:t>
            </a:r>
            <a:r>
              <a:rPr lang="nl" sz="1800" dirty="0">
                <a:solidFill>
                  <a:schemeClr val="dk1"/>
                </a:solidFill>
              </a:rPr>
              <a:t>: al dan niet gekoppeld aan vormingstraject (leren van elkaar).</a:t>
            </a:r>
          </a:p>
          <a:p>
            <a:pPr marL="0" lvl="0" indent="0">
              <a:spcAft>
                <a:spcPts val="1200"/>
              </a:spcAft>
              <a:buNone/>
            </a:pPr>
            <a:r>
              <a:rPr lang="nl" sz="1800" i="1" dirty="0">
                <a:solidFill>
                  <a:schemeClr val="dk1"/>
                </a:solidFill>
              </a:rPr>
              <a:t>Voor beide modules wordt een vergoeding gevraagd.</a:t>
            </a:r>
            <a:endParaRPr lang="nl-BE" dirty="0"/>
          </a:p>
        </p:txBody>
      </p:sp>
    </p:spTree>
    <p:extLst>
      <p:ext uri="{BB962C8B-B14F-4D97-AF65-F5344CB8AC3E}">
        <p14:creationId xmlns:p14="http://schemas.microsoft.com/office/powerpoint/2010/main" val="16088817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59C16-E267-C418-E09A-905F34E151B7}"/>
              </a:ext>
            </a:extLst>
          </p:cNvPr>
          <p:cNvSpPr>
            <a:spLocks noGrp="1"/>
          </p:cNvSpPr>
          <p:nvPr>
            <p:ph type="title"/>
          </p:nvPr>
        </p:nvSpPr>
        <p:spPr/>
        <p:txBody>
          <a:bodyPr/>
          <a:lstStyle/>
          <a:p>
            <a:r>
              <a:rPr lang="nl-BE" dirty="0"/>
              <a:t> </a:t>
            </a:r>
            <a:r>
              <a:rPr lang="nl" dirty="0"/>
              <a:t>Assessmentteam: contactformulier </a:t>
            </a:r>
            <a:endParaRPr lang="nl-BE" dirty="0"/>
          </a:p>
        </p:txBody>
      </p:sp>
      <p:sp>
        <p:nvSpPr>
          <p:cNvPr id="3" name="Tijdelijke aanduiding voor inhoud 2">
            <a:extLst>
              <a:ext uri="{FF2B5EF4-FFF2-40B4-BE49-F238E27FC236}">
                <a16:creationId xmlns:a16="http://schemas.microsoft.com/office/drawing/2014/main" id="{2A13ABCB-2509-D017-4E35-986BDCB9B963}"/>
              </a:ext>
            </a:extLst>
          </p:cNvPr>
          <p:cNvSpPr>
            <a:spLocks noGrp="1"/>
          </p:cNvSpPr>
          <p:nvPr>
            <p:ph idx="1"/>
          </p:nvPr>
        </p:nvSpPr>
        <p:spPr>
          <a:xfrm>
            <a:off x="588844" y="1659144"/>
            <a:ext cx="3855337" cy="3880773"/>
          </a:xfrm>
        </p:spPr>
        <p:txBody>
          <a:bodyPr>
            <a:normAutofit/>
          </a:bodyPr>
          <a:lstStyle/>
          <a:p>
            <a:endParaRPr lang="nl-NL" sz="1800" dirty="0">
              <a:solidFill>
                <a:schemeClr val="dk1"/>
              </a:solidFill>
            </a:endParaRPr>
          </a:p>
          <a:p>
            <a:pPr marL="0" lvl="0" indent="0" algn="l" rtl="0">
              <a:lnSpc>
                <a:spcPct val="95000"/>
              </a:lnSpc>
              <a:spcBef>
                <a:spcPts val="700"/>
              </a:spcBef>
              <a:spcAft>
                <a:spcPts val="0"/>
              </a:spcAft>
              <a:buSzPts val="523"/>
              <a:buNone/>
            </a:pPr>
            <a:r>
              <a:rPr lang="nl-NL" sz="1800" dirty="0">
                <a:solidFill>
                  <a:srgbClr val="0070C0"/>
                </a:solidFill>
              </a:rPr>
              <a:t>Contactinfo</a:t>
            </a:r>
          </a:p>
          <a:p>
            <a:pPr marL="457200" lvl="0" indent="0" algn="l" rtl="0">
              <a:lnSpc>
                <a:spcPct val="95000"/>
              </a:lnSpc>
              <a:spcBef>
                <a:spcPts val="700"/>
              </a:spcBef>
              <a:spcAft>
                <a:spcPts val="0"/>
              </a:spcAft>
              <a:buSzPts val="523"/>
              <a:buNone/>
            </a:pPr>
            <a:r>
              <a:rPr lang="nl-NL" sz="1800" dirty="0">
                <a:solidFill>
                  <a:schemeClr val="dk1"/>
                </a:solidFill>
              </a:rPr>
              <a:t>09/230.56.46</a:t>
            </a:r>
          </a:p>
          <a:p>
            <a:pPr marL="457200" lvl="0" indent="0" algn="l" rtl="0">
              <a:lnSpc>
                <a:spcPct val="95000"/>
              </a:lnSpc>
              <a:spcBef>
                <a:spcPts val="700"/>
              </a:spcBef>
              <a:spcAft>
                <a:spcPts val="0"/>
              </a:spcAft>
              <a:buClr>
                <a:schemeClr val="dk1"/>
              </a:buClr>
              <a:buSzPts val="523"/>
              <a:buFont typeface="Arial"/>
              <a:buNone/>
            </a:pPr>
            <a:r>
              <a:rPr lang="nl-NL" sz="1800" dirty="0">
                <a:solidFill>
                  <a:schemeClr val="dk1"/>
                </a:solidFill>
              </a:rPr>
              <a:t>assessmentteam@pakt.be</a:t>
            </a:r>
          </a:p>
          <a:p>
            <a:pPr marL="457200" lvl="0" indent="0" algn="l" rtl="0">
              <a:lnSpc>
                <a:spcPct val="95000"/>
              </a:lnSpc>
              <a:spcBef>
                <a:spcPts val="400"/>
              </a:spcBef>
              <a:spcAft>
                <a:spcPts val="0"/>
              </a:spcAft>
              <a:buClr>
                <a:schemeClr val="dk1"/>
              </a:buClr>
              <a:buSzPts val="523"/>
              <a:buFont typeface="Arial"/>
              <a:buNone/>
            </a:pPr>
            <a:r>
              <a:rPr lang="nl-NL" sz="1800" dirty="0">
                <a:solidFill>
                  <a:schemeClr val="dk1"/>
                </a:solidFill>
              </a:rPr>
              <a:t>Assessmentteam Het PAKT</a:t>
            </a:r>
          </a:p>
          <a:p>
            <a:pPr marL="457200" lvl="0" indent="0" algn="l" rtl="0">
              <a:lnSpc>
                <a:spcPct val="95000"/>
              </a:lnSpc>
              <a:spcBef>
                <a:spcPts val="400"/>
              </a:spcBef>
              <a:spcAft>
                <a:spcPts val="0"/>
              </a:spcAft>
              <a:buClr>
                <a:schemeClr val="dk1"/>
              </a:buClr>
              <a:buSzPts val="523"/>
              <a:buFont typeface="Arial"/>
              <a:buNone/>
            </a:pPr>
            <a:r>
              <a:rPr lang="nl-NL" sz="1800" dirty="0">
                <a:solidFill>
                  <a:schemeClr val="dk1"/>
                </a:solidFill>
              </a:rPr>
              <a:t>Caritasstraat 76</a:t>
            </a:r>
          </a:p>
          <a:p>
            <a:pPr marL="457200" lvl="0" indent="0" algn="l" rtl="0">
              <a:lnSpc>
                <a:spcPct val="95000"/>
              </a:lnSpc>
              <a:spcBef>
                <a:spcPts val="400"/>
              </a:spcBef>
              <a:spcAft>
                <a:spcPts val="0"/>
              </a:spcAft>
              <a:buSzPts val="523"/>
              <a:buNone/>
            </a:pPr>
            <a:r>
              <a:rPr lang="nl-NL" sz="1800" dirty="0">
                <a:solidFill>
                  <a:schemeClr val="dk1"/>
                </a:solidFill>
              </a:rPr>
              <a:t>9090 Melle</a:t>
            </a:r>
          </a:p>
          <a:p>
            <a:pPr marL="457200" lvl="0" indent="0" algn="l" rtl="0">
              <a:lnSpc>
                <a:spcPct val="95000"/>
              </a:lnSpc>
              <a:spcBef>
                <a:spcPts val="400"/>
              </a:spcBef>
              <a:spcAft>
                <a:spcPts val="0"/>
              </a:spcAft>
              <a:buSzPts val="523"/>
              <a:buNone/>
            </a:pPr>
            <a:endParaRPr lang="nl-NL" sz="1800" dirty="0">
              <a:solidFill>
                <a:schemeClr val="dk1"/>
              </a:solidFill>
            </a:endParaRPr>
          </a:p>
          <a:p>
            <a:pPr marL="0" lvl="0" indent="0" algn="l" rtl="0">
              <a:lnSpc>
                <a:spcPct val="95000"/>
              </a:lnSpc>
              <a:spcBef>
                <a:spcPts val="400"/>
              </a:spcBef>
              <a:spcAft>
                <a:spcPts val="0"/>
              </a:spcAft>
              <a:buClr>
                <a:schemeClr val="dk1"/>
              </a:buClr>
              <a:buSzPts val="523"/>
              <a:buFont typeface="Arial"/>
              <a:buNone/>
            </a:pPr>
            <a:r>
              <a:rPr lang="nl-NL" sz="1800" dirty="0">
                <a:solidFill>
                  <a:srgbClr val="0070C0"/>
                </a:solidFill>
              </a:rPr>
              <a:t>Bereikbaarheid? </a:t>
            </a:r>
            <a:r>
              <a:rPr lang="nl-NL" sz="1800" dirty="0">
                <a:solidFill>
                  <a:schemeClr val="tx1"/>
                </a:solidFill>
              </a:rPr>
              <a:t>Weekdagen</a:t>
            </a:r>
          </a:p>
          <a:p>
            <a:pPr marL="0" lvl="0" indent="0" algn="l" rtl="0">
              <a:lnSpc>
                <a:spcPct val="95000"/>
              </a:lnSpc>
              <a:spcBef>
                <a:spcPts val="400"/>
              </a:spcBef>
              <a:spcAft>
                <a:spcPts val="0"/>
              </a:spcAft>
              <a:buSzPts val="523"/>
              <a:buNone/>
            </a:pPr>
            <a:endParaRPr lang="nl-NL" sz="1800" dirty="0">
              <a:solidFill>
                <a:schemeClr val="dk1"/>
              </a:solidFill>
            </a:endParaRPr>
          </a:p>
          <a:p>
            <a:pPr marL="0" lvl="0" indent="0" algn="l" rtl="0">
              <a:lnSpc>
                <a:spcPct val="95000"/>
              </a:lnSpc>
              <a:spcBef>
                <a:spcPts val="400"/>
              </a:spcBef>
              <a:spcAft>
                <a:spcPts val="0"/>
              </a:spcAft>
              <a:buSzPts val="523"/>
              <a:buNone/>
            </a:pPr>
            <a:r>
              <a:rPr lang="nl-NL" sz="1800" dirty="0">
                <a:solidFill>
                  <a:srgbClr val="0070C0"/>
                </a:solidFill>
              </a:rPr>
              <a:t>Kostprijs</a:t>
            </a:r>
            <a:r>
              <a:rPr lang="nl-NL" sz="1800" dirty="0">
                <a:solidFill>
                  <a:schemeClr val="dk1"/>
                </a:solidFill>
              </a:rPr>
              <a:t>: gratis</a:t>
            </a:r>
            <a:endParaRPr lang="nl-NL" sz="1800" dirty="0"/>
          </a:p>
          <a:p>
            <a:endParaRPr lang="nl-BE" dirty="0"/>
          </a:p>
        </p:txBody>
      </p:sp>
      <p:sp>
        <p:nvSpPr>
          <p:cNvPr id="5" name="Tekstvak 4">
            <a:extLst>
              <a:ext uri="{FF2B5EF4-FFF2-40B4-BE49-F238E27FC236}">
                <a16:creationId xmlns:a16="http://schemas.microsoft.com/office/drawing/2014/main" id="{EA0B2422-7491-C852-4E46-2DF3A550179E}"/>
              </a:ext>
            </a:extLst>
          </p:cNvPr>
          <p:cNvSpPr txBox="1"/>
          <p:nvPr/>
        </p:nvSpPr>
        <p:spPr>
          <a:xfrm>
            <a:off x="4741606" y="2237757"/>
            <a:ext cx="6100916" cy="3803605"/>
          </a:xfrm>
          <a:prstGeom prst="rect">
            <a:avLst/>
          </a:prstGeom>
          <a:noFill/>
        </p:spPr>
        <p:txBody>
          <a:bodyPr wrap="square">
            <a:spAutoFit/>
          </a:bodyPr>
          <a:lstStyle/>
          <a:p>
            <a:pPr marL="0" lvl="0" indent="0" algn="l" rtl="0">
              <a:lnSpc>
                <a:spcPct val="95000"/>
              </a:lnSpc>
              <a:spcBef>
                <a:spcPts val="600"/>
              </a:spcBef>
              <a:spcAft>
                <a:spcPts val="0"/>
              </a:spcAft>
              <a:buClr>
                <a:srgbClr val="000000"/>
              </a:buClr>
              <a:buSzPts val="523"/>
              <a:buFont typeface="Arial"/>
              <a:buNone/>
            </a:pPr>
            <a:r>
              <a:rPr lang="nl-NL" dirty="0">
                <a:solidFill>
                  <a:schemeClr val="dk1"/>
                </a:solidFill>
              </a:rPr>
              <a:t>T</a:t>
            </a:r>
            <a:r>
              <a:rPr lang="nl-NL" sz="1800" dirty="0">
                <a:solidFill>
                  <a:schemeClr val="dk1"/>
                </a:solidFill>
              </a:rPr>
              <a:t>raject gaat van start met een </a:t>
            </a:r>
            <a:r>
              <a:rPr lang="nl-NL" sz="1800" b="1" dirty="0">
                <a:solidFill>
                  <a:schemeClr val="dk1"/>
                </a:solidFill>
              </a:rPr>
              <a:t>adviesgesprek </a:t>
            </a:r>
            <a:r>
              <a:rPr lang="nl-NL" sz="1800" dirty="0">
                <a:solidFill>
                  <a:schemeClr val="dk1"/>
                </a:solidFill>
              </a:rPr>
              <a:t>= verkennend gesprek met cliënt, familie, hulpverlener, netwerk, MDO. </a:t>
            </a:r>
          </a:p>
          <a:p>
            <a:pPr marL="0" lvl="0" indent="0" algn="l" rtl="0">
              <a:lnSpc>
                <a:spcPct val="95000"/>
              </a:lnSpc>
              <a:spcBef>
                <a:spcPts val="600"/>
              </a:spcBef>
              <a:spcAft>
                <a:spcPts val="0"/>
              </a:spcAft>
              <a:buClr>
                <a:srgbClr val="000000"/>
              </a:buClr>
              <a:buSzPts val="523"/>
              <a:buFont typeface="Arial"/>
              <a:buNone/>
            </a:pPr>
            <a:r>
              <a:rPr lang="nl-NL" sz="1800" dirty="0">
                <a:solidFill>
                  <a:schemeClr val="dk1"/>
                </a:solidFill>
              </a:rPr>
              <a:t>Tijdens adviesgesprek wordt er gekeken naar: </a:t>
            </a:r>
          </a:p>
          <a:p>
            <a:pPr marL="457200" lvl="0" indent="-304800" algn="l" rtl="0">
              <a:spcBef>
                <a:spcPts val="500"/>
              </a:spcBef>
              <a:spcAft>
                <a:spcPts val="0"/>
              </a:spcAft>
              <a:buClr>
                <a:schemeClr val="dk1"/>
              </a:buClr>
              <a:buSzPts val="1200"/>
              <a:buChar char="-"/>
            </a:pPr>
            <a:r>
              <a:rPr lang="nl-NL" sz="1800" dirty="0">
                <a:solidFill>
                  <a:schemeClr val="dk1"/>
                </a:solidFill>
              </a:rPr>
              <a:t>Wat is de vraag?</a:t>
            </a:r>
          </a:p>
          <a:p>
            <a:pPr marL="457200" lvl="0" indent="-304800" algn="l" rtl="0">
              <a:spcBef>
                <a:spcPts val="0"/>
              </a:spcBef>
              <a:spcAft>
                <a:spcPts val="0"/>
              </a:spcAft>
              <a:buClr>
                <a:schemeClr val="dk1"/>
              </a:buClr>
              <a:buSzPts val="1200"/>
              <a:buChar char="-"/>
            </a:pPr>
            <a:r>
              <a:rPr lang="nl-NL" sz="1800" dirty="0">
                <a:solidFill>
                  <a:schemeClr val="dk1"/>
                </a:solidFill>
              </a:rPr>
              <a:t>Wat kunnen we betekenen?</a:t>
            </a:r>
          </a:p>
          <a:p>
            <a:pPr marL="457200" lvl="0" indent="-304800" algn="l" rtl="0">
              <a:lnSpc>
                <a:spcPct val="95000"/>
              </a:lnSpc>
              <a:spcBef>
                <a:spcPts val="0"/>
              </a:spcBef>
              <a:spcAft>
                <a:spcPts val="0"/>
              </a:spcAft>
              <a:buClr>
                <a:schemeClr val="dk1"/>
              </a:buClr>
              <a:buSzPts val="1200"/>
              <a:buChar char="-"/>
            </a:pPr>
            <a:r>
              <a:rPr lang="nl-NL" sz="1800" dirty="0">
                <a:solidFill>
                  <a:schemeClr val="dk1"/>
                </a:solidFill>
              </a:rPr>
              <a:t>Welke module komt in aanmerking?</a:t>
            </a:r>
          </a:p>
          <a:p>
            <a:pPr marL="0" lvl="0" indent="0" algn="l" rtl="0">
              <a:lnSpc>
                <a:spcPct val="95000"/>
              </a:lnSpc>
              <a:spcBef>
                <a:spcPts val="600"/>
              </a:spcBef>
              <a:spcAft>
                <a:spcPts val="0"/>
              </a:spcAft>
              <a:buSzPts val="523"/>
              <a:buNone/>
            </a:pPr>
            <a:endParaRPr lang="nl-NL" sz="1800" dirty="0">
              <a:solidFill>
                <a:schemeClr val="dk1"/>
              </a:solidFill>
            </a:endParaRPr>
          </a:p>
          <a:p>
            <a:pPr marL="0" lvl="0" indent="0" algn="l" rtl="0">
              <a:lnSpc>
                <a:spcPct val="95000"/>
              </a:lnSpc>
              <a:spcBef>
                <a:spcPts val="600"/>
              </a:spcBef>
              <a:spcAft>
                <a:spcPts val="0"/>
              </a:spcAft>
              <a:buSzPts val="523"/>
              <a:buNone/>
            </a:pPr>
            <a:r>
              <a:rPr lang="nl-NL" sz="1800" b="1" dirty="0">
                <a:solidFill>
                  <a:schemeClr val="dk1"/>
                </a:solidFill>
              </a:rPr>
              <a:t>Aanmeldingsprocedure</a:t>
            </a:r>
            <a:r>
              <a:rPr lang="nl-NL" sz="1800" dirty="0">
                <a:solidFill>
                  <a:schemeClr val="dk1"/>
                </a:solidFill>
              </a:rPr>
              <a:t>: </a:t>
            </a:r>
          </a:p>
          <a:p>
            <a:pPr marL="457200" lvl="0" indent="0" algn="l" rtl="0">
              <a:lnSpc>
                <a:spcPct val="95000"/>
              </a:lnSpc>
              <a:spcBef>
                <a:spcPts val="600"/>
              </a:spcBef>
              <a:spcAft>
                <a:spcPts val="0"/>
              </a:spcAft>
              <a:buSzPts val="523"/>
              <a:buNone/>
            </a:pPr>
            <a:r>
              <a:rPr lang="nl-NL" sz="1800" u="sng" dirty="0">
                <a:solidFill>
                  <a:schemeClr val="dk1"/>
                </a:solidFill>
              </a:rPr>
              <a:t>Wie</a:t>
            </a:r>
            <a:r>
              <a:rPr lang="nl-NL" sz="1800" dirty="0">
                <a:solidFill>
                  <a:schemeClr val="dk1"/>
                </a:solidFill>
              </a:rPr>
              <a:t> kan vraag stellen/aanmelden? Iedereen</a:t>
            </a:r>
          </a:p>
          <a:p>
            <a:pPr marL="457200" lvl="0" indent="0" algn="l" rtl="0">
              <a:lnSpc>
                <a:spcPct val="95000"/>
              </a:lnSpc>
              <a:spcBef>
                <a:spcPts val="600"/>
              </a:spcBef>
              <a:spcAft>
                <a:spcPts val="0"/>
              </a:spcAft>
              <a:buSzPts val="523"/>
              <a:buNone/>
            </a:pPr>
            <a:r>
              <a:rPr lang="nl-NL" sz="1800" u="sng" dirty="0">
                <a:solidFill>
                  <a:schemeClr val="dk1"/>
                </a:solidFill>
              </a:rPr>
              <a:t>Aanmeldingsformulier</a:t>
            </a:r>
            <a:r>
              <a:rPr lang="nl-NL" sz="1800" dirty="0">
                <a:solidFill>
                  <a:schemeClr val="dk1"/>
                </a:solidFill>
              </a:rPr>
              <a:t>: </a:t>
            </a:r>
            <a:r>
              <a:rPr lang="nl-NL" sz="1800" u="sng" dirty="0">
                <a:solidFill>
                  <a:schemeClr val="hlink"/>
                </a:solidFill>
                <a:hlinkClick r:id="rId2"/>
              </a:rPr>
              <a:t>www.pakt.be</a:t>
            </a:r>
            <a:endParaRPr lang="nl-NL" sz="1800" dirty="0">
              <a:solidFill>
                <a:schemeClr val="dk1"/>
              </a:solidFill>
            </a:endParaRPr>
          </a:p>
          <a:p>
            <a:pPr marL="457200" lvl="0" indent="0" algn="l" rtl="0">
              <a:lnSpc>
                <a:spcPct val="95000"/>
              </a:lnSpc>
              <a:spcBef>
                <a:spcPts val="600"/>
              </a:spcBef>
              <a:spcAft>
                <a:spcPts val="0"/>
              </a:spcAft>
              <a:buSzPts val="523"/>
              <a:buNone/>
            </a:pPr>
            <a:r>
              <a:rPr lang="nl-NL" sz="1800" u="sng" dirty="0">
                <a:solidFill>
                  <a:schemeClr val="dk1"/>
                </a:solidFill>
              </a:rPr>
              <a:t>Wachttijd</a:t>
            </a:r>
            <a:r>
              <a:rPr lang="nl-NL" sz="1800" dirty="0">
                <a:solidFill>
                  <a:schemeClr val="dk1"/>
                </a:solidFill>
              </a:rPr>
              <a:t>: binnen de maand</a:t>
            </a:r>
          </a:p>
        </p:txBody>
      </p:sp>
    </p:spTree>
    <p:extLst>
      <p:ext uri="{BB962C8B-B14F-4D97-AF65-F5344CB8AC3E}">
        <p14:creationId xmlns:p14="http://schemas.microsoft.com/office/powerpoint/2010/main" val="18379641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EACE8A-FCB3-4CB5-7324-D7DD9A19462E}"/>
              </a:ext>
            </a:extLst>
          </p:cNvPr>
          <p:cNvSpPr>
            <a:spLocks noGrp="1"/>
          </p:cNvSpPr>
          <p:nvPr>
            <p:ph type="title"/>
          </p:nvPr>
        </p:nvSpPr>
        <p:spPr>
          <a:xfrm>
            <a:off x="677334" y="481780"/>
            <a:ext cx="8596668" cy="1320800"/>
          </a:xfrm>
        </p:spPr>
        <p:txBody>
          <a:bodyPr/>
          <a:lstStyle/>
          <a:p>
            <a:r>
              <a:rPr lang="nl" dirty="0"/>
              <a:t>MOBiL team – voor wie? </a:t>
            </a:r>
            <a:endParaRPr lang="nl-BE" dirty="0"/>
          </a:p>
        </p:txBody>
      </p:sp>
      <p:sp>
        <p:nvSpPr>
          <p:cNvPr id="3" name="Tijdelijke aanduiding voor inhoud 2">
            <a:extLst>
              <a:ext uri="{FF2B5EF4-FFF2-40B4-BE49-F238E27FC236}">
                <a16:creationId xmlns:a16="http://schemas.microsoft.com/office/drawing/2014/main" id="{13270D4F-69B9-D349-343B-ED7AC5F1746B}"/>
              </a:ext>
            </a:extLst>
          </p:cNvPr>
          <p:cNvSpPr>
            <a:spLocks noGrp="1"/>
          </p:cNvSpPr>
          <p:nvPr>
            <p:ph idx="1"/>
          </p:nvPr>
        </p:nvSpPr>
        <p:spPr>
          <a:xfrm>
            <a:off x="588843" y="1688641"/>
            <a:ext cx="2891776" cy="3880773"/>
          </a:xfrm>
        </p:spPr>
        <p:txBody>
          <a:bodyPr/>
          <a:lstStyle/>
          <a:p>
            <a:r>
              <a:rPr lang="nl-NL" sz="1800" dirty="0">
                <a:solidFill>
                  <a:schemeClr val="dk1"/>
                </a:solidFill>
              </a:rPr>
              <a:t>Volwassenen met een </a:t>
            </a:r>
            <a:r>
              <a:rPr lang="nl-NL" sz="1800" b="1" dirty="0">
                <a:solidFill>
                  <a:schemeClr val="dk1"/>
                </a:solidFill>
              </a:rPr>
              <a:t>ernstige, chronische psychiatrische problematiek (EPA)</a:t>
            </a:r>
          </a:p>
          <a:p>
            <a:r>
              <a:rPr lang="nl-NL" sz="1800" b="1" dirty="0">
                <a:solidFill>
                  <a:schemeClr val="dk1"/>
                </a:solidFill>
              </a:rPr>
              <a:t>Kwetsbare volwassenen en ouderen</a:t>
            </a:r>
            <a:r>
              <a:rPr lang="nl-NL" sz="1800" dirty="0">
                <a:solidFill>
                  <a:schemeClr val="dk1"/>
                </a:solidFill>
              </a:rPr>
              <a:t> met een (vermoeden) van een psychische of psychiatrische problematiek die moeilijk of niet in zorg geraken</a:t>
            </a:r>
          </a:p>
          <a:p>
            <a:endParaRPr lang="nl-BE" dirty="0"/>
          </a:p>
        </p:txBody>
      </p:sp>
      <p:sp>
        <p:nvSpPr>
          <p:cNvPr id="5" name="Tekstvak 4">
            <a:extLst>
              <a:ext uri="{FF2B5EF4-FFF2-40B4-BE49-F238E27FC236}">
                <a16:creationId xmlns:a16="http://schemas.microsoft.com/office/drawing/2014/main" id="{0081F1EB-9505-1072-B3FB-9D31B7D31754}"/>
              </a:ext>
            </a:extLst>
          </p:cNvPr>
          <p:cNvSpPr txBox="1"/>
          <p:nvPr/>
        </p:nvSpPr>
        <p:spPr>
          <a:xfrm>
            <a:off x="4594122" y="1900893"/>
            <a:ext cx="6100916" cy="3570208"/>
          </a:xfrm>
          <a:prstGeom prst="rect">
            <a:avLst/>
          </a:prstGeom>
          <a:noFill/>
        </p:spPr>
        <p:txBody>
          <a:bodyPr wrap="square">
            <a:spAutoFit/>
          </a:bodyPr>
          <a:lstStyle/>
          <a:p>
            <a:pPr marL="0" lvl="0" indent="0" algn="l" rtl="0">
              <a:spcBef>
                <a:spcPts val="0"/>
              </a:spcBef>
              <a:spcAft>
                <a:spcPts val="0"/>
              </a:spcAft>
              <a:buNone/>
            </a:pPr>
            <a:r>
              <a:rPr lang="nl-NL" sz="1800" b="1" dirty="0"/>
              <a:t>Criteria kwetsbare volwassenen/ouderen</a:t>
            </a:r>
          </a:p>
          <a:p>
            <a:pPr marL="457200" lvl="0" indent="-304800" algn="l" rtl="0">
              <a:spcBef>
                <a:spcPts val="1200"/>
              </a:spcBef>
              <a:spcAft>
                <a:spcPts val="0"/>
              </a:spcAft>
              <a:buClr>
                <a:schemeClr val="dk1"/>
              </a:buClr>
              <a:buSzPts val="1200"/>
              <a:buChar char="●"/>
            </a:pPr>
            <a:r>
              <a:rPr lang="nl-NL" sz="1800" dirty="0">
                <a:solidFill>
                  <a:schemeClr val="dk1"/>
                </a:solidFill>
              </a:rPr>
              <a:t>Volwassenen en ouderen met een </a:t>
            </a:r>
            <a:r>
              <a:rPr lang="nl-NL" sz="1800" b="1" dirty="0">
                <a:solidFill>
                  <a:schemeClr val="dk1"/>
                </a:solidFill>
              </a:rPr>
              <a:t>vermoeden van een psychische kwetsbaarheid/psychiatrische stoornis</a:t>
            </a:r>
            <a:r>
              <a:rPr lang="nl-NL" sz="1800" dirty="0">
                <a:solidFill>
                  <a:schemeClr val="dk1"/>
                </a:solidFill>
              </a:rPr>
              <a:t> </a:t>
            </a:r>
          </a:p>
          <a:p>
            <a:pPr marL="457200" lvl="0" indent="-304800" algn="l" rtl="0">
              <a:spcBef>
                <a:spcPts val="0"/>
              </a:spcBef>
              <a:spcAft>
                <a:spcPts val="0"/>
              </a:spcAft>
              <a:buClr>
                <a:schemeClr val="dk1"/>
              </a:buClr>
              <a:buSzPts val="1200"/>
              <a:buChar char="●"/>
            </a:pPr>
            <a:r>
              <a:rPr lang="nl-NL" sz="1800" dirty="0">
                <a:solidFill>
                  <a:schemeClr val="dk1"/>
                </a:solidFill>
              </a:rPr>
              <a:t>lage zelfzorg </a:t>
            </a:r>
          </a:p>
          <a:p>
            <a:pPr marL="457200" lvl="0" indent="-304800" algn="l" rtl="0">
              <a:spcBef>
                <a:spcPts val="0"/>
              </a:spcBef>
              <a:spcAft>
                <a:spcPts val="0"/>
              </a:spcAft>
              <a:buClr>
                <a:schemeClr val="dk1"/>
              </a:buClr>
              <a:buSzPts val="1200"/>
              <a:buChar char="●"/>
            </a:pPr>
            <a:r>
              <a:rPr lang="nl-NL" sz="1800" dirty="0">
                <a:solidFill>
                  <a:schemeClr val="dk1"/>
                </a:solidFill>
              </a:rPr>
              <a:t>geen of geen doeltreffende mantelzorg </a:t>
            </a:r>
          </a:p>
          <a:p>
            <a:pPr marL="457200" lvl="0" indent="-304800" algn="l" rtl="0">
              <a:spcBef>
                <a:spcPts val="0"/>
              </a:spcBef>
              <a:spcAft>
                <a:spcPts val="0"/>
              </a:spcAft>
              <a:buClr>
                <a:schemeClr val="dk1"/>
              </a:buClr>
              <a:buSzPts val="1200"/>
              <a:buChar char="●"/>
            </a:pPr>
            <a:r>
              <a:rPr lang="nl-NL" sz="1800" dirty="0">
                <a:solidFill>
                  <a:schemeClr val="dk1"/>
                </a:solidFill>
              </a:rPr>
              <a:t>geen of geen doeltreffend ondersteunend netwerk </a:t>
            </a:r>
          </a:p>
          <a:p>
            <a:pPr marL="457200" lvl="0" indent="-304800" algn="l" rtl="0">
              <a:spcBef>
                <a:spcPts val="0"/>
              </a:spcBef>
              <a:spcAft>
                <a:spcPts val="0"/>
              </a:spcAft>
              <a:buClr>
                <a:schemeClr val="dk1"/>
              </a:buClr>
              <a:buSzPts val="1200"/>
              <a:buChar char="●"/>
            </a:pPr>
            <a:r>
              <a:rPr lang="nl-NL" sz="1800" dirty="0">
                <a:solidFill>
                  <a:schemeClr val="dk1"/>
                </a:solidFill>
              </a:rPr>
              <a:t>laag niveau van functioneren </a:t>
            </a:r>
          </a:p>
          <a:p>
            <a:pPr marL="457200" lvl="0" indent="-304800" algn="l" rtl="0">
              <a:spcBef>
                <a:spcPts val="0"/>
              </a:spcBef>
              <a:spcAft>
                <a:spcPts val="0"/>
              </a:spcAft>
              <a:buClr>
                <a:schemeClr val="dk1"/>
              </a:buClr>
              <a:buSzPts val="1200"/>
              <a:buChar char="●"/>
            </a:pPr>
            <a:r>
              <a:rPr lang="nl-NL" sz="1800" dirty="0">
                <a:solidFill>
                  <a:schemeClr val="dk1"/>
                </a:solidFill>
              </a:rPr>
              <a:t>geen aanvaarding van de professionele zorg (of geen aansluiting meer bij de professionele zorg) </a:t>
            </a:r>
          </a:p>
          <a:p>
            <a:pPr marL="457200" lvl="0" indent="-304800" algn="l" rtl="0">
              <a:spcBef>
                <a:spcPts val="0"/>
              </a:spcBef>
              <a:spcAft>
                <a:spcPts val="0"/>
              </a:spcAft>
              <a:buClr>
                <a:schemeClr val="dk1"/>
              </a:buClr>
              <a:buSzPts val="1200"/>
              <a:buChar char="●"/>
            </a:pPr>
            <a:r>
              <a:rPr lang="nl-NL" sz="1800" dirty="0">
                <a:solidFill>
                  <a:schemeClr val="dk1"/>
                </a:solidFill>
              </a:rPr>
              <a:t>acute nood </a:t>
            </a:r>
          </a:p>
          <a:p>
            <a:pPr marL="457200" lvl="0" indent="-304800" algn="l" rtl="0">
              <a:spcBef>
                <a:spcPts val="0"/>
              </a:spcBef>
              <a:spcAft>
                <a:spcPts val="0"/>
              </a:spcAft>
              <a:buClr>
                <a:schemeClr val="dk1"/>
              </a:buClr>
              <a:buSzPts val="1200"/>
              <a:buChar char="●"/>
            </a:pPr>
            <a:r>
              <a:rPr lang="nl-NL" sz="1800" dirty="0">
                <a:solidFill>
                  <a:schemeClr val="dk1"/>
                </a:solidFill>
              </a:rPr>
              <a:t>overlast </a:t>
            </a:r>
          </a:p>
        </p:txBody>
      </p:sp>
    </p:spTree>
    <p:extLst>
      <p:ext uri="{BB962C8B-B14F-4D97-AF65-F5344CB8AC3E}">
        <p14:creationId xmlns:p14="http://schemas.microsoft.com/office/powerpoint/2010/main" val="598899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BC2F8D-B496-3F9D-3BAC-148745394ABA}"/>
              </a:ext>
            </a:extLst>
          </p:cNvPr>
          <p:cNvSpPr>
            <a:spLocks noGrp="1"/>
          </p:cNvSpPr>
          <p:nvPr>
            <p:ph type="title"/>
          </p:nvPr>
        </p:nvSpPr>
        <p:spPr/>
        <p:txBody>
          <a:bodyPr/>
          <a:lstStyle/>
          <a:p>
            <a:r>
              <a:rPr lang="nl" dirty="0"/>
              <a:t>MOBiL team: kernopdrachten</a:t>
            </a:r>
            <a:endParaRPr lang="nl-BE" dirty="0"/>
          </a:p>
        </p:txBody>
      </p:sp>
      <p:sp>
        <p:nvSpPr>
          <p:cNvPr id="3" name="Tijdelijke aanduiding voor inhoud 2">
            <a:extLst>
              <a:ext uri="{FF2B5EF4-FFF2-40B4-BE49-F238E27FC236}">
                <a16:creationId xmlns:a16="http://schemas.microsoft.com/office/drawing/2014/main" id="{7CAC5149-94F9-C684-C90E-FC9744DF1D6B}"/>
              </a:ext>
            </a:extLst>
          </p:cNvPr>
          <p:cNvSpPr>
            <a:spLocks noGrp="1"/>
          </p:cNvSpPr>
          <p:nvPr>
            <p:ph idx="1"/>
          </p:nvPr>
        </p:nvSpPr>
        <p:spPr/>
        <p:txBody>
          <a:bodyPr>
            <a:normAutofit/>
          </a:bodyPr>
          <a:lstStyle/>
          <a:p>
            <a:r>
              <a:rPr lang="nl-NL" b="1" dirty="0">
                <a:solidFill>
                  <a:schemeClr val="dk1"/>
                </a:solidFill>
              </a:rPr>
              <a:t>Ondersteuning en begeleiding</a:t>
            </a:r>
            <a:r>
              <a:rPr lang="nl-NL" dirty="0">
                <a:solidFill>
                  <a:schemeClr val="dk1"/>
                </a:solidFill>
              </a:rPr>
              <a:t> van de cliënt in zijn thuisomgeving</a:t>
            </a:r>
          </a:p>
          <a:p>
            <a:pPr marL="457200" lvl="0" indent="0" algn="l" rtl="0">
              <a:spcBef>
                <a:spcPts val="400"/>
              </a:spcBef>
              <a:spcAft>
                <a:spcPts val="0"/>
              </a:spcAft>
              <a:buClr>
                <a:schemeClr val="dk1"/>
              </a:buClr>
              <a:buSzPts val="1100"/>
              <a:buFont typeface="Arial"/>
              <a:buNone/>
            </a:pPr>
            <a:r>
              <a:rPr lang="nl-NL" dirty="0">
                <a:solidFill>
                  <a:schemeClr val="dk1"/>
                </a:solidFill>
              </a:rPr>
              <a:t>Inzetten op belangrijkste levensdomeinen waar nodig (psychisch en lichamelijk gezondheid, zelfzorg, wonen, financiën, vrije tijd, werken/leren/opleiding, relaties)</a:t>
            </a:r>
          </a:p>
          <a:p>
            <a:pPr marL="457200" lvl="0" indent="0" algn="l" rtl="0">
              <a:spcBef>
                <a:spcPts val="400"/>
              </a:spcBef>
              <a:spcAft>
                <a:spcPts val="0"/>
              </a:spcAft>
              <a:buClr>
                <a:schemeClr val="dk1"/>
              </a:buClr>
              <a:buSzPts val="1100"/>
              <a:buFont typeface="Arial"/>
              <a:buNone/>
            </a:pPr>
            <a:endParaRPr lang="nl-NL" dirty="0">
              <a:solidFill>
                <a:schemeClr val="dk1"/>
              </a:solidFill>
            </a:endParaRPr>
          </a:p>
          <a:p>
            <a:r>
              <a:rPr lang="nl-NL" b="1" dirty="0">
                <a:solidFill>
                  <a:schemeClr val="dk1"/>
                </a:solidFill>
              </a:rPr>
              <a:t>Uitbouwen </a:t>
            </a:r>
            <a:r>
              <a:rPr lang="nl-NL" dirty="0">
                <a:solidFill>
                  <a:schemeClr val="dk1"/>
                </a:solidFill>
              </a:rPr>
              <a:t>van persoonlijk en professioneel </a:t>
            </a:r>
            <a:r>
              <a:rPr lang="nl-NL" b="1" dirty="0">
                <a:solidFill>
                  <a:schemeClr val="dk1"/>
                </a:solidFill>
              </a:rPr>
              <a:t>netwerk </a:t>
            </a:r>
            <a:r>
              <a:rPr lang="nl-NL" dirty="0">
                <a:solidFill>
                  <a:schemeClr val="dk1"/>
                </a:solidFill>
              </a:rPr>
              <a:t>van de cliënt</a:t>
            </a:r>
          </a:p>
          <a:p>
            <a:pPr marL="0" indent="0">
              <a:buNone/>
            </a:pPr>
            <a:endParaRPr lang="nl-NL" dirty="0">
              <a:solidFill>
                <a:schemeClr val="dk1"/>
              </a:solidFill>
            </a:endParaRPr>
          </a:p>
          <a:p>
            <a:r>
              <a:rPr lang="nl-NL" dirty="0">
                <a:solidFill>
                  <a:schemeClr val="dk1"/>
                </a:solidFill>
              </a:rPr>
              <a:t>In geval van AZIS dossiers gaat </a:t>
            </a:r>
            <a:r>
              <a:rPr lang="nl-NL" dirty="0" err="1">
                <a:solidFill>
                  <a:schemeClr val="dk1"/>
                </a:solidFill>
              </a:rPr>
              <a:t>MOBiL</a:t>
            </a:r>
            <a:r>
              <a:rPr lang="nl-NL" dirty="0">
                <a:solidFill>
                  <a:schemeClr val="dk1"/>
                </a:solidFill>
              </a:rPr>
              <a:t> team aan boord in kader van </a:t>
            </a:r>
            <a:r>
              <a:rPr lang="nl-NL" b="1" dirty="0">
                <a:solidFill>
                  <a:schemeClr val="dk1"/>
                </a:solidFill>
              </a:rPr>
              <a:t>inschatting. </a:t>
            </a:r>
          </a:p>
          <a:p>
            <a:pPr marL="0" indent="0">
              <a:buNone/>
            </a:pPr>
            <a:r>
              <a:rPr lang="nl-NL" sz="1800" b="1" dirty="0">
                <a:solidFill>
                  <a:schemeClr val="dk1"/>
                </a:solidFill>
              </a:rPr>
              <a:t>	</a:t>
            </a:r>
            <a:r>
              <a:rPr lang="nl-NL" sz="1800" dirty="0" err="1">
                <a:solidFill>
                  <a:schemeClr val="dk1"/>
                </a:solidFill>
              </a:rPr>
              <a:t>Dedicated</a:t>
            </a:r>
            <a:r>
              <a:rPr lang="nl-NL" sz="1800" dirty="0">
                <a:solidFill>
                  <a:schemeClr val="dk1"/>
                </a:solidFill>
              </a:rPr>
              <a:t> team vormen rondom cliënt samen met verwijzer en aanwezige 	netwerk</a:t>
            </a:r>
          </a:p>
          <a:p>
            <a:endParaRPr lang="nl-NL" dirty="0">
              <a:solidFill>
                <a:schemeClr val="dk1"/>
              </a:solidFill>
            </a:endParaRPr>
          </a:p>
          <a:p>
            <a:endParaRPr lang="nl-NL" dirty="0">
              <a:solidFill>
                <a:schemeClr val="dk1"/>
              </a:solidFill>
            </a:endParaRPr>
          </a:p>
          <a:p>
            <a:endParaRPr lang="nl-BE" dirty="0"/>
          </a:p>
        </p:txBody>
      </p:sp>
    </p:spTree>
    <p:extLst>
      <p:ext uri="{BB962C8B-B14F-4D97-AF65-F5344CB8AC3E}">
        <p14:creationId xmlns:p14="http://schemas.microsoft.com/office/powerpoint/2010/main" val="347349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AF211B-CC4A-20F1-7AF2-FA24181A2846}"/>
              </a:ext>
            </a:extLst>
          </p:cNvPr>
          <p:cNvSpPr>
            <a:spLocks noGrp="1"/>
          </p:cNvSpPr>
          <p:nvPr>
            <p:ph type="title"/>
          </p:nvPr>
        </p:nvSpPr>
        <p:spPr>
          <a:xfrm>
            <a:off x="677334" y="609600"/>
            <a:ext cx="8596668" cy="1320800"/>
          </a:xfrm>
        </p:spPr>
        <p:txBody>
          <a:bodyPr>
            <a:normAutofit/>
          </a:bodyPr>
          <a:lstStyle/>
          <a:p>
            <a:r>
              <a:rPr lang="nl-NL"/>
              <a:t>Plenaire introductie</a:t>
            </a:r>
            <a:endParaRPr lang="nl-BE"/>
          </a:p>
        </p:txBody>
      </p:sp>
      <p:sp>
        <p:nvSpPr>
          <p:cNvPr id="3" name="Tijdelijke aanduiding voor inhoud 2">
            <a:extLst>
              <a:ext uri="{FF2B5EF4-FFF2-40B4-BE49-F238E27FC236}">
                <a16:creationId xmlns:a16="http://schemas.microsoft.com/office/drawing/2014/main" id="{231E7428-273E-EB00-E3BB-5B42FAA6A677}"/>
              </a:ext>
            </a:extLst>
          </p:cNvPr>
          <p:cNvSpPr>
            <a:spLocks noGrp="1"/>
          </p:cNvSpPr>
          <p:nvPr>
            <p:ph idx="1"/>
          </p:nvPr>
        </p:nvSpPr>
        <p:spPr>
          <a:xfrm>
            <a:off x="4863283" y="2160589"/>
            <a:ext cx="4410718" cy="3880773"/>
          </a:xfrm>
        </p:spPr>
        <p:txBody>
          <a:bodyPr>
            <a:normAutofit/>
          </a:bodyPr>
          <a:lstStyle/>
          <a:p>
            <a:r>
              <a:rPr lang="nl-NL" dirty="0"/>
              <a:t>Deze “kick-off conventie” is een samenwerking tussen…</a:t>
            </a:r>
          </a:p>
          <a:p>
            <a:pPr lvl="1"/>
            <a:r>
              <a:rPr lang="nl-NL" dirty="0"/>
              <a:t>Netwerken Geestelijke Gezondheid</a:t>
            </a:r>
          </a:p>
          <a:p>
            <a:pPr lvl="2"/>
            <a:r>
              <a:rPr lang="nl-NL" dirty="0"/>
              <a:t>Het PAKT</a:t>
            </a:r>
          </a:p>
          <a:p>
            <a:pPr lvl="2"/>
            <a:r>
              <a:rPr lang="nl-NL" dirty="0"/>
              <a:t>RADAR</a:t>
            </a:r>
          </a:p>
          <a:p>
            <a:pPr lvl="2"/>
            <a:r>
              <a:rPr lang="nl-NL" dirty="0"/>
              <a:t>GG ADS</a:t>
            </a:r>
          </a:p>
          <a:p>
            <a:pPr lvl="1"/>
            <a:r>
              <a:rPr lang="nl-NL" dirty="0"/>
              <a:t>Eerstelijnszone Regio Panacea</a:t>
            </a:r>
          </a:p>
          <a:p>
            <a:pPr lvl="2"/>
            <a:endParaRPr lang="nl-BE" dirty="0"/>
          </a:p>
        </p:txBody>
      </p:sp>
      <p:pic>
        <p:nvPicPr>
          <p:cNvPr id="5" name="Afbeelding 4">
            <a:extLst>
              <a:ext uri="{FF2B5EF4-FFF2-40B4-BE49-F238E27FC236}">
                <a16:creationId xmlns:a16="http://schemas.microsoft.com/office/drawing/2014/main" id="{8255C6B5-7A11-923B-3D75-683CFA01E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97" y="4467375"/>
            <a:ext cx="4725237" cy="1134057"/>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38DEF5A7-9FDD-502E-6260-8035A8B69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4" y="2519322"/>
            <a:ext cx="3790757" cy="1094803"/>
          </a:xfrm>
          <a:prstGeom prst="rect">
            <a:avLst/>
          </a:prstGeom>
        </p:spPr>
      </p:pic>
    </p:spTree>
    <p:extLst>
      <p:ext uri="{BB962C8B-B14F-4D97-AF65-F5344CB8AC3E}">
        <p14:creationId xmlns:p14="http://schemas.microsoft.com/office/powerpoint/2010/main" val="37898702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9F21A7-8AFA-8BC8-16BF-9B01E21D6BC3}"/>
              </a:ext>
            </a:extLst>
          </p:cNvPr>
          <p:cNvSpPr>
            <a:spLocks noGrp="1"/>
          </p:cNvSpPr>
          <p:nvPr>
            <p:ph type="title"/>
          </p:nvPr>
        </p:nvSpPr>
        <p:spPr/>
        <p:txBody>
          <a:bodyPr/>
          <a:lstStyle/>
          <a:p>
            <a:r>
              <a:rPr lang="nl" dirty="0"/>
              <a:t>MOBiL  team: contactformulier </a:t>
            </a:r>
            <a:endParaRPr lang="nl-BE" dirty="0"/>
          </a:p>
        </p:txBody>
      </p:sp>
      <p:sp>
        <p:nvSpPr>
          <p:cNvPr id="3" name="Tijdelijke aanduiding voor inhoud 2">
            <a:extLst>
              <a:ext uri="{FF2B5EF4-FFF2-40B4-BE49-F238E27FC236}">
                <a16:creationId xmlns:a16="http://schemas.microsoft.com/office/drawing/2014/main" id="{055E3A5D-5356-E5CA-B390-B4709E2691C3}"/>
              </a:ext>
            </a:extLst>
          </p:cNvPr>
          <p:cNvSpPr>
            <a:spLocks noGrp="1"/>
          </p:cNvSpPr>
          <p:nvPr>
            <p:ph idx="1"/>
          </p:nvPr>
        </p:nvSpPr>
        <p:spPr>
          <a:xfrm>
            <a:off x="677334" y="2160589"/>
            <a:ext cx="5123698" cy="3880773"/>
          </a:xfrm>
        </p:spPr>
        <p:txBody>
          <a:bodyPr>
            <a:normAutofit fontScale="92500" lnSpcReduction="10000"/>
          </a:bodyPr>
          <a:lstStyle/>
          <a:p>
            <a:pPr marL="0" lvl="0" indent="0" algn="l" rtl="0">
              <a:lnSpc>
                <a:spcPct val="95000"/>
              </a:lnSpc>
              <a:spcBef>
                <a:spcPts val="700"/>
              </a:spcBef>
              <a:spcAft>
                <a:spcPts val="0"/>
              </a:spcAft>
              <a:buClr>
                <a:schemeClr val="dk1"/>
              </a:buClr>
              <a:buSzPts val="523"/>
              <a:buFont typeface="Arial"/>
              <a:buNone/>
            </a:pPr>
            <a:r>
              <a:rPr lang="nl-NL" sz="1800" dirty="0">
                <a:solidFill>
                  <a:srgbClr val="0070C0"/>
                </a:solidFill>
              </a:rPr>
              <a:t>Contactinfo</a:t>
            </a:r>
          </a:p>
          <a:p>
            <a:pPr marL="457200" lvl="0" indent="0" algn="l" rtl="0">
              <a:lnSpc>
                <a:spcPct val="95000"/>
              </a:lnSpc>
              <a:spcBef>
                <a:spcPts val="700"/>
              </a:spcBef>
              <a:spcAft>
                <a:spcPts val="0"/>
              </a:spcAft>
              <a:buClr>
                <a:schemeClr val="dk1"/>
              </a:buClr>
              <a:buSzPts val="523"/>
              <a:buFont typeface="Arial"/>
              <a:buNone/>
            </a:pPr>
            <a:r>
              <a:rPr lang="nl-NL" sz="1800" dirty="0">
                <a:solidFill>
                  <a:schemeClr val="dk1"/>
                </a:solidFill>
              </a:rPr>
              <a:t>09/230.56.46</a:t>
            </a:r>
          </a:p>
          <a:p>
            <a:pPr marL="457200" lvl="0" indent="0" algn="l" rtl="0">
              <a:lnSpc>
                <a:spcPct val="95000"/>
              </a:lnSpc>
              <a:spcBef>
                <a:spcPts val="700"/>
              </a:spcBef>
              <a:spcAft>
                <a:spcPts val="0"/>
              </a:spcAft>
              <a:buClr>
                <a:schemeClr val="dk1"/>
              </a:buClr>
              <a:buSzPts val="523"/>
              <a:buFont typeface="Arial"/>
              <a:buNone/>
            </a:pPr>
            <a:r>
              <a:rPr lang="nl-NL" sz="1800" dirty="0">
                <a:solidFill>
                  <a:schemeClr val="dk1"/>
                </a:solidFill>
              </a:rPr>
              <a:t>assessmentteam@pakt.be</a:t>
            </a:r>
          </a:p>
          <a:p>
            <a:pPr marL="457200" lvl="0" indent="0" algn="l" rtl="0">
              <a:lnSpc>
                <a:spcPct val="95000"/>
              </a:lnSpc>
              <a:spcBef>
                <a:spcPts val="400"/>
              </a:spcBef>
              <a:spcAft>
                <a:spcPts val="0"/>
              </a:spcAft>
              <a:buClr>
                <a:schemeClr val="dk1"/>
              </a:buClr>
              <a:buSzPts val="523"/>
              <a:buFont typeface="Arial"/>
              <a:buNone/>
            </a:pPr>
            <a:r>
              <a:rPr lang="nl-NL" sz="1800" dirty="0">
                <a:solidFill>
                  <a:schemeClr val="dk1"/>
                </a:solidFill>
              </a:rPr>
              <a:t>Assessmentteam Het PAKT</a:t>
            </a:r>
          </a:p>
          <a:p>
            <a:pPr marL="457200" lvl="0" indent="0" algn="l" rtl="0">
              <a:lnSpc>
                <a:spcPct val="95000"/>
              </a:lnSpc>
              <a:spcBef>
                <a:spcPts val="400"/>
              </a:spcBef>
              <a:spcAft>
                <a:spcPts val="0"/>
              </a:spcAft>
              <a:buClr>
                <a:schemeClr val="dk1"/>
              </a:buClr>
              <a:buSzPts val="523"/>
              <a:buFont typeface="Arial"/>
              <a:buNone/>
            </a:pPr>
            <a:r>
              <a:rPr lang="nl-NL" sz="1800" dirty="0">
                <a:solidFill>
                  <a:schemeClr val="dk1"/>
                </a:solidFill>
              </a:rPr>
              <a:t>Caritasstraat 76</a:t>
            </a:r>
          </a:p>
          <a:p>
            <a:pPr marL="457200" lvl="0" indent="0" algn="l" rtl="0">
              <a:lnSpc>
                <a:spcPct val="95000"/>
              </a:lnSpc>
              <a:spcBef>
                <a:spcPts val="400"/>
              </a:spcBef>
              <a:spcAft>
                <a:spcPts val="0"/>
              </a:spcAft>
              <a:buClr>
                <a:schemeClr val="dk1"/>
              </a:buClr>
              <a:buSzPts val="523"/>
              <a:buFont typeface="Arial"/>
              <a:buNone/>
            </a:pPr>
            <a:r>
              <a:rPr lang="nl-NL" sz="1800" dirty="0">
                <a:solidFill>
                  <a:schemeClr val="dk1"/>
                </a:solidFill>
              </a:rPr>
              <a:t>9090 Melle</a:t>
            </a:r>
          </a:p>
          <a:p>
            <a:pPr marL="457200" lvl="0" indent="0" algn="l" rtl="0">
              <a:lnSpc>
                <a:spcPct val="95000"/>
              </a:lnSpc>
              <a:spcBef>
                <a:spcPts val="400"/>
              </a:spcBef>
              <a:spcAft>
                <a:spcPts val="0"/>
              </a:spcAft>
              <a:buClr>
                <a:schemeClr val="dk1"/>
              </a:buClr>
              <a:buSzPts val="523"/>
              <a:buFont typeface="Arial"/>
              <a:buNone/>
            </a:pPr>
            <a:endParaRPr lang="nl-NL" sz="1800" dirty="0">
              <a:solidFill>
                <a:schemeClr val="dk1"/>
              </a:solidFill>
            </a:endParaRPr>
          </a:p>
          <a:p>
            <a:pPr marL="0" lvl="0" indent="0" algn="l" rtl="0">
              <a:spcBef>
                <a:spcPts val="0"/>
              </a:spcBef>
              <a:spcAft>
                <a:spcPts val="0"/>
              </a:spcAft>
              <a:buNone/>
            </a:pPr>
            <a:r>
              <a:rPr lang="nl-NL" sz="1800" dirty="0">
                <a:solidFill>
                  <a:srgbClr val="0070C0"/>
                </a:solidFill>
              </a:rPr>
              <a:t>Bereikbaarheid? </a:t>
            </a:r>
            <a:r>
              <a:rPr lang="nl-NL" sz="1800" dirty="0">
                <a:solidFill>
                  <a:schemeClr val="dk1"/>
                </a:solidFill>
              </a:rPr>
              <a:t>Telefonisch bereikbaar van 8 – 20u</a:t>
            </a:r>
          </a:p>
          <a:p>
            <a:pPr marL="0" lvl="0" indent="0" algn="l" rtl="0">
              <a:spcBef>
                <a:spcPts val="0"/>
              </a:spcBef>
              <a:spcAft>
                <a:spcPts val="0"/>
              </a:spcAft>
              <a:buNone/>
            </a:pPr>
            <a:endParaRPr lang="nl-NL" sz="1800" dirty="0">
              <a:solidFill>
                <a:schemeClr val="dk1"/>
              </a:solidFill>
            </a:endParaRPr>
          </a:p>
          <a:p>
            <a:pPr marL="0" lvl="0" indent="0" algn="l" rtl="0">
              <a:spcBef>
                <a:spcPts val="0"/>
              </a:spcBef>
              <a:spcAft>
                <a:spcPts val="0"/>
              </a:spcAft>
              <a:buNone/>
            </a:pPr>
            <a:r>
              <a:rPr lang="nl-NL" sz="1800" dirty="0">
                <a:solidFill>
                  <a:schemeClr val="dk1"/>
                </a:solidFill>
              </a:rPr>
              <a:t>Bureau </a:t>
            </a:r>
            <a:r>
              <a:rPr lang="nl-NL" sz="1800" dirty="0" err="1">
                <a:solidFill>
                  <a:schemeClr val="dk1"/>
                </a:solidFill>
              </a:rPr>
              <a:t>MOBiL</a:t>
            </a:r>
            <a:r>
              <a:rPr lang="nl-NL" sz="1800" dirty="0">
                <a:solidFill>
                  <a:schemeClr val="dk1"/>
                </a:solidFill>
              </a:rPr>
              <a:t> team Vlaamse Ardennen</a:t>
            </a:r>
          </a:p>
          <a:p>
            <a:pPr marL="0" lvl="0" indent="0" algn="l" rtl="0">
              <a:spcBef>
                <a:spcPts val="0"/>
              </a:spcBef>
              <a:spcAft>
                <a:spcPts val="0"/>
              </a:spcAft>
              <a:buNone/>
            </a:pPr>
            <a:r>
              <a:rPr lang="nl-NL" sz="1800" dirty="0">
                <a:solidFill>
                  <a:schemeClr val="dk1"/>
                </a:solidFill>
              </a:rPr>
              <a:t>Penitentenlaan 7</a:t>
            </a:r>
          </a:p>
          <a:p>
            <a:pPr marL="0" lvl="0" indent="0" algn="l" rtl="0">
              <a:spcBef>
                <a:spcPts val="0"/>
              </a:spcBef>
              <a:spcAft>
                <a:spcPts val="0"/>
              </a:spcAft>
              <a:buNone/>
            </a:pPr>
            <a:r>
              <a:rPr lang="nl-NL" sz="1800" dirty="0">
                <a:solidFill>
                  <a:schemeClr val="dk1"/>
                </a:solidFill>
              </a:rPr>
              <a:t>9620 Zottegem</a:t>
            </a:r>
          </a:p>
          <a:p>
            <a:pPr marL="0" lvl="0" indent="0" algn="l" rtl="0">
              <a:spcBef>
                <a:spcPts val="1200"/>
              </a:spcBef>
              <a:spcAft>
                <a:spcPts val="1200"/>
              </a:spcAft>
              <a:buNone/>
            </a:pPr>
            <a:r>
              <a:rPr lang="nl-NL" dirty="0">
                <a:solidFill>
                  <a:srgbClr val="0070C0"/>
                </a:solidFill>
              </a:rPr>
              <a:t>K</a:t>
            </a:r>
            <a:r>
              <a:rPr lang="nl-NL" sz="1800" dirty="0">
                <a:solidFill>
                  <a:srgbClr val="0070C0"/>
                </a:solidFill>
              </a:rPr>
              <a:t>ostprijs</a:t>
            </a:r>
            <a:r>
              <a:rPr lang="nl-NL" sz="1800" dirty="0"/>
              <a:t>: gratis</a:t>
            </a:r>
          </a:p>
          <a:p>
            <a:endParaRPr lang="nl-BE" dirty="0"/>
          </a:p>
        </p:txBody>
      </p:sp>
      <p:sp>
        <p:nvSpPr>
          <p:cNvPr id="5" name="Tekstvak 4">
            <a:extLst>
              <a:ext uri="{FF2B5EF4-FFF2-40B4-BE49-F238E27FC236}">
                <a16:creationId xmlns:a16="http://schemas.microsoft.com/office/drawing/2014/main" id="{50D7D4A9-8589-003E-1010-D4EBA0283F86}"/>
              </a:ext>
            </a:extLst>
          </p:cNvPr>
          <p:cNvSpPr txBox="1"/>
          <p:nvPr/>
        </p:nvSpPr>
        <p:spPr>
          <a:xfrm>
            <a:off x="6223544" y="2160589"/>
            <a:ext cx="6100916" cy="1661993"/>
          </a:xfrm>
          <a:prstGeom prst="rect">
            <a:avLst/>
          </a:prstGeom>
          <a:noFill/>
        </p:spPr>
        <p:txBody>
          <a:bodyPr wrap="square">
            <a:spAutoFit/>
          </a:bodyPr>
          <a:lstStyle/>
          <a:p>
            <a:pPr marL="0" lvl="0" indent="0" algn="l" rtl="0">
              <a:spcBef>
                <a:spcPts val="0"/>
              </a:spcBef>
              <a:spcAft>
                <a:spcPts val="0"/>
              </a:spcAft>
              <a:buNone/>
            </a:pPr>
            <a:r>
              <a:rPr lang="nl-NL" sz="1800" b="1" dirty="0"/>
              <a:t>Aanmeldingsprocedure</a:t>
            </a:r>
            <a:r>
              <a:rPr lang="nl-NL" sz="1800" dirty="0"/>
              <a:t>: </a:t>
            </a:r>
          </a:p>
          <a:p>
            <a:pPr marL="0" lvl="0" indent="0" algn="l" rtl="0">
              <a:spcBef>
                <a:spcPts val="1200"/>
              </a:spcBef>
              <a:spcAft>
                <a:spcPts val="0"/>
              </a:spcAft>
              <a:buNone/>
            </a:pPr>
            <a:r>
              <a:rPr lang="nl-NL" dirty="0"/>
              <a:t>A</a:t>
            </a:r>
            <a:r>
              <a:rPr lang="nl-NL" sz="1800" dirty="0"/>
              <a:t>anmeldingen verlopen via het assessmentteam</a:t>
            </a:r>
          </a:p>
          <a:p>
            <a:pPr marL="0" lvl="0" indent="0" algn="l" rtl="0">
              <a:spcBef>
                <a:spcPts val="1200"/>
              </a:spcBef>
              <a:spcAft>
                <a:spcPts val="0"/>
              </a:spcAft>
              <a:buNone/>
            </a:pPr>
            <a:r>
              <a:rPr lang="nl-NL" sz="1800" u="sng" dirty="0"/>
              <a:t>Wachttijd</a:t>
            </a:r>
            <a:r>
              <a:rPr lang="nl-NL" sz="1800" dirty="0"/>
              <a:t>: binnen de maand </a:t>
            </a:r>
          </a:p>
          <a:p>
            <a:pPr marL="0" lvl="0" indent="0" algn="l" rtl="0">
              <a:spcBef>
                <a:spcPts val="1200"/>
              </a:spcBef>
              <a:spcAft>
                <a:spcPts val="1200"/>
              </a:spcAft>
              <a:buNone/>
            </a:pPr>
            <a:r>
              <a:rPr lang="nl-NL" sz="1800" u="sng" dirty="0"/>
              <a:t>Wie</a:t>
            </a:r>
            <a:r>
              <a:rPr lang="nl-NL" sz="1800" dirty="0"/>
              <a:t> kan er aanmelden? iedereen</a:t>
            </a:r>
          </a:p>
        </p:txBody>
      </p:sp>
    </p:spTree>
    <p:extLst>
      <p:ext uri="{BB962C8B-B14F-4D97-AF65-F5344CB8AC3E}">
        <p14:creationId xmlns:p14="http://schemas.microsoft.com/office/powerpoint/2010/main" val="28860886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987EAC-F64F-82EE-7FE7-08C3DB176BC7}"/>
              </a:ext>
            </a:extLst>
          </p:cNvPr>
          <p:cNvSpPr>
            <a:spLocks noGrp="1"/>
          </p:cNvSpPr>
          <p:nvPr>
            <p:ph type="title"/>
          </p:nvPr>
        </p:nvSpPr>
        <p:spPr/>
        <p:txBody>
          <a:bodyPr/>
          <a:lstStyle/>
          <a:p>
            <a:r>
              <a:rPr lang="nl" dirty="0"/>
              <a:t>Mobiel crisisteam (MCT): Voor wie? </a:t>
            </a:r>
            <a:endParaRPr lang="nl-BE" dirty="0"/>
          </a:p>
        </p:txBody>
      </p:sp>
      <p:sp>
        <p:nvSpPr>
          <p:cNvPr id="3" name="Tijdelijke aanduiding voor inhoud 2">
            <a:extLst>
              <a:ext uri="{FF2B5EF4-FFF2-40B4-BE49-F238E27FC236}">
                <a16:creationId xmlns:a16="http://schemas.microsoft.com/office/drawing/2014/main" id="{733AB333-1838-EFB7-9070-E0457A96266E}"/>
              </a:ext>
            </a:extLst>
          </p:cNvPr>
          <p:cNvSpPr>
            <a:spLocks noGrp="1"/>
          </p:cNvSpPr>
          <p:nvPr>
            <p:ph idx="1"/>
          </p:nvPr>
        </p:nvSpPr>
        <p:spPr/>
        <p:txBody>
          <a:bodyPr>
            <a:normAutofit/>
          </a:bodyPr>
          <a:lstStyle/>
          <a:p>
            <a:r>
              <a:rPr lang="nl-BE" sz="1800" dirty="0"/>
              <a:t>18+ </a:t>
            </a:r>
          </a:p>
          <a:p>
            <a:endParaRPr lang="nl-BE" sz="1800" dirty="0"/>
          </a:p>
          <a:p>
            <a:r>
              <a:rPr lang="nl-BE" sz="1800" dirty="0"/>
              <a:t>Acute psychische of psychiatrische decompensatie</a:t>
            </a:r>
          </a:p>
          <a:p>
            <a:endParaRPr lang="nl-BE" sz="1800" dirty="0"/>
          </a:p>
          <a:p>
            <a:r>
              <a:rPr lang="nl-BE" sz="1800" dirty="0"/>
              <a:t>Huidige toestand is recent sterk achteruit gegaan</a:t>
            </a:r>
          </a:p>
          <a:p>
            <a:endParaRPr lang="nl-BE" sz="1800" dirty="0"/>
          </a:p>
          <a:p>
            <a:r>
              <a:rPr lang="nl-BE" sz="1800" dirty="0"/>
              <a:t>Huidig (professioneel) netwerk is ontoereikend</a:t>
            </a:r>
          </a:p>
          <a:p>
            <a:endParaRPr lang="nl-BE" sz="1800" dirty="0"/>
          </a:p>
          <a:p>
            <a:r>
              <a:rPr lang="nl-BE" sz="1800" dirty="0"/>
              <a:t>Verblijvend in de regio van het PAKT</a:t>
            </a:r>
            <a:endParaRPr lang="nl-BE" sz="1050" dirty="0"/>
          </a:p>
          <a:p>
            <a:endParaRPr lang="nl-BE" dirty="0"/>
          </a:p>
          <a:p>
            <a:endParaRPr lang="nl-BE" dirty="0"/>
          </a:p>
        </p:txBody>
      </p:sp>
    </p:spTree>
    <p:extLst>
      <p:ext uri="{BB962C8B-B14F-4D97-AF65-F5344CB8AC3E}">
        <p14:creationId xmlns:p14="http://schemas.microsoft.com/office/powerpoint/2010/main" val="35836816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4C0BAEB1-D38B-8651-A042-013B7928BB8C}"/>
              </a:ext>
            </a:extLst>
          </p:cNvPr>
          <p:cNvPicPr>
            <a:picLocks noGrp="1" noChangeAspect="1"/>
          </p:cNvPicPr>
          <p:nvPr>
            <p:ph idx="1"/>
          </p:nvPr>
        </p:nvPicPr>
        <p:blipFill>
          <a:blip r:embed="rId2"/>
          <a:stretch>
            <a:fillRect/>
          </a:stretch>
        </p:blipFill>
        <p:spPr>
          <a:xfrm>
            <a:off x="4374827" y="1131994"/>
            <a:ext cx="3444222" cy="4590386"/>
          </a:xfrm>
          <a:prstGeom prst="rect">
            <a:avLst/>
          </a:prstGeom>
        </p:spPr>
      </p:pic>
    </p:spTree>
    <p:extLst>
      <p:ext uri="{BB962C8B-B14F-4D97-AF65-F5344CB8AC3E}">
        <p14:creationId xmlns:p14="http://schemas.microsoft.com/office/powerpoint/2010/main" val="17660583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F6CA55-70E3-BCC4-9ED6-72F9C68F8EDD}"/>
              </a:ext>
            </a:extLst>
          </p:cNvPr>
          <p:cNvSpPr>
            <a:spLocks noGrp="1"/>
          </p:cNvSpPr>
          <p:nvPr>
            <p:ph type="title"/>
          </p:nvPr>
        </p:nvSpPr>
        <p:spPr/>
        <p:txBody>
          <a:bodyPr/>
          <a:lstStyle/>
          <a:p>
            <a:r>
              <a:rPr lang="nl-BE" dirty="0"/>
              <a:t>Hoe aanmelden?</a:t>
            </a:r>
          </a:p>
        </p:txBody>
      </p:sp>
      <p:sp>
        <p:nvSpPr>
          <p:cNvPr id="3" name="Tijdelijke aanduiding voor inhoud 2">
            <a:extLst>
              <a:ext uri="{FF2B5EF4-FFF2-40B4-BE49-F238E27FC236}">
                <a16:creationId xmlns:a16="http://schemas.microsoft.com/office/drawing/2014/main" id="{A6282C46-936A-C680-AD4A-DF9541FDEBD8}"/>
              </a:ext>
            </a:extLst>
          </p:cNvPr>
          <p:cNvSpPr>
            <a:spLocks noGrp="1"/>
          </p:cNvSpPr>
          <p:nvPr>
            <p:ph idx="1"/>
          </p:nvPr>
        </p:nvSpPr>
        <p:spPr/>
        <p:txBody>
          <a:bodyPr/>
          <a:lstStyle/>
          <a:p>
            <a:r>
              <a:rPr lang="nl-BE" sz="2800" dirty="0"/>
              <a:t>Enkel via professionele verwijzing</a:t>
            </a:r>
          </a:p>
          <a:p>
            <a:endParaRPr lang="nl-BE" sz="2800" dirty="0"/>
          </a:p>
          <a:p>
            <a:endParaRPr lang="nl-BE" sz="2800" dirty="0"/>
          </a:p>
          <a:p>
            <a:r>
              <a:rPr lang="nl-BE" sz="2800" dirty="0"/>
              <a:t>Aanmeldingen kunnen enkel telefonisch:     </a:t>
            </a:r>
          </a:p>
          <a:p>
            <a:pPr marL="1828800" lvl="4" indent="0">
              <a:buNone/>
            </a:pPr>
            <a:r>
              <a:rPr lang="nl-BE" sz="2200" dirty="0"/>
              <a:t>		</a:t>
            </a:r>
            <a:r>
              <a:rPr lang="nl-BE" sz="3200" dirty="0">
                <a:solidFill>
                  <a:srgbClr val="FF0000"/>
                </a:solidFill>
              </a:rPr>
              <a:t>09/332.14.14</a:t>
            </a:r>
          </a:p>
          <a:p>
            <a:endParaRPr lang="nl-BE" dirty="0"/>
          </a:p>
        </p:txBody>
      </p:sp>
    </p:spTree>
    <p:extLst>
      <p:ext uri="{BB962C8B-B14F-4D97-AF65-F5344CB8AC3E}">
        <p14:creationId xmlns:p14="http://schemas.microsoft.com/office/powerpoint/2010/main" val="42735405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9C41B1-ED7C-9F43-5F5F-D8C347C01A88}"/>
              </a:ext>
            </a:extLst>
          </p:cNvPr>
          <p:cNvSpPr>
            <a:spLocks noGrp="1"/>
          </p:cNvSpPr>
          <p:nvPr>
            <p:ph type="title"/>
          </p:nvPr>
        </p:nvSpPr>
        <p:spPr/>
        <p:txBody>
          <a:bodyPr/>
          <a:lstStyle/>
          <a:p>
            <a:r>
              <a:rPr lang="nl-BE" dirty="0"/>
              <a:t>Kenmerken?</a:t>
            </a:r>
          </a:p>
        </p:txBody>
      </p:sp>
      <p:sp>
        <p:nvSpPr>
          <p:cNvPr id="3" name="Tijdelijke aanduiding voor inhoud 2">
            <a:extLst>
              <a:ext uri="{FF2B5EF4-FFF2-40B4-BE49-F238E27FC236}">
                <a16:creationId xmlns:a16="http://schemas.microsoft.com/office/drawing/2014/main" id="{B6A8E0D6-C278-7BCB-11C8-CEC9C882A5DC}"/>
              </a:ext>
            </a:extLst>
          </p:cNvPr>
          <p:cNvSpPr>
            <a:spLocks noGrp="1"/>
          </p:cNvSpPr>
          <p:nvPr>
            <p:ph idx="1"/>
          </p:nvPr>
        </p:nvSpPr>
        <p:spPr>
          <a:xfrm>
            <a:off x="677334" y="1652155"/>
            <a:ext cx="8596668" cy="4389207"/>
          </a:xfrm>
        </p:spPr>
        <p:txBody>
          <a:bodyPr>
            <a:normAutofit fontScale="92500" lnSpcReduction="20000"/>
          </a:bodyPr>
          <a:lstStyle/>
          <a:p>
            <a:r>
              <a:rPr lang="nl-BE" sz="2600" dirty="0"/>
              <a:t>Kortdurend (max 1maand): MCT is een tijdelijke partner</a:t>
            </a:r>
          </a:p>
          <a:p>
            <a:pPr marL="0" indent="0">
              <a:buNone/>
            </a:pPr>
            <a:endParaRPr lang="nl-BE" sz="2600" dirty="0"/>
          </a:p>
          <a:p>
            <a:r>
              <a:rPr lang="nl-BE" sz="2600" dirty="0"/>
              <a:t>Snelwerkend (&gt;48u)</a:t>
            </a:r>
          </a:p>
          <a:p>
            <a:pPr marL="0" indent="0">
              <a:buNone/>
            </a:pPr>
            <a:endParaRPr lang="nl-BE" sz="2600" dirty="0"/>
          </a:p>
          <a:p>
            <a:r>
              <a:rPr lang="nl-BE" sz="2600" dirty="0"/>
              <a:t>Huisbezoeken in de leefomgeving van de cliënt (</a:t>
            </a:r>
            <a:r>
              <a:rPr lang="nl-BE" sz="2600" dirty="0" err="1"/>
              <a:t>outreachend</a:t>
            </a:r>
            <a:r>
              <a:rPr lang="nl-BE" sz="2600" dirty="0"/>
              <a:t>)</a:t>
            </a:r>
          </a:p>
          <a:p>
            <a:pPr marL="0" indent="0">
              <a:buNone/>
            </a:pPr>
            <a:endParaRPr lang="nl-BE" sz="2600" dirty="0"/>
          </a:p>
          <a:p>
            <a:r>
              <a:rPr lang="nl-BE" sz="2600" dirty="0"/>
              <a:t>Huisbezoeken/Kantooruren: </a:t>
            </a:r>
          </a:p>
          <a:p>
            <a:pPr lvl="1"/>
            <a:r>
              <a:rPr lang="nl-BE" sz="2600" dirty="0"/>
              <a:t>Op weekdagen: tussen 8-22u</a:t>
            </a:r>
          </a:p>
          <a:p>
            <a:pPr lvl="1"/>
            <a:r>
              <a:rPr lang="nl-BE" sz="2600" dirty="0"/>
              <a:t>Op weekend of feestdagen: tussen 10-18u</a:t>
            </a:r>
          </a:p>
          <a:p>
            <a:endParaRPr lang="nl-BE" dirty="0"/>
          </a:p>
        </p:txBody>
      </p:sp>
    </p:spTree>
    <p:extLst>
      <p:ext uri="{BB962C8B-B14F-4D97-AF65-F5344CB8AC3E}">
        <p14:creationId xmlns:p14="http://schemas.microsoft.com/office/powerpoint/2010/main" val="23229197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950640-E32C-2B48-6125-5D73FC47CF23}"/>
              </a:ext>
            </a:extLst>
          </p:cNvPr>
          <p:cNvSpPr>
            <a:spLocks noGrp="1"/>
          </p:cNvSpPr>
          <p:nvPr>
            <p:ph type="title"/>
          </p:nvPr>
        </p:nvSpPr>
        <p:spPr/>
        <p:txBody>
          <a:bodyPr/>
          <a:lstStyle/>
          <a:p>
            <a:r>
              <a:rPr lang="nl-BE" dirty="0"/>
              <a:t>Kenmerken?</a:t>
            </a:r>
          </a:p>
        </p:txBody>
      </p:sp>
      <p:sp>
        <p:nvSpPr>
          <p:cNvPr id="3" name="Tijdelijke aanduiding voor inhoud 2">
            <a:extLst>
              <a:ext uri="{FF2B5EF4-FFF2-40B4-BE49-F238E27FC236}">
                <a16:creationId xmlns:a16="http://schemas.microsoft.com/office/drawing/2014/main" id="{110E4C27-E3D0-663E-FC00-0D60D0F4EAE9}"/>
              </a:ext>
            </a:extLst>
          </p:cNvPr>
          <p:cNvSpPr>
            <a:spLocks noGrp="1"/>
          </p:cNvSpPr>
          <p:nvPr>
            <p:ph idx="1"/>
          </p:nvPr>
        </p:nvSpPr>
        <p:spPr/>
        <p:txBody>
          <a:bodyPr/>
          <a:lstStyle/>
          <a:p>
            <a:r>
              <a:rPr lang="nl-BE" sz="1800" dirty="0"/>
              <a:t>Opnamevoorkomend/verkortend</a:t>
            </a:r>
          </a:p>
          <a:p>
            <a:endParaRPr lang="nl-BE" sz="1800" dirty="0"/>
          </a:p>
          <a:p>
            <a:r>
              <a:rPr lang="nl-BE" sz="1800" dirty="0"/>
              <a:t>Multidisciplinaire samenstelling van het team (maatschappelijk werker, psychiatrische verpleegkundige, klinisch psycholoog en psychiater)</a:t>
            </a:r>
          </a:p>
          <a:p>
            <a:endParaRPr lang="nl-BE" sz="1800" dirty="0"/>
          </a:p>
          <a:p>
            <a:r>
              <a:rPr lang="nl-BE" sz="1800" dirty="0"/>
              <a:t>Nauwe samenwerking met het netwerk (de huisarts staat centraal)</a:t>
            </a:r>
          </a:p>
          <a:p>
            <a:endParaRPr lang="nl-BE" sz="1800" dirty="0"/>
          </a:p>
          <a:p>
            <a:r>
              <a:rPr lang="nl-BE" sz="1800" dirty="0" err="1"/>
              <a:t>Kostenloos</a:t>
            </a:r>
            <a:endParaRPr lang="nl-BE" sz="1800" dirty="0"/>
          </a:p>
          <a:p>
            <a:endParaRPr lang="nl-BE" dirty="0"/>
          </a:p>
        </p:txBody>
      </p:sp>
    </p:spTree>
    <p:extLst>
      <p:ext uri="{BB962C8B-B14F-4D97-AF65-F5344CB8AC3E}">
        <p14:creationId xmlns:p14="http://schemas.microsoft.com/office/powerpoint/2010/main" val="13053061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8EEBB4-607B-E515-EFC2-C9106D245E99}"/>
              </a:ext>
            </a:extLst>
          </p:cNvPr>
          <p:cNvSpPr>
            <a:spLocks noGrp="1"/>
          </p:cNvSpPr>
          <p:nvPr>
            <p:ph type="title"/>
          </p:nvPr>
        </p:nvSpPr>
        <p:spPr/>
        <p:txBody>
          <a:bodyPr/>
          <a:lstStyle/>
          <a:p>
            <a:r>
              <a:rPr lang="nl-BE" dirty="0"/>
              <a:t>Contactgegevens</a:t>
            </a:r>
          </a:p>
        </p:txBody>
      </p:sp>
      <p:sp>
        <p:nvSpPr>
          <p:cNvPr id="4" name="Tijdelijke aanduiding voor inhoud 2">
            <a:extLst>
              <a:ext uri="{FF2B5EF4-FFF2-40B4-BE49-F238E27FC236}">
                <a16:creationId xmlns:a16="http://schemas.microsoft.com/office/drawing/2014/main" id="{A3CE0D74-A624-235A-038F-455C2B7E5F01}"/>
              </a:ext>
            </a:extLst>
          </p:cNvPr>
          <p:cNvSpPr>
            <a:spLocks noGrp="1"/>
          </p:cNvSpPr>
          <p:nvPr>
            <p:ph idx="1"/>
          </p:nvPr>
        </p:nvSpPr>
        <p:spPr>
          <a:xfrm>
            <a:off x="677334" y="1298083"/>
            <a:ext cx="8596668" cy="4950317"/>
          </a:xfrm>
          <a:prstGeom prst="rect">
            <a:avLst/>
          </a:prstGeom>
        </p:spPr>
        <p:txBody>
          <a:bodyPr vert="horz" lIns="91440" tIns="45720" rIns="91440" bIns="45720" rtlCol="0" anchor="ctr">
            <a:normAutofit fontScale="625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nl-BE" sz="2300" dirty="0"/>
              <a:t>Algemene vragen: </a:t>
            </a:r>
            <a:r>
              <a:rPr lang="nl-BE" sz="2300" dirty="0">
                <a:hlinkClick r:id="rId2"/>
              </a:rPr>
              <a:t>mct@pakt.be</a:t>
            </a:r>
            <a:endParaRPr lang="nl-BE" sz="2300" dirty="0"/>
          </a:p>
          <a:p>
            <a:pPr marL="0" indent="0">
              <a:buNone/>
            </a:pPr>
            <a:endParaRPr lang="nl-BE" sz="2300" dirty="0"/>
          </a:p>
          <a:p>
            <a:pPr marL="0" indent="0">
              <a:buNone/>
            </a:pPr>
            <a:r>
              <a:rPr lang="nl-BE" sz="2300" dirty="0">
                <a:solidFill>
                  <a:schemeClr val="tx1"/>
                </a:solidFill>
              </a:rPr>
              <a:t>Belangrijke gegevens MCT Zuid: </a:t>
            </a:r>
          </a:p>
          <a:p>
            <a:pPr marL="0" indent="0">
              <a:buNone/>
            </a:pPr>
            <a:r>
              <a:rPr lang="nl-BE" sz="2300" dirty="0"/>
              <a:t>Mail: </a:t>
            </a:r>
            <a:r>
              <a:rPr lang="nl-BE" sz="2300" dirty="0">
                <a:hlinkClick r:id="rId3"/>
              </a:rPr>
              <a:t>mctzuid@pakt.be</a:t>
            </a:r>
            <a:endParaRPr lang="nl-BE" sz="2300" dirty="0"/>
          </a:p>
          <a:p>
            <a:pPr marL="0" indent="0">
              <a:buNone/>
            </a:pPr>
            <a:r>
              <a:rPr lang="nl-BE" sz="2300" u="sng" dirty="0"/>
              <a:t>Coördinator: </a:t>
            </a:r>
            <a:r>
              <a:rPr lang="nl-BE" sz="2300" dirty="0"/>
              <a:t>Vanackere Pieter </a:t>
            </a:r>
          </a:p>
          <a:p>
            <a:pPr marL="0" indent="0">
              <a:buNone/>
            </a:pPr>
            <a:r>
              <a:rPr lang="nl-BE" sz="2300" dirty="0"/>
              <a:t>Mail: </a:t>
            </a:r>
            <a:r>
              <a:rPr lang="nl-BE" sz="2300" dirty="0">
                <a:hlinkClick r:id="rId4"/>
              </a:rPr>
              <a:t>pieter.vanackere@pakt.be</a:t>
            </a:r>
            <a:r>
              <a:rPr lang="nl-BE" sz="2300" dirty="0"/>
              <a:t> </a:t>
            </a:r>
          </a:p>
          <a:p>
            <a:pPr marL="0" indent="0">
              <a:buNone/>
            </a:pPr>
            <a:r>
              <a:rPr lang="nl-BE" sz="2300" dirty="0"/>
              <a:t>Telefoon: 09/332.14.24</a:t>
            </a:r>
          </a:p>
          <a:p>
            <a:pPr marL="0" indent="0">
              <a:buNone/>
            </a:pPr>
            <a:r>
              <a:rPr lang="nl-BE" sz="2300" u="sng" dirty="0"/>
              <a:t>Psychiaters: </a:t>
            </a:r>
            <a:r>
              <a:rPr lang="nl-BE" sz="2300" dirty="0"/>
              <a:t>Dr Heylens, Dr Beelaert, ASO</a:t>
            </a:r>
          </a:p>
          <a:p>
            <a:pPr marL="0" indent="0">
              <a:buNone/>
            </a:pPr>
            <a:r>
              <a:rPr lang="nl-BE" sz="2300" dirty="0"/>
              <a:t>Mail: </a:t>
            </a:r>
            <a:r>
              <a:rPr lang="nl-BE" sz="2300" dirty="0">
                <a:hlinkClick r:id="rId5"/>
              </a:rPr>
              <a:t>gunter.heylens@uzgent.be</a:t>
            </a:r>
            <a:r>
              <a:rPr lang="nl-BE" sz="2300" dirty="0"/>
              <a:t> en </a:t>
            </a:r>
            <a:r>
              <a:rPr lang="nl-BE" sz="2300" dirty="0">
                <a:hlinkClick r:id="rId6"/>
              </a:rPr>
              <a:t>luk.beelaert@karus.be</a:t>
            </a:r>
            <a:endParaRPr lang="nl-BE" sz="2300" dirty="0"/>
          </a:p>
          <a:p>
            <a:pPr marL="0" indent="0">
              <a:buNone/>
            </a:pPr>
            <a:r>
              <a:rPr lang="nl-BE" sz="2300" dirty="0">
                <a:solidFill>
                  <a:schemeClr val="tx1"/>
                </a:solidFill>
              </a:rPr>
              <a:t>Belangrijke gegevens MCT Noord:</a:t>
            </a:r>
          </a:p>
          <a:p>
            <a:pPr marL="0" indent="0">
              <a:buNone/>
            </a:pPr>
            <a:r>
              <a:rPr lang="nl-BE" sz="2300" dirty="0"/>
              <a:t>Mail: </a:t>
            </a:r>
            <a:r>
              <a:rPr lang="nl-BE" sz="2300" u="sng" dirty="0"/>
              <a:t>mctnoord@pakt.be</a:t>
            </a:r>
          </a:p>
          <a:p>
            <a:pPr marL="0" indent="0">
              <a:buNone/>
            </a:pPr>
            <a:r>
              <a:rPr lang="nl-BE" sz="2300" u="sng" dirty="0"/>
              <a:t>Coördinator: </a:t>
            </a:r>
            <a:r>
              <a:rPr lang="nl-BE" sz="2300" dirty="0"/>
              <a:t>Welvaert Luc</a:t>
            </a:r>
          </a:p>
          <a:p>
            <a:pPr marL="0" indent="0">
              <a:buNone/>
            </a:pPr>
            <a:r>
              <a:rPr lang="nl-BE" sz="2300" dirty="0"/>
              <a:t>Mail: </a:t>
            </a:r>
            <a:r>
              <a:rPr lang="nl-BE" sz="2300" dirty="0">
                <a:hlinkClick r:id="rId7"/>
              </a:rPr>
              <a:t>luc.welvaert@pakt.be</a:t>
            </a:r>
            <a:br>
              <a:rPr lang="nl-BE" sz="2300" dirty="0"/>
            </a:br>
            <a:br>
              <a:rPr lang="nl-BE" sz="2300" dirty="0"/>
            </a:br>
            <a:r>
              <a:rPr lang="nl-BE" sz="2300" dirty="0"/>
              <a:t>Telefoon: 0470/88.39.89</a:t>
            </a:r>
          </a:p>
          <a:p>
            <a:pPr marL="0" indent="0">
              <a:buNone/>
            </a:pPr>
            <a:r>
              <a:rPr lang="nl-BE" sz="2300" u="sng" dirty="0"/>
              <a:t>Psychiaters: </a:t>
            </a:r>
            <a:r>
              <a:rPr lang="nl-BE" sz="2300" dirty="0"/>
              <a:t>Dr </a:t>
            </a:r>
            <a:r>
              <a:rPr lang="nl-BE" sz="2300" dirty="0" err="1"/>
              <a:t>Meesen</a:t>
            </a:r>
            <a:r>
              <a:rPr lang="nl-BE" sz="2300" dirty="0"/>
              <a:t>, Dr Willems</a:t>
            </a:r>
          </a:p>
          <a:p>
            <a:pPr marL="0" indent="0">
              <a:buNone/>
            </a:pPr>
            <a:r>
              <a:rPr lang="nl-BE" sz="2300" dirty="0"/>
              <a:t>Mail: </a:t>
            </a:r>
            <a:r>
              <a:rPr lang="nl-BE" sz="2300" dirty="0">
                <a:hlinkClick r:id="rId8"/>
              </a:rPr>
              <a:t>dirk.meesen@pakt.be</a:t>
            </a:r>
            <a:r>
              <a:rPr lang="nl-BE" sz="2300" dirty="0"/>
              <a:t> en </a:t>
            </a:r>
            <a:r>
              <a:rPr lang="nl-BE" sz="2300" dirty="0">
                <a:hlinkClick r:id="rId9"/>
              </a:rPr>
              <a:t>koen.willems@pakt.be</a:t>
            </a:r>
            <a:endParaRPr lang="nl-BE" sz="2300" dirty="0"/>
          </a:p>
        </p:txBody>
      </p:sp>
    </p:spTree>
    <p:extLst>
      <p:ext uri="{BB962C8B-B14F-4D97-AF65-F5344CB8AC3E}">
        <p14:creationId xmlns:p14="http://schemas.microsoft.com/office/powerpoint/2010/main" val="6988659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730E89-539A-41E5-D2E5-715657EDE2A0}"/>
              </a:ext>
            </a:extLst>
          </p:cNvPr>
          <p:cNvSpPr>
            <a:spLocks noGrp="1"/>
          </p:cNvSpPr>
          <p:nvPr>
            <p:ph type="title"/>
          </p:nvPr>
        </p:nvSpPr>
        <p:spPr/>
        <p:txBody>
          <a:bodyPr/>
          <a:lstStyle/>
          <a:p>
            <a:r>
              <a:rPr lang="nl" dirty="0"/>
              <a:t>Figuur driehoek </a:t>
            </a:r>
            <a:endParaRPr lang="nl-BE" dirty="0"/>
          </a:p>
        </p:txBody>
      </p:sp>
      <p:pic>
        <p:nvPicPr>
          <p:cNvPr id="4" name="Google Shape;67;p15">
            <a:extLst>
              <a:ext uri="{FF2B5EF4-FFF2-40B4-BE49-F238E27FC236}">
                <a16:creationId xmlns:a16="http://schemas.microsoft.com/office/drawing/2014/main" id="{5BC1B6D2-C9B8-282E-12C5-AF478CD2A783}"/>
              </a:ext>
            </a:extLst>
          </p:cNvPr>
          <p:cNvPicPr preferRelativeResize="0">
            <a:picLocks noGrp="1"/>
          </p:cNvPicPr>
          <p:nvPr>
            <p:ph idx="1"/>
          </p:nvPr>
        </p:nvPicPr>
        <p:blipFill>
          <a:blip r:embed="rId2">
            <a:alphaModFix/>
          </a:blip>
          <a:stretch>
            <a:fillRect/>
          </a:stretch>
        </p:blipFill>
        <p:spPr>
          <a:xfrm>
            <a:off x="1475092" y="2286000"/>
            <a:ext cx="7284443" cy="3225203"/>
          </a:xfrm>
          <a:prstGeom prst="rect">
            <a:avLst/>
          </a:prstGeom>
          <a:noFill/>
          <a:ln>
            <a:noFill/>
          </a:ln>
        </p:spPr>
      </p:pic>
    </p:spTree>
    <p:extLst>
      <p:ext uri="{BB962C8B-B14F-4D97-AF65-F5344CB8AC3E}">
        <p14:creationId xmlns:p14="http://schemas.microsoft.com/office/powerpoint/2010/main" val="19024344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C27F41-91AE-EDE7-BBC5-EF5768BA6E00}"/>
              </a:ext>
            </a:extLst>
          </p:cNvPr>
          <p:cNvSpPr>
            <a:spLocks noGrp="1"/>
          </p:cNvSpPr>
          <p:nvPr>
            <p:ph type="title"/>
          </p:nvPr>
        </p:nvSpPr>
        <p:spPr/>
        <p:txBody>
          <a:bodyPr/>
          <a:lstStyle/>
          <a:p>
            <a:r>
              <a:rPr lang="nl-NL"/>
              <a:t>Online hulp / interessante links</a:t>
            </a:r>
            <a:endParaRPr lang="nl-BE"/>
          </a:p>
        </p:txBody>
      </p:sp>
      <p:sp>
        <p:nvSpPr>
          <p:cNvPr id="3" name="Tijdelijke aanduiding voor inhoud 2">
            <a:extLst>
              <a:ext uri="{FF2B5EF4-FFF2-40B4-BE49-F238E27FC236}">
                <a16:creationId xmlns:a16="http://schemas.microsoft.com/office/drawing/2014/main" id="{146558D2-D8D0-488F-695F-FECFF2043635}"/>
              </a:ext>
            </a:extLst>
          </p:cNvPr>
          <p:cNvSpPr>
            <a:spLocks noGrp="1"/>
          </p:cNvSpPr>
          <p:nvPr>
            <p:ph idx="1"/>
          </p:nvPr>
        </p:nvSpPr>
        <p:spPr/>
        <p:txBody>
          <a:bodyPr>
            <a:normAutofit fontScale="92500" lnSpcReduction="10000"/>
          </a:bodyPr>
          <a:lstStyle/>
          <a:p>
            <a:pPr fontAlgn="base">
              <a:spcBef>
                <a:spcPts val="0"/>
              </a:spcBef>
            </a:pPr>
            <a:r>
              <a:rPr lang="nl-NL" sz="1800" b="0" i="0" u="none" strike="noStrike">
                <a:solidFill>
                  <a:srgbClr val="3F3F3F"/>
                </a:solidFill>
                <a:effectLst/>
                <a:latin typeface="Calibri" panose="020F0502020204030204" pitchFamily="34" charset="0"/>
              </a:rPr>
              <a:t>Voor burgers, professionals en apps-aanbieders</a:t>
            </a:r>
          </a:p>
          <a:p>
            <a:pPr marL="0" indent="0" fontAlgn="base">
              <a:spcBef>
                <a:spcPts val="0"/>
              </a:spcBef>
              <a:buNone/>
            </a:pPr>
            <a:endParaRPr lang="nl-NL">
              <a:solidFill>
                <a:srgbClr val="5FCBEF"/>
              </a:solidFill>
              <a:latin typeface="Calibri" panose="020F0502020204030204" pitchFamily="34" charset="0"/>
            </a:endParaRPr>
          </a:p>
          <a:p>
            <a:pPr fontAlgn="base">
              <a:spcBef>
                <a:spcPts val="0"/>
              </a:spcBef>
            </a:pPr>
            <a:r>
              <a:rPr lang="nl-NL" sz="1800" b="1" i="1" u="none" strike="noStrike">
                <a:solidFill>
                  <a:srgbClr val="3F3F3F"/>
                </a:solidFill>
                <a:effectLst/>
                <a:latin typeface="Calibri" panose="020F0502020204030204" pitchFamily="34" charset="0"/>
                <a:hlinkClick r:id="rId3"/>
              </a:rPr>
              <a:t>Onlinehulp-apps.be</a:t>
            </a:r>
            <a:r>
              <a:rPr lang="nl-NL" sz="1800" b="1" i="0" u="none" strike="noStrike">
                <a:solidFill>
                  <a:srgbClr val="3F3F3F"/>
                </a:solidFill>
                <a:effectLst/>
                <a:latin typeface="Calibri" panose="020F0502020204030204" pitchFamily="34" charset="0"/>
                <a:hlinkClick r:id="rId3"/>
              </a:rPr>
              <a:t> </a:t>
            </a:r>
            <a:r>
              <a:rPr lang="nl-NL" sz="1800" b="0" i="0" u="none" strike="noStrike">
                <a:solidFill>
                  <a:srgbClr val="3F3F3F"/>
                </a:solidFill>
                <a:effectLst/>
                <a:latin typeface="Calibri" panose="020F0502020204030204" pitchFamily="34" charset="0"/>
              </a:rPr>
              <a:t>biedt een overzicht van apps of websites die bedoeld zijn om </a:t>
            </a:r>
            <a:r>
              <a:rPr lang="nl-NL" sz="1800" b="1" i="0" u="none" strike="noStrike">
                <a:solidFill>
                  <a:srgbClr val="3F3F3F"/>
                </a:solidFill>
                <a:effectLst/>
                <a:latin typeface="Calibri" panose="020F0502020204030204" pitchFamily="34" charset="0"/>
              </a:rPr>
              <a:t>welzijn of geestelijke gezondheid te behouden of verbeteren</a:t>
            </a:r>
          </a:p>
          <a:p>
            <a:pPr marL="0" indent="0" fontAlgn="base">
              <a:spcBef>
                <a:spcPts val="0"/>
              </a:spcBef>
              <a:buNone/>
            </a:pPr>
            <a:endParaRPr lang="nl-NL" b="1" i="1">
              <a:solidFill>
                <a:srgbClr val="5FCBEF"/>
              </a:solidFill>
              <a:latin typeface="Calibri" panose="020F0502020204030204" pitchFamily="34" charset="0"/>
            </a:endParaRPr>
          </a:p>
          <a:p>
            <a:pPr fontAlgn="base">
              <a:spcBef>
                <a:spcPts val="0"/>
              </a:spcBef>
            </a:pPr>
            <a:r>
              <a:rPr lang="nl-NL" sz="1800" b="0" i="0" u="none" strike="noStrike">
                <a:solidFill>
                  <a:srgbClr val="3F3F3F"/>
                </a:solidFill>
                <a:effectLst/>
                <a:latin typeface="Calibri" panose="020F0502020204030204" pitchFamily="34" charset="0"/>
              </a:rPr>
              <a:t>Via de zoek- en filterfuncties kan je snel zoeken op doelgroep of thema. Je ziet dan dadelijk welke apps of websites beschikbaar zijn</a:t>
            </a:r>
          </a:p>
          <a:p>
            <a:pPr marL="0" indent="0" fontAlgn="base">
              <a:spcBef>
                <a:spcPts val="0"/>
              </a:spcBef>
              <a:buNone/>
            </a:pPr>
            <a:endParaRPr lang="nl-NL">
              <a:solidFill>
                <a:srgbClr val="5FCBEF"/>
              </a:solidFill>
              <a:latin typeface="Calibri" panose="020F0502020204030204" pitchFamily="34" charset="0"/>
            </a:endParaRPr>
          </a:p>
          <a:p>
            <a:pPr fontAlgn="base">
              <a:spcBef>
                <a:spcPts val="0"/>
              </a:spcBef>
            </a:pPr>
            <a:r>
              <a:rPr lang="nl-NL" sz="1800" b="0" i="0" u="none" strike="noStrike">
                <a:solidFill>
                  <a:srgbClr val="3F3F3F"/>
                </a:solidFill>
                <a:effectLst/>
                <a:latin typeface="Calibri" panose="020F0502020204030204" pitchFamily="34" charset="0"/>
              </a:rPr>
              <a:t>Het aanbod bestaat uit ‘</a:t>
            </a:r>
            <a:r>
              <a:rPr lang="nl-NL" sz="1800" b="1" i="0" u="sng" strike="noStrike">
                <a:solidFill>
                  <a:srgbClr val="F7A809"/>
                </a:solidFill>
                <a:effectLst/>
                <a:latin typeface="Calibri" panose="020F0502020204030204" pitchFamily="34" charset="0"/>
                <a:hlinkClick r:id="rId4"/>
              </a:rPr>
              <a:t>gescreende</a:t>
            </a:r>
            <a:r>
              <a:rPr lang="nl-NL" sz="1800" b="0" i="0" u="none" strike="noStrike">
                <a:solidFill>
                  <a:srgbClr val="3F3F3F"/>
                </a:solidFill>
                <a:effectLst/>
                <a:latin typeface="Calibri" panose="020F0502020204030204" pitchFamily="34" charset="0"/>
              </a:rPr>
              <a:t> apps of websites’ die helder, toegankelijk en betrouwbaar zijn</a:t>
            </a:r>
          </a:p>
          <a:p>
            <a:pPr fontAlgn="base">
              <a:spcBef>
                <a:spcPts val="0"/>
              </a:spcBef>
            </a:pPr>
            <a:endParaRPr lang="nl-NL">
              <a:solidFill>
                <a:srgbClr val="3F3F3F"/>
              </a:solidFill>
              <a:latin typeface="Calibri" panose="020F0502020204030204" pitchFamily="34" charset="0"/>
            </a:endParaRPr>
          </a:p>
          <a:p>
            <a:pPr marL="0" indent="0" fontAlgn="base">
              <a:spcBef>
                <a:spcPts val="0"/>
              </a:spcBef>
              <a:buNone/>
            </a:pPr>
            <a:endParaRPr lang="nl-NL">
              <a:solidFill>
                <a:srgbClr val="3F3F3F"/>
              </a:solidFill>
              <a:latin typeface="Calibri" panose="020F0502020204030204" pitchFamily="34" charset="0"/>
            </a:endParaRPr>
          </a:p>
          <a:p>
            <a:pPr fontAlgn="base">
              <a:spcBef>
                <a:spcPts val="0"/>
              </a:spcBef>
            </a:pPr>
            <a:r>
              <a:rPr lang="nl-NL">
                <a:solidFill>
                  <a:srgbClr val="3F3F3F"/>
                </a:solidFill>
                <a:latin typeface="Calibri" panose="020F0502020204030204" pitchFamily="34" charset="0"/>
                <a:hlinkClick r:id="rId5"/>
              </a:rPr>
              <a:t>www.g</a:t>
            </a:r>
            <a:r>
              <a:rPr lang="nl-NL" sz="1800" b="0" i="0" u="none" strike="noStrike">
                <a:solidFill>
                  <a:srgbClr val="3F3F3F"/>
                </a:solidFill>
                <a:effectLst/>
                <a:latin typeface="Calibri" panose="020F0502020204030204" pitchFamily="34" charset="0"/>
                <a:hlinkClick r:id="rId5"/>
              </a:rPr>
              <a:t>eluksdriehoek.be</a:t>
            </a:r>
            <a:r>
              <a:rPr lang="nl-NL" sz="1800" b="0" i="0" u="none" strike="noStrike">
                <a:solidFill>
                  <a:srgbClr val="3F3F3F"/>
                </a:solidFill>
                <a:effectLst/>
                <a:latin typeface="Calibri" panose="020F0502020204030204" pitchFamily="34" charset="0"/>
              </a:rPr>
              <a:t> – een online coaching platform waar mensen hun mentale veerkracht kunnen versterken </a:t>
            </a:r>
          </a:p>
          <a:p>
            <a:pPr marL="0" indent="0" fontAlgn="base">
              <a:spcBef>
                <a:spcPts val="0"/>
              </a:spcBef>
              <a:buNone/>
            </a:pPr>
            <a:endParaRPr lang="nl-NL" sz="1800" b="0" i="0" u="none" strike="noStrike">
              <a:solidFill>
                <a:srgbClr val="3F3F3F"/>
              </a:solidFill>
              <a:effectLst/>
              <a:latin typeface="Calibri" panose="020F0502020204030204" pitchFamily="34" charset="0"/>
            </a:endParaRPr>
          </a:p>
          <a:p>
            <a:pPr fontAlgn="base">
              <a:spcBef>
                <a:spcPts val="0"/>
              </a:spcBef>
            </a:pPr>
            <a:r>
              <a:rPr lang="nl-NL">
                <a:solidFill>
                  <a:srgbClr val="3F3F3F"/>
                </a:solidFill>
                <a:latin typeface="Calibri" panose="020F0502020204030204" pitchFamily="34" charset="0"/>
                <a:hlinkClick r:id="rId6"/>
              </a:rPr>
              <a:t>www.noknok.be</a:t>
            </a:r>
            <a:r>
              <a:rPr lang="nl-NL">
                <a:solidFill>
                  <a:srgbClr val="3F3F3F"/>
                </a:solidFill>
                <a:latin typeface="Calibri" panose="020F0502020204030204" pitchFamily="34" charset="0"/>
              </a:rPr>
              <a:t> (jonger dan 16 jaar) </a:t>
            </a:r>
            <a:endParaRPr lang="nl-NL" sz="1800" b="0" i="0" u="none" strike="noStrike">
              <a:solidFill>
                <a:srgbClr val="3F3F3F"/>
              </a:solidFill>
              <a:effectLst/>
              <a:latin typeface="Calibri" panose="020F0502020204030204" pitchFamily="34" charset="0"/>
            </a:endParaRPr>
          </a:p>
          <a:p>
            <a:pPr fontAlgn="base">
              <a:spcBef>
                <a:spcPts val="0"/>
              </a:spcBef>
            </a:pPr>
            <a:endParaRPr lang="nl-NL" sz="1800" b="0" i="0" u="none" strike="noStrike">
              <a:solidFill>
                <a:srgbClr val="3F3F3F"/>
              </a:solidFill>
              <a:effectLst/>
              <a:latin typeface="Calibri" panose="020F0502020204030204" pitchFamily="34" charset="0"/>
            </a:endParaRPr>
          </a:p>
        </p:txBody>
      </p:sp>
    </p:spTree>
    <p:extLst>
      <p:ext uri="{BB962C8B-B14F-4D97-AF65-F5344CB8AC3E}">
        <p14:creationId xmlns:p14="http://schemas.microsoft.com/office/powerpoint/2010/main" val="11249870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0"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1" name="Straight Connector 10">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4" descr="Geel vraagteken">
            <a:extLst>
              <a:ext uri="{FF2B5EF4-FFF2-40B4-BE49-F238E27FC236}">
                <a16:creationId xmlns:a16="http://schemas.microsoft.com/office/drawing/2014/main" id="{5AC9E78A-952F-2AE7-4B0E-45E4F92F28D0}"/>
              </a:ext>
            </a:extLst>
          </p:cNvPr>
          <p:cNvPicPr>
            <a:picLocks noChangeAspect="1"/>
          </p:cNvPicPr>
          <p:nvPr/>
        </p:nvPicPr>
        <p:blipFill rotWithShape="1">
          <a:blip r:embed="rId2"/>
          <a:srcRect l="30690"/>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a:extLst>
              <a:ext uri="{FF2B5EF4-FFF2-40B4-BE49-F238E27FC236}">
                <a16:creationId xmlns:a16="http://schemas.microsoft.com/office/drawing/2014/main" id="{89EFD31A-E91C-621F-C7B1-5C1EF57A9B84}"/>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err="1"/>
              <a:t>Vragen</a:t>
            </a:r>
            <a:r>
              <a:rPr lang="en-US" sz="4800"/>
              <a:t>? </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95631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A4ACC-31DE-8DD6-5939-49E3C5531785}"/>
              </a:ext>
            </a:extLst>
          </p:cNvPr>
          <p:cNvSpPr>
            <a:spLocks noGrp="1"/>
          </p:cNvSpPr>
          <p:nvPr>
            <p:ph type="title"/>
          </p:nvPr>
        </p:nvSpPr>
        <p:spPr/>
        <p:txBody>
          <a:bodyPr/>
          <a:lstStyle/>
          <a:p>
            <a:r>
              <a:rPr lang="nl-NL"/>
              <a:t>Netwerken Geestelijke Gezondheid</a:t>
            </a:r>
            <a:endParaRPr lang="nl-BE"/>
          </a:p>
        </p:txBody>
      </p:sp>
      <p:sp>
        <p:nvSpPr>
          <p:cNvPr id="3" name="Tijdelijke aanduiding voor inhoud 2">
            <a:extLst>
              <a:ext uri="{FF2B5EF4-FFF2-40B4-BE49-F238E27FC236}">
                <a16:creationId xmlns:a16="http://schemas.microsoft.com/office/drawing/2014/main" id="{F29CA4E9-78C9-B4F0-D07D-1224B20D9D3C}"/>
              </a:ext>
            </a:extLst>
          </p:cNvPr>
          <p:cNvSpPr>
            <a:spLocks noGrp="1"/>
          </p:cNvSpPr>
          <p:nvPr>
            <p:ph idx="1"/>
          </p:nvPr>
        </p:nvSpPr>
        <p:spPr>
          <a:xfrm>
            <a:off x="677334" y="1484670"/>
            <a:ext cx="9704438" cy="5550310"/>
          </a:xfrm>
        </p:spPr>
        <p:txBody>
          <a:bodyPr>
            <a:normAutofit fontScale="85000" lnSpcReduction="20000"/>
          </a:bodyPr>
          <a:lstStyle/>
          <a:p>
            <a:r>
              <a:rPr lang="nl-NL" sz="2300" b="1" dirty="0"/>
              <a:t>Algemeen </a:t>
            </a:r>
            <a:r>
              <a:rPr lang="nl-NL" sz="2300" dirty="0"/>
              <a:t>– hervorming van de Geestelijke Gezondheid (GG):</a:t>
            </a:r>
          </a:p>
          <a:p>
            <a:pPr lvl="1"/>
            <a:r>
              <a:rPr lang="nl-NL" sz="2300" dirty="0"/>
              <a:t>Organisatie van de geestelijke gezondheid in netwerken</a:t>
            </a:r>
          </a:p>
          <a:p>
            <a:pPr lvl="2"/>
            <a:r>
              <a:rPr lang="nl-NL" sz="2000" dirty="0"/>
              <a:t>Netwerken GG voor volwassenen (2010)</a:t>
            </a:r>
          </a:p>
          <a:p>
            <a:pPr lvl="2"/>
            <a:r>
              <a:rPr lang="nl-NL" sz="2000" dirty="0"/>
              <a:t>Netwerken GG voor Kinderen en Jongeren (2015)</a:t>
            </a:r>
          </a:p>
          <a:p>
            <a:pPr lvl="2"/>
            <a:r>
              <a:rPr lang="nl-NL" sz="2000" dirty="0"/>
              <a:t>Netwerken Zorg aan Geïnterneerden (2018)</a:t>
            </a:r>
          </a:p>
          <a:p>
            <a:pPr lvl="1"/>
            <a:r>
              <a:rPr lang="nl-BE" sz="2300" dirty="0"/>
              <a:t>Het doel: ontwikkeling van een globaal en geïntegreerd geestelijke gezondheidsbeleid</a:t>
            </a:r>
          </a:p>
          <a:p>
            <a:pPr marL="457200" lvl="1" indent="0">
              <a:buNone/>
            </a:pPr>
            <a:endParaRPr lang="nl-BE" sz="2300" dirty="0"/>
          </a:p>
          <a:p>
            <a:r>
              <a:rPr lang="nl-BE" sz="2300" b="1" dirty="0"/>
              <a:t>Specifiek</a:t>
            </a:r>
          </a:p>
          <a:p>
            <a:pPr lvl="1"/>
            <a:r>
              <a:rPr lang="nl-BE" sz="2300" dirty="0"/>
              <a:t>32 netwerken in België waarvan 3 in Oost-Vlaanderen</a:t>
            </a:r>
          </a:p>
          <a:p>
            <a:pPr lvl="1"/>
            <a:r>
              <a:rPr lang="nl-BE" sz="2300" dirty="0"/>
              <a:t>Regio Panacea</a:t>
            </a:r>
          </a:p>
          <a:p>
            <a:pPr marL="800100" lvl="1" indent="-342900">
              <a:buAutoNum type="alphaLcPeriod"/>
            </a:pPr>
            <a:r>
              <a:rPr lang="nl-BE" sz="2300" dirty="0"/>
              <a:t>Volwassenen – Het Pakt – </a:t>
            </a:r>
            <a:r>
              <a:rPr lang="nl-BE" sz="2300" dirty="0">
                <a:hlinkClick r:id="rId3"/>
              </a:rPr>
              <a:t>www.pakt.be</a:t>
            </a:r>
            <a:endParaRPr lang="nl-BE" sz="2300" dirty="0"/>
          </a:p>
          <a:p>
            <a:pPr marL="800100" lvl="1" indent="-342900">
              <a:buAutoNum type="alphaLcPeriod"/>
            </a:pPr>
            <a:r>
              <a:rPr lang="nl-BE" sz="2300" dirty="0"/>
              <a:t>Kinderen en jongeren – RADAR – </a:t>
            </a:r>
            <a:r>
              <a:rPr lang="nl-BE" sz="2300" dirty="0">
                <a:hlinkClick r:id="rId4"/>
              </a:rPr>
              <a:t>www.radar.be</a:t>
            </a:r>
            <a:r>
              <a:rPr lang="nl-BE" sz="2300" dirty="0"/>
              <a:t> </a:t>
            </a:r>
          </a:p>
          <a:p>
            <a:pPr marL="457200" lvl="1" indent="0">
              <a:buNone/>
            </a:pPr>
            <a:r>
              <a:rPr lang="nl-BE" sz="2300" dirty="0">
                <a:sym typeface="Wingdings" panose="05000000000000000000" pitchFamily="2" charset="2"/>
              </a:rPr>
              <a:t> </a:t>
            </a:r>
            <a:r>
              <a:rPr lang="nl-BE" sz="2300" dirty="0" err="1">
                <a:sym typeface="Wingdings" panose="05000000000000000000" pitchFamily="2" charset="2"/>
              </a:rPr>
              <a:t>Één</a:t>
            </a:r>
            <a:r>
              <a:rPr lang="nl-BE" sz="2300" dirty="0">
                <a:sym typeface="Wingdings" panose="05000000000000000000" pitchFamily="2" charset="2"/>
              </a:rPr>
              <a:t> van de meest recente opdrachten: uitrol conventie “psychologische functies in de </a:t>
            </a:r>
            <a:r>
              <a:rPr lang="nl-BE" sz="2300" dirty="0" err="1">
                <a:sym typeface="Wingdings" panose="05000000000000000000" pitchFamily="2" charset="2"/>
              </a:rPr>
              <a:t>eerstelijn</a:t>
            </a:r>
            <a:r>
              <a:rPr lang="nl-BE" sz="2300" dirty="0">
                <a:sym typeface="Wingdings" panose="05000000000000000000" pitchFamily="2" charset="2"/>
              </a:rPr>
              <a:t>”</a:t>
            </a:r>
            <a:endParaRPr lang="nl-BE" sz="2300" dirty="0"/>
          </a:p>
          <a:p>
            <a:pPr marL="0" indent="0">
              <a:buNone/>
            </a:pPr>
            <a:endParaRPr lang="nl-BE" dirty="0"/>
          </a:p>
        </p:txBody>
      </p:sp>
    </p:spTree>
    <p:extLst>
      <p:ext uri="{BB962C8B-B14F-4D97-AF65-F5344CB8AC3E}">
        <p14:creationId xmlns:p14="http://schemas.microsoft.com/office/powerpoint/2010/main" val="15346745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F77497-BB97-556B-48EC-745D11D49E2E}"/>
              </a:ext>
            </a:extLst>
          </p:cNvPr>
          <p:cNvSpPr>
            <a:spLocks noGrp="1"/>
          </p:cNvSpPr>
          <p:nvPr>
            <p:ph type="title"/>
          </p:nvPr>
        </p:nvSpPr>
        <p:spPr/>
        <p:txBody>
          <a:bodyPr/>
          <a:lstStyle/>
          <a:p>
            <a:r>
              <a:rPr lang="nl-NL"/>
              <a:t>Kennismakingstafels</a:t>
            </a:r>
            <a:endParaRPr lang="nl-BE"/>
          </a:p>
        </p:txBody>
      </p:sp>
      <p:sp>
        <p:nvSpPr>
          <p:cNvPr id="3" name="Tijdelijke aanduiding voor inhoud 2">
            <a:extLst>
              <a:ext uri="{FF2B5EF4-FFF2-40B4-BE49-F238E27FC236}">
                <a16:creationId xmlns:a16="http://schemas.microsoft.com/office/drawing/2014/main" id="{7325694B-BA66-B57C-C2B0-6193136B79DB}"/>
              </a:ext>
            </a:extLst>
          </p:cNvPr>
          <p:cNvSpPr>
            <a:spLocks noGrp="1"/>
          </p:cNvSpPr>
          <p:nvPr>
            <p:ph idx="1"/>
          </p:nvPr>
        </p:nvSpPr>
        <p:spPr>
          <a:xfrm>
            <a:off x="209974" y="1388429"/>
            <a:ext cx="10214186" cy="5388291"/>
          </a:xfrm>
        </p:spPr>
        <p:txBody>
          <a:bodyPr>
            <a:normAutofit/>
          </a:bodyPr>
          <a:lstStyle/>
          <a:p>
            <a:pPr marL="457200" lvl="1" indent="0">
              <a:buNone/>
            </a:pPr>
            <a:r>
              <a:rPr lang="nl-BE" sz="2000" b="1" dirty="0">
                <a:solidFill>
                  <a:srgbClr val="2F2F2F"/>
                </a:solidFill>
                <a:latin typeface="+mj-lt"/>
              </a:rPr>
              <a:t>Doelstelling: </a:t>
            </a:r>
          </a:p>
          <a:p>
            <a:pPr marL="457200" lvl="1" indent="0">
              <a:buNone/>
            </a:pPr>
            <a:r>
              <a:rPr lang="nl-BE" sz="2000" dirty="0">
                <a:solidFill>
                  <a:srgbClr val="2F2F2F"/>
                </a:solidFill>
                <a:latin typeface="+mj-lt"/>
              </a:rPr>
              <a:t>O</a:t>
            </a:r>
            <a:r>
              <a:rPr lang="nl-BE" sz="2000" b="0" i="0" dirty="0">
                <a:solidFill>
                  <a:srgbClr val="2F2F2F"/>
                </a:solidFill>
                <a:effectLst/>
                <a:latin typeface="+mj-lt"/>
              </a:rPr>
              <a:t>ntmoeting tussen eerstelijnsactoren en (</a:t>
            </a:r>
            <a:r>
              <a:rPr lang="nl-BE" sz="2000" b="0" i="0" dirty="0" err="1">
                <a:solidFill>
                  <a:srgbClr val="2F2F2F"/>
                </a:solidFill>
                <a:effectLst/>
                <a:latin typeface="+mj-lt"/>
              </a:rPr>
              <a:t>geconventioneerde</a:t>
            </a:r>
            <a:r>
              <a:rPr lang="nl-BE" sz="2000" b="0" i="0" dirty="0">
                <a:solidFill>
                  <a:srgbClr val="2F2F2F"/>
                </a:solidFill>
                <a:effectLst/>
                <a:latin typeface="+mj-lt"/>
              </a:rPr>
              <a:t>) psychologen/orthopedagogen</a:t>
            </a:r>
          </a:p>
          <a:p>
            <a:pPr marL="457200" lvl="1" indent="0">
              <a:buNone/>
            </a:pPr>
            <a:endParaRPr lang="nl-BE" sz="2000" b="0" i="0" dirty="0">
              <a:solidFill>
                <a:srgbClr val="2F2F2F"/>
              </a:solidFill>
              <a:effectLst/>
              <a:latin typeface="+mj-lt"/>
            </a:endParaRPr>
          </a:p>
          <a:p>
            <a:pPr marL="457200" lvl="1" indent="0">
              <a:buNone/>
            </a:pPr>
            <a:r>
              <a:rPr lang="nl-BE" sz="2000" b="1" i="0" dirty="0">
                <a:solidFill>
                  <a:srgbClr val="2F2F2F"/>
                </a:solidFill>
                <a:effectLst/>
                <a:latin typeface="+mj-lt"/>
              </a:rPr>
              <a:t>Hoe:</a:t>
            </a:r>
          </a:p>
          <a:p>
            <a:pPr lvl="1"/>
            <a:r>
              <a:rPr lang="nl-BE" sz="2000" b="0" i="0" dirty="0">
                <a:solidFill>
                  <a:srgbClr val="2F2F2F"/>
                </a:solidFill>
                <a:effectLst/>
                <a:latin typeface="+mj-lt"/>
              </a:rPr>
              <a:t>Aan hoge tafels</a:t>
            </a:r>
          </a:p>
          <a:p>
            <a:pPr lvl="1"/>
            <a:r>
              <a:rPr lang="nl-BE" sz="2000" dirty="0">
                <a:solidFill>
                  <a:srgbClr val="2F2F2F"/>
                </a:solidFill>
                <a:latin typeface="+mj-lt"/>
              </a:rPr>
              <a:t>5 – 6 personen per tafel</a:t>
            </a:r>
          </a:p>
          <a:p>
            <a:pPr lvl="1"/>
            <a:r>
              <a:rPr lang="nl-BE" sz="2000" b="0" i="0" dirty="0">
                <a:solidFill>
                  <a:srgbClr val="2F2F2F"/>
                </a:solidFill>
                <a:effectLst/>
                <a:latin typeface="+mj-lt"/>
              </a:rPr>
              <a:t>Psychologen/orthopedagogen verspreiden zich aan de tafels</a:t>
            </a:r>
            <a:r>
              <a:rPr lang="nl-BE" sz="2000" dirty="0">
                <a:solidFill>
                  <a:srgbClr val="2F2F2F"/>
                </a:solidFill>
                <a:latin typeface="+mj-lt"/>
              </a:rPr>
              <a:t>– blijf niet steeds bij hetzelfde groepje staan, zo leer je meer mensen kennen! </a:t>
            </a:r>
          </a:p>
          <a:p>
            <a:pPr lvl="1"/>
            <a:r>
              <a:rPr lang="nl-BE" sz="2000" dirty="0">
                <a:solidFill>
                  <a:srgbClr val="2F2F2F"/>
                </a:solidFill>
                <a:latin typeface="+mj-lt"/>
              </a:rPr>
              <a:t>Psychologen/orthopedagogen hebben een kleursticker op hun naamkaartje</a:t>
            </a:r>
          </a:p>
          <a:p>
            <a:pPr lvl="2"/>
            <a:r>
              <a:rPr lang="nl-BE" sz="1800" dirty="0">
                <a:solidFill>
                  <a:srgbClr val="2F2F2F"/>
                </a:solidFill>
                <a:latin typeface="+mj-lt"/>
              </a:rPr>
              <a:t>Geel: kinderen en jongeren</a:t>
            </a:r>
          </a:p>
          <a:p>
            <a:pPr lvl="2"/>
            <a:r>
              <a:rPr lang="nl-BE" sz="1800" dirty="0">
                <a:solidFill>
                  <a:srgbClr val="2F2F2F"/>
                </a:solidFill>
                <a:latin typeface="+mj-lt"/>
              </a:rPr>
              <a:t>Blauw: volwassenen</a:t>
            </a:r>
          </a:p>
          <a:p>
            <a:pPr lvl="2"/>
            <a:r>
              <a:rPr lang="nl-BE" sz="1800" dirty="0">
                <a:solidFill>
                  <a:srgbClr val="2F2F2F"/>
                </a:solidFill>
                <a:latin typeface="+mj-lt"/>
              </a:rPr>
              <a:t>Groen: beide</a:t>
            </a:r>
          </a:p>
          <a:p>
            <a:pPr marL="457200" lvl="1" indent="0">
              <a:buNone/>
            </a:pPr>
            <a:endParaRPr lang="nl-BE" sz="2000" dirty="0">
              <a:solidFill>
                <a:srgbClr val="2F2F2F"/>
              </a:solidFill>
              <a:latin typeface="+mj-lt"/>
            </a:endParaRPr>
          </a:p>
          <a:p>
            <a:pPr lvl="1"/>
            <a:endParaRPr lang="nl-BE" sz="2000" dirty="0">
              <a:solidFill>
                <a:srgbClr val="2F2F2F"/>
              </a:solidFill>
              <a:latin typeface="+mj-lt"/>
            </a:endParaRPr>
          </a:p>
          <a:p>
            <a:pPr marL="457200" lvl="1" indent="0">
              <a:buNone/>
            </a:pPr>
            <a:endParaRPr lang="nl-BE" sz="2000" b="0" i="0" dirty="0">
              <a:solidFill>
                <a:srgbClr val="2F2F2F"/>
              </a:solidFill>
              <a:effectLst/>
              <a:latin typeface="+mj-lt"/>
            </a:endParaRPr>
          </a:p>
          <a:p>
            <a:endParaRPr lang="nl-BE" dirty="0"/>
          </a:p>
        </p:txBody>
      </p:sp>
    </p:spTree>
    <p:extLst>
      <p:ext uri="{BB962C8B-B14F-4D97-AF65-F5344CB8AC3E}">
        <p14:creationId xmlns:p14="http://schemas.microsoft.com/office/powerpoint/2010/main" val="12608512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7E1430-C707-0EF2-A41C-BB905C984D41}"/>
              </a:ext>
            </a:extLst>
          </p:cNvPr>
          <p:cNvSpPr>
            <a:spLocks noGrp="1"/>
          </p:cNvSpPr>
          <p:nvPr>
            <p:ph type="title"/>
          </p:nvPr>
        </p:nvSpPr>
        <p:spPr/>
        <p:txBody>
          <a:bodyPr/>
          <a:lstStyle/>
          <a:p>
            <a:r>
              <a:rPr lang="nl-NL"/>
              <a:t>Kennismakingstafels</a:t>
            </a:r>
            <a:endParaRPr lang="nl-BE"/>
          </a:p>
        </p:txBody>
      </p:sp>
      <p:sp>
        <p:nvSpPr>
          <p:cNvPr id="3" name="Tijdelijke aanduiding voor inhoud 2">
            <a:extLst>
              <a:ext uri="{FF2B5EF4-FFF2-40B4-BE49-F238E27FC236}">
                <a16:creationId xmlns:a16="http://schemas.microsoft.com/office/drawing/2014/main" id="{689B905A-3540-35DE-4417-3187F633E7D6}"/>
              </a:ext>
            </a:extLst>
          </p:cNvPr>
          <p:cNvSpPr>
            <a:spLocks noGrp="1"/>
          </p:cNvSpPr>
          <p:nvPr>
            <p:ph idx="1"/>
          </p:nvPr>
        </p:nvSpPr>
        <p:spPr>
          <a:xfrm>
            <a:off x="201464" y="1679352"/>
            <a:ext cx="9548408" cy="5302230"/>
          </a:xfrm>
        </p:spPr>
        <p:txBody>
          <a:bodyPr>
            <a:normAutofit/>
          </a:bodyPr>
          <a:lstStyle/>
          <a:p>
            <a:pPr marL="457200" lvl="1" indent="0">
              <a:buNone/>
            </a:pPr>
            <a:r>
              <a:rPr lang="nl-BE" sz="1800" b="1" dirty="0">
                <a:solidFill>
                  <a:srgbClr val="2F2F2F"/>
                </a:solidFill>
                <a:latin typeface="+mj-lt"/>
              </a:rPr>
              <a:t>Twee centrale vragen:</a:t>
            </a:r>
          </a:p>
          <a:p>
            <a:pPr lvl="1"/>
            <a:r>
              <a:rPr lang="nl-BE" sz="1800" dirty="0">
                <a:solidFill>
                  <a:srgbClr val="2F2F2F"/>
                </a:solidFill>
                <a:latin typeface="+mj-lt"/>
              </a:rPr>
              <a:t>Stel jezelf voor in 2-3 zinnen </a:t>
            </a:r>
          </a:p>
          <a:p>
            <a:pPr lvl="1"/>
            <a:r>
              <a:rPr lang="nl-BE" sz="1800" dirty="0">
                <a:solidFill>
                  <a:srgbClr val="2F2F2F"/>
                </a:solidFill>
                <a:latin typeface="+mj-lt"/>
              </a:rPr>
              <a:t>Hoe zie jij jezelf samenwerken met diegene die bij jou aan tafel staat rond geestelijke gezondheid / psychologische zorg? </a:t>
            </a:r>
          </a:p>
          <a:p>
            <a:pPr lvl="2"/>
            <a:r>
              <a:rPr lang="nl-BE" sz="1600" dirty="0">
                <a:solidFill>
                  <a:srgbClr val="2F2F2F"/>
                </a:solidFill>
                <a:latin typeface="+mj-lt"/>
              </a:rPr>
              <a:t>Hoe wil ik zelf in contact treden met anderen? </a:t>
            </a:r>
          </a:p>
          <a:p>
            <a:pPr lvl="2"/>
            <a:r>
              <a:rPr lang="nl-BE" sz="1600" dirty="0">
                <a:solidFill>
                  <a:srgbClr val="2F2F2F"/>
                </a:solidFill>
                <a:latin typeface="+mj-lt"/>
              </a:rPr>
              <a:t>Hoe wil ik aangesproken worden door anderen? </a:t>
            </a:r>
          </a:p>
          <a:p>
            <a:pPr lvl="2"/>
            <a:r>
              <a:rPr lang="nl-BE" sz="1600" dirty="0">
                <a:solidFill>
                  <a:srgbClr val="2F2F2F"/>
                </a:solidFill>
                <a:latin typeface="+mj-lt"/>
              </a:rPr>
              <a:t>Wat werkt er voor mij? </a:t>
            </a:r>
          </a:p>
          <a:p>
            <a:pPr lvl="2"/>
            <a:r>
              <a:rPr lang="nl-BE" sz="1600" dirty="0">
                <a:solidFill>
                  <a:srgbClr val="2F2F2F"/>
                </a:solidFill>
                <a:latin typeface="+mj-lt"/>
              </a:rPr>
              <a:t>Wat heb ik hier voor nodig?</a:t>
            </a:r>
          </a:p>
          <a:p>
            <a:pPr marL="457200" lvl="1" indent="0">
              <a:buNone/>
            </a:pPr>
            <a:endParaRPr lang="nl-BE" sz="1800" dirty="0">
              <a:solidFill>
                <a:srgbClr val="2F2F2F"/>
              </a:solidFill>
              <a:latin typeface="+mj-lt"/>
            </a:endParaRPr>
          </a:p>
          <a:p>
            <a:endParaRPr lang="nl-BE" dirty="0"/>
          </a:p>
        </p:txBody>
      </p:sp>
      <p:pic>
        <p:nvPicPr>
          <p:cNvPr id="4" name="simple-clean-logo-13775">
            <a:hlinkClick r:id="" action="ppaction://media"/>
            <a:extLst>
              <a:ext uri="{FF2B5EF4-FFF2-40B4-BE49-F238E27FC236}">
                <a16:creationId xmlns:a16="http://schemas.microsoft.com/office/drawing/2014/main" id="{C381C1AC-B335-E409-B26F-CCC2848F8E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25291" y="1270000"/>
            <a:ext cx="487363" cy="487363"/>
          </a:xfrm>
          <a:prstGeom prst="rect">
            <a:avLst/>
          </a:prstGeom>
        </p:spPr>
      </p:pic>
    </p:spTree>
    <p:extLst>
      <p:ext uri="{BB962C8B-B14F-4D97-AF65-F5344CB8AC3E}">
        <p14:creationId xmlns:p14="http://schemas.microsoft.com/office/powerpoint/2010/main" val="339610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D6415F-8E28-62E1-157F-646E688A2EBC}"/>
              </a:ext>
            </a:extLst>
          </p:cNvPr>
          <p:cNvSpPr>
            <a:spLocks noGrp="1"/>
          </p:cNvSpPr>
          <p:nvPr>
            <p:ph type="title"/>
          </p:nvPr>
        </p:nvSpPr>
        <p:spPr/>
        <p:txBody>
          <a:bodyPr/>
          <a:lstStyle/>
          <a:p>
            <a:r>
              <a:rPr lang="nl-NL"/>
              <a:t>Afronding</a:t>
            </a:r>
            <a:endParaRPr lang="nl-BE"/>
          </a:p>
        </p:txBody>
      </p:sp>
      <p:sp>
        <p:nvSpPr>
          <p:cNvPr id="3" name="Tijdelijke aanduiding voor inhoud 2">
            <a:extLst>
              <a:ext uri="{FF2B5EF4-FFF2-40B4-BE49-F238E27FC236}">
                <a16:creationId xmlns:a16="http://schemas.microsoft.com/office/drawing/2014/main" id="{14072EB8-74F8-5209-F6C5-3C1B429DAAD2}"/>
              </a:ext>
            </a:extLst>
          </p:cNvPr>
          <p:cNvSpPr>
            <a:spLocks noGrp="1"/>
          </p:cNvSpPr>
          <p:nvPr>
            <p:ph idx="1"/>
          </p:nvPr>
        </p:nvSpPr>
        <p:spPr/>
        <p:txBody>
          <a:bodyPr/>
          <a:lstStyle/>
          <a:p>
            <a:r>
              <a:rPr lang="nl-NL" b="1" dirty="0" err="1"/>
              <a:t>Evaluatiebus</a:t>
            </a:r>
            <a:r>
              <a:rPr lang="nl-NL" b="1" dirty="0"/>
              <a:t> </a:t>
            </a:r>
            <a:r>
              <a:rPr lang="nl-NL" dirty="0"/>
              <a:t>en </a:t>
            </a:r>
            <a:r>
              <a:rPr lang="nl-NL" b="1" dirty="0" err="1"/>
              <a:t>suggestiebus</a:t>
            </a:r>
            <a:r>
              <a:rPr lang="nl-NL" dirty="0"/>
              <a:t> niet vergeten </a:t>
            </a:r>
            <a:r>
              <a:rPr lang="nl-NL" dirty="0">
                <a:sym typeface="Wingdings" panose="05000000000000000000" pitchFamily="2" charset="2"/>
              </a:rPr>
              <a:t></a:t>
            </a:r>
            <a:endParaRPr lang="nl-NL" dirty="0"/>
          </a:p>
          <a:p>
            <a:pPr marL="0" indent="0">
              <a:buNone/>
            </a:pPr>
            <a:endParaRPr lang="nl-NL" dirty="0"/>
          </a:p>
          <a:p>
            <a:pPr marL="0" indent="0">
              <a:buNone/>
            </a:pPr>
            <a:endParaRPr lang="nl-NL" dirty="0"/>
          </a:p>
          <a:p>
            <a:r>
              <a:rPr lang="nl-NL" dirty="0"/>
              <a:t>Jullie ontvangen </a:t>
            </a:r>
            <a:r>
              <a:rPr lang="nl-NL" b="1" dirty="0"/>
              <a:t>een mail met de presentatie </a:t>
            </a:r>
            <a:r>
              <a:rPr lang="nl-NL" dirty="0"/>
              <a:t>en de</a:t>
            </a:r>
          </a:p>
          <a:p>
            <a:pPr marL="0" indent="0">
              <a:buNone/>
            </a:pPr>
            <a:r>
              <a:rPr lang="nl-NL" b="1" dirty="0"/>
              <a:t>deelnemerslijst + contactgegevens </a:t>
            </a:r>
            <a:r>
              <a:rPr lang="nl-NL" dirty="0"/>
              <a:t>(enkel indien toestemming werd gegeven) </a:t>
            </a:r>
          </a:p>
          <a:p>
            <a:endParaRPr lang="nl-NL" dirty="0"/>
          </a:p>
          <a:p>
            <a:endParaRPr lang="nl-BE" dirty="0"/>
          </a:p>
        </p:txBody>
      </p:sp>
    </p:spTree>
    <p:extLst>
      <p:ext uri="{BB962C8B-B14F-4D97-AF65-F5344CB8AC3E}">
        <p14:creationId xmlns:p14="http://schemas.microsoft.com/office/powerpoint/2010/main" val="23709638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0"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1" name="Straight Connector 10">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4" descr="Rode atletiekbaan met witte lijnen">
            <a:extLst>
              <a:ext uri="{FF2B5EF4-FFF2-40B4-BE49-F238E27FC236}">
                <a16:creationId xmlns:a16="http://schemas.microsoft.com/office/drawing/2014/main" id="{643EFE7C-290D-2AFD-C0A5-57531527608A}"/>
              </a:ext>
            </a:extLst>
          </p:cNvPr>
          <p:cNvPicPr>
            <a:picLocks noChangeAspect="1"/>
          </p:cNvPicPr>
          <p:nvPr/>
        </p:nvPicPr>
        <p:blipFill>
          <a:blip r:embed="rId3">
            <a:extLst>
              <a:ext uri="{28A0092B-C50C-407E-A947-70E740481C1C}">
                <a14:useLocalDpi xmlns:a14="http://schemas.microsoft.com/office/drawing/2010/main" val="0"/>
              </a:ext>
            </a:extLst>
          </a:blip>
          <a:srcRect l="11555" r="11555"/>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a:extLst>
              <a:ext uri="{FF2B5EF4-FFF2-40B4-BE49-F238E27FC236}">
                <a16:creationId xmlns:a16="http://schemas.microsoft.com/office/drawing/2014/main" id="{60BD744A-C48E-D202-438C-B540B83A9BA5}"/>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err="1"/>
              <a:t>Hartelijk</a:t>
            </a:r>
            <a:r>
              <a:rPr lang="en-US" sz="4800"/>
              <a:t> </a:t>
            </a:r>
            <a:r>
              <a:rPr lang="en-US" sz="4800" err="1"/>
              <a:t>bedankt</a:t>
            </a:r>
            <a:r>
              <a:rPr lang="en-US" sz="4800"/>
              <a:t>! </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35371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8301227"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4" descr="Afbeelding met kaart&#10;&#10;Automatisch gegenereerde beschrijving">
            <a:extLst>
              <a:ext uri="{FF2B5EF4-FFF2-40B4-BE49-F238E27FC236}">
                <a16:creationId xmlns:a16="http://schemas.microsoft.com/office/drawing/2014/main" id="{4EAE22D4-5F05-818D-E2C1-03D3F5825D38}"/>
              </a:ext>
            </a:extLst>
          </p:cNvPr>
          <p:cNvPicPr>
            <a:picLocks noGrp="1" noChangeAspect="1"/>
          </p:cNvPicPr>
          <p:nvPr>
            <p:ph idx="1"/>
          </p:nvPr>
        </p:nvPicPr>
        <p:blipFill>
          <a:blip r:embed="rId2"/>
          <a:stretch>
            <a:fillRect/>
          </a:stretch>
        </p:blipFill>
        <p:spPr>
          <a:xfrm>
            <a:off x="2396015" y="1131994"/>
            <a:ext cx="4464151" cy="4590386"/>
          </a:xfrm>
          <a:prstGeom prst="rect">
            <a:avLst/>
          </a:prstGeom>
        </p:spPr>
      </p:pic>
    </p:spTree>
    <p:extLst>
      <p:ext uri="{BB962C8B-B14F-4D97-AF65-F5344CB8AC3E}">
        <p14:creationId xmlns:p14="http://schemas.microsoft.com/office/powerpoint/2010/main" val="483351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A4ACC-31DE-8DD6-5939-49E3C5531785}"/>
              </a:ext>
            </a:extLst>
          </p:cNvPr>
          <p:cNvSpPr>
            <a:spLocks noGrp="1"/>
          </p:cNvSpPr>
          <p:nvPr>
            <p:ph type="title"/>
          </p:nvPr>
        </p:nvSpPr>
        <p:spPr/>
        <p:txBody>
          <a:bodyPr/>
          <a:lstStyle/>
          <a:p>
            <a:r>
              <a:rPr lang="nl-NL" dirty="0"/>
              <a:t>Eerstelijnszone Panacea</a:t>
            </a:r>
            <a:endParaRPr lang="nl-BE" dirty="0"/>
          </a:p>
        </p:txBody>
      </p:sp>
      <p:sp>
        <p:nvSpPr>
          <p:cNvPr id="3" name="Tijdelijke aanduiding voor inhoud 2">
            <a:extLst>
              <a:ext uri="{FF2B5EF4-FFF2-40B4-BE49-F238E27FC236}">
                <a16:creationId xmlns:a16="http://schemas.microsoft.com/office/drawing/2014/main" id="{F29CA4E9-78C9-B4F0-D07D-1224B20D9D3C}"/>
              </a:ext>
            </a:extLst>
          </p:cNvPr>
          <p:cNvSpPr>
            <a:spLocks noGrp="1"/>
          </p:cNvSpPr>
          <p:nvPr>
            <p:ph idx="1"/>
          </p:nvPr>
        </p:nvSpPr>
        <p:spPr>
          <a:xfrm>
            <a:off x="-846" y="1924369"/>
            <a:ext cx="8596668" cy="3880773"/>
          </a:xfrm>
        </p:spPr>
        <p:txBody>
          <a:bodyPr vert="horz" lIns="91440" tIns="45720" rIns="91440" bIns="45720" rtlCol="0" anchor="t">
            <a:normAutofit/>
          </a:bodyPr>
          <a:lstStyle/>
          <a:p>
            <a:pPr marL="0" indent="0">
              <a:buNone/>
            </a:pPr>
            <a:endParaRPr lang="nl-BE"/>
          </a:p>
          <a:p>
            <a:endParaRPr lang="nl-BE"/>
          </a:p>
        </p:txBody>
      </p:sp>
      <p:sp>
        <p:nvSpPr>
          <p:cNvPr id="5" name="Tekstvak 4">
            <a:extLst>
              <a:ext uri="{FF2B5EF4-FFF2-40B4-BE49-F238E27FC236}">
                <a16:creationId xmlns:a16="http://schemas.microsoft.com/office/drawing/2014/main" id="{65C44A7F-50AE-48C6-651D-DDCBD6674CCB}"/>
              </a:ext>
            </a:extLst>
          </p:cNvPr>
          <p:cNvSpPr txBox="1"/>
          <p:nvPr/>
        </p:nvSpPr>
        <p:spPr>
          <a:xfrm>
            <a:off x="594207" y="1555125"/>
            <a:ext cx="9536581"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nl-NL" dirty="0"/>
          </a:p>
          <a:p>
            <a:pPr marL="342900" indent="-342900">
              <a:buFont typeface="Arial"/>
              <a:buChar char="•"/>
            </a:pPr>
            <a:r>
              <a:rPr lang="nl-NL" sz="2400" dirty="0"/>
              <a:t>Voorstelling team</a:t>
            </a:r>
          </a:p>
          <a:p>
            <a:pPr marL="800100" lvl="1" indent="-342900">
              <a:buFont typeface="Arial"/>
              <a:buChar char="•"/>
            </a:pPr>
            <a:r>
              <a:rPr lang="nl-NL" sz="2400" dirty="0"/>
              <a:t>Karen Van Lierde: coördinator </a:t>
            </a:r>
          </a:p>
          <a:p>
            <a:pPr marL="800100" lvl="1" indent="-342900">
              <a:buFont typeface="Arial"/>
              <a:buChar char="•"/>
            </a:pPr>
            <a:r>
              <a:rPr lang="nl-NL" sz="2400" dirty="0"/>
              <a:t>Eline Van Der Meiren: populatiemanager</a:t>
            </a:r>
          </a:p>
          <a:p>
            <a:pPr marL="800100" lvl="1" indent="-342900">
              <a:buFont typeface="Arial"/>
              <a:buChar char="•"/>
            </a:pPr>
            <a:r>
              <a:rPr lang="nl-NL" sz="2400" dirty="0"/>
              <a:t>Tess Vandermeulen: stafmedewerker </a:t>
            </a:r>
          </a:p>
          <a:p>
            <a:pPr marL="800100" lvl="1" indent="-342900">
              <a:buFont typeface="Arial"/>
              <a:buChar char="•"/>
            </a:pPr>
            <a:r>
              <a:rPr lang="nl-NL" sz="2400" dirty="0"/>
              <a:t>Sylvie Willens: voorzitter</a:t>
            </a:r>
          </a:p>
          <a:p>
            <a:pPr marL="800100" lvl="1" indent="-342900">
              <a:buFont typeface="Arial"/>
              <a:buChar char="•"/>
            </a:pPr>
            <a:endParaRPr lang="nl-NL" sz="2400" dirty="0"/>
          </a:p>
          <a:p>
            <a:r>
              <a:rPr lang="nl-NL" sz="2400" dirty="0"/>
              <a:t>Meer info? </a:t>
            </a:r>
          </a:p>
          <a:p>
            <a:endParaRPr lang="nl-NL" sz="1900" dirty="0"/>
          </a:p>
          <a:p>
            <a:pPr lvl="1"/>
            <a:r>
              <a:rPr lang="nl-NL" sz="1700" dirty="0">
                <a:hlinkClick r:id="rId3"/>
              </a:rPr>
              <a:t>www.eerstelijnszone.be/eerstelijnszone-panacea</a:t>
            </a:r>
            <a:endParaRPr lang="nl-NL" sz="1700" dirty="0"/>
          </a:p>
          <a:p>
            <a:pPr lvl="1"/>
            <a:endParaRPr lang="nl-NL" sz="1700" dirty="0"/>
          </a:p>
          <a:p>
            <a:pPr lvl="1"/>
            <a:r>
              <a:rPr lang="nl-NL" sz="1700" dirty="0">
                <a:hlinkClick r:id="rId4"/>
              </a:rPr>
              <a:t>info@elzpanacea.be</a:t>
            </a:r>
            <a:endParaRPr lang="nl-NL" sz="1700" dirty="0"/>
          </a:p>
          <a:p>
            <a:pPr lvl="1"/>
            <a:endParaRPr lang="nl-NL" sz="2400" dirty="0"/>
          </a:p>
          <a:p>
            <a:pPr marL="285750" indent="-285750">
              <a:buFont typeface="Calibri"/>
              <a:buChar char="-"/>
            </a:pPr>
            <a:endParaRPr lang="nl-NL" sz="2400" dirty="0"/>
          </a:p>
        </p:txBody>
      </p:sp>
    </p:spTree>
    <p:extLst>
      <p:ext uri="{BB962C8B-B14F-4D97-AF65-F5344CB8AC3E}">
        <p14:creationId xmlns:p14="http://schemas.microsoft.com/office/powerpoint/2010/main" val="101889174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angepast 3">
    <a:dk1>
      <a:sysClr val="windowText" lastClr="000000"/>
    </a:dk1>
    <a:lt1>
      <a:sysClr val="window" lastClr="FFFFFF"/>
    </a:lt1>
    <a:dk2>
      <a:srgbClr val="000000"/>
    </a:dk2>
    <a:lt2>
      <a:srgbClr val="FFFFFF"/>
    </a:lt2>
    <a:accent1>
      <a:srgbClr val="75BDA7"/>
    </a:accent1>
    <a:accent2>
      <a:srgbClr val="58B6C0"/>
    </a:accent2>
    <a:accent3>
      <a:srgbClr val="75BDA7"/>
    </a:accent3>
    <a:accent4>
      <a:srgbClr val="7A8C8E"/>
    </a:accent4>
    <a:accent5>
      <a:srgbClr val="84ACB6"/>
    </a:accent5>
    <a:accent6>
      <a:srgbClr val="2683C6"/>
    </a:accent6>
    <a:hlink>
      <a:srgbClr val="6B9F25"/>
    </a:hlink>
    <a:folHlink>
      <a:srgbClr val="9F671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4537989-0106-4447-b691-8906ccfeecb1">
      <Terms xmlns="http://schemas.microsoft.com/office/infopath/2007/PartnerControls"/>
    </lcf76f155ced4ddcb4097134ff3c332f>
    <TaxCatchAll xmlns="f2341831-c2be-404d-bcb6-41e0f0cb9b9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722535AD60F8B439397205E83A3A992" ma:contentTypeVersion="13" ma:contentTypeDescription="Een nieuw document maken." ma:contentTypeScope="" ma:versionID="d35164d243b485dd077ef1f6f79b1400">
  <xsd:schema xmlns:xsd="http://www.w3.org/2001/XMLSchema" xmlns:xs="http://www.w3.org/2001/XMLSchema" xmlns:p="http://schemas.microsoft.com/office/2006/metadata/properties" xmlns:ns2="84537989-0106-4447-b691-8906ccfeecb1" xmlns:ns3="f2341831-c2be-404d-bcb6-41e0f0cb9b97" targetNamespace="http://schemas.microsoft.com/office/2006/metadata/properties" ma:root="true" ma:fieldsID="26c8632e8471e3e74671f075d3413761" ns2:_="" ns3:_="">
    <xsd:import namespace="84537989-0106-4447-b691-8906ccfeecb1"/>
    <xsd:import namespace="f2341831-c2be-404d-bcb6-41e0f0cb9b9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537989-0106-4447-b691-8906ccfeec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bea329e2-05b3-4b00-91f6-00329e57c0f9"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341831-c2be-404d-bcb6-41e0f0cb9b9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c65ed4f-0d1d-4742-b134-6baa5b221f1f}" ma:internalName="TaxCatchAll" ma:showField="CatchAllData" ma:web="f2341831-c2be-404d-bcb6-41e0f0cb9b9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D3DC69-5F5B-4BF6-94AD-F047291CE8CB}">
  <ds:schemaRefs>
    <ds:schemaRef ds:uri="http://schemas.microsoft.com/sharepoint/v3/contenttype/forms"/>
  </ds:schemaRefs>
</ds:datastoreItem>
</file>

<file path=customXml/itemProps2.xml><?xml version="1.0" encoding="utf-8"?>
<ds:datastoreItem xmlns:ds="http://schemas.openxmlformats.org/officeDocument/2006/customXml" ds:itemID="{F818BB04-AB31-4885-9E52-3E650D4977E8}">
  <ds:schemaRefs>
    <ds:schemaRef ds:uri="4b5a5ea9-b4f8-44f3-ab0c-fc80696c170d"/>
    <ds:schemaRef ds:uri="b4526717-9d51-4b0e-baf3-61f5e8201de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D6CD8FC-E2CD-4EF4-B4DF-880673A4B017}"/>
</file>

<file path=docProps/app.xml><?xml version="1.0" encoding="utf-8"?>
<Properties xmlns="http://schemas.openxmlformats.org/officeDocument/2006/extended-properties" xmlns:vt="http://schemas.openxmlformats.org/officeDocument/2006/docPropsVTypes">
  <Template/>
  <TotalTime>967</TotalTime>
  <Words>4103</Words>
  <Application>Microsoft Office PowerPoint</Application>
  <PresentationFormat>Breedbeeld</PresentationFormat>
  <Paragraphs>694</Paragraphs>
  <Slides>73</Slides>
  <Notes>26</Notes>
  <HiddenSlides>0</HiddenSlides>
  <MMClips>2</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73</vt:i4>
      </vt:variant>
    </vt:vector>
  </HeadingPairs>
  <TitlesOfParts>
    <vt:vector size="81" baseType="lpstr">
      <vt:lpstr>Arial</vt:lpstr>
      <vt:lpstr>Calibri</vt:lpstr>
      <vt:lpstr>Roboto Medium</vt:lpstr>
      <vt:lpstr>Segoe UI</vt:lpstr>
      <vt:lpstr>Trebuchet MS</vt:lpstr>
      <vt:lpstr>Wingdings 3</vt:lpstr>
      <vt:lpstr>Facet</vt:lpstr>
      <vt:lpstr>1_Facet</vt:lpstr>
      <vt:lpstr>KICK-OFF CONVENTIE psychologische zorg in de eerste lijn</vt:lpstr>
      <vt:lpstr>Bedankt! </vt:lpstr>
      <vt:lpstr>Wie mogen we welkom heten vandaag? </vt:lpstr>
      <vt:lpstr>Programma</vt:lpstr>
      <vt:lpstr>Plenaire sessie</vt:lpstr>
      <vt:lpstr>Plenaire introductie</vt:lpstr>
      <vt:lpstr>Netwerken Geestelijke Gezondheid</vt:lpstr>
      <vt:lpstr>PowerPoint-presentatie</vt:lpstr>
      <vt:lpstr>Eerstelijnszone Panacea</vt:lpstr>
      <vt:lpstr>Evaluatieformulieren</vt:lpstr>
      <vt:lpstr>Voorstelling conventie “psychologische functies in de eerstelijn”</vt:lpstr>
      <vt:lpstr>Uitrol conventie</vt:lpstr>
      <vt:lpstr>Algemeen</vt:lpstr>
      <vt:lpstr>Visie conventie – Public Mental Health benadering</vt:lpstr>
      <vt:lpstr>Public Health – TED Talk Prof. Bruffaerts ‘De Mythes voorbij’</vt:lpstr>
      <vt:lpstr>Algemeen</vt:lpstr>
      <vt:lpstr>PowerPoint-presentatie</vt:lpstr>
      <vt:lpstr>Algemeen</vt:lpstr>
      <vt:lpstr>Algemeen</vt:lpstr>
      <vt:lpstr>1) Eerstijnspsychologische zorg (ELP)</vt:lpstr>
      <vt:lpstr>2) Gespecialiseerde psychologische zorg (GPZ) in de eerste lijn</vt:lpstr>
      <vt:lpstr>Zorgaanbod</vt:lpstr>
      <vt:lpstr>Zorgaanbod - cumulatie</vt:lpstr>
      <vt:lpstr>Vindplaatsen</vt:lpstr>
      <vt:lpstr>Inzet intercultureel bemiddelaars</vt:lpstr>
      <vt:lpstr>Cijfers Oost-Vlaanderen</vt:lpstr>
      <vt:lpstr>Stavaza ELZ Panacea</vt:lpstr>
      <vt:lpstr>Stavaza ELZ Panacea</vt:lpstr>
      <vt:lpstr>www.psy-ovl.be </vt:lpstr>
      <vt:lpstr>www.psy-ovl.be</vt:lpstr>
      <vt:lpstr>www.psy-ovl.be</vt:lpstr>
      <vt:lpstr>Groepsaanbod ELZ Panacea -Voorjaar 2023</vt:lpstr>
      <vt:lpstr>Groepsaanbod ELZ Panacea -Voorjaar 2023</vt:lpstr>
      <vt:lpstr>Groepsaanbod ELZ Panacea -Voorjaar 2023</vt:lpstr>
      <vt:lpstr>Groepsaanbod ELZ Panacea -Voorjaar 2023</vt:lpstr>
      <vt:lpstr>Groepsaanbod ELZ Panacea -Voorjaar 2023</vt:lpstr>
      <vt:lpstr>Vragen en info </vt:lpstr>
      <vt:lpstr>Sinds 2010</vt:lpstr>
      <vt:lpstr>Sinds 2015</vt:lpstr>
      <vt:lpstr>Netwerkpunten GGZ in Panacea</vt:lpstr>
      <vt:lpstr>PowerPoint-presentatie</vt:lpstr>
      <vt:lpstr>RADAR</vt:lpstr>
      <vt:lpstr>RADAR-programma's</vt:lpstr>
      <vt:lpstr>Nieuw vanaf 2023 </vt:lpstr>
      <vt:lpstr>Naar RADAR 2.0</vt:lpstr>
      <vt:lpstr>PowerPoint-presentatie</vt:lpstr>
      <vt:lpstr>5 strategische doelen</vt:lpstr>
      <vt:lpstr>Netwerkpunt  RADAR</vt:lpstr>
      <vt:lpstr>RADAR Consult</vt:lpstr>
      <vt:lpstr>PowerPoint-presentatie</vt:lpstr>
      <vt:lpstr>Netwerkpunt</vt:lpstr>
      <vt:lpstr>Netwerkpunt: inzetten op deskundigheidsbevordering</vt:lpstr>
      <vt:lpstr>Netwerkpunt: contactformulier</vt:lpstr>
      <vt:lpstr>Assessmentteam </vt:lpstr>
      <vt:lpstr>Assessmentteam: waarom contact opnemen?</vt:lpstr>
      <vt:lpstr>Assessmentteam: waarom contact opnemen?</vt:lpstr>
      <vt:lpstr> Assessmentteam: contactformulier </vt:lpstr>
      <vt:lpstr>MOBiL team – voor wie? </vt:lpstr>
      <vt:lpstr>MOBiL team: kernopdrachten</vt:lpstr>
      <vt:lpstr>MOBiL  team: contactformulier </vt:lpstr>
      <vt:lpstr>Mobiel crisisteam (MCT): Voor wie? </vt:lpstr>
      <vt:lpstr>PowerPoint-presentatie</vt:lpstr>
      <vt:lpstr>Hoe aanmelden?</vt:lpstr>
      <vt:lpstr>Kenmerken?</vt:lpstr>
      <vt:lpstr>Kenmerken?</vt:lpstr>
      <vt:lpstr>Contactgegevens</vt:lpstr>
      <vt:lpstr>Figuur driehoek </vt:lpstr>
      <vt:lpstr>Online hulp / interessante links</vt:lpstr>
      <vt:lpstr>Vragen? </vt:lpstr>
      <vt:lpstr>Kennismakingstafels</vt:lpstr>
      <vt:lpstr>Kennismakingstafels</vt:lpstr>
      <vt:lpstr>Afronding</vt:lpstr>
      <vt:lpstr>Hartelijk bedankt!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Conventie terugbetaling psychologische zorg in de eerste lijn</dc:title>
  <dc:creator>Nathalie Haeck</dc:creator>
  <cp:lastModifiedBy>Jenna Baert</cp:lastModifiedBy>
  <cp:revision>21</cp:revision>
  <dcterms:created xsi:type="dcterms:W3CDTF">2021-09-20T06:03:21Z</dcterms:created>
  <dcterms:modified xsi:type="dcterms:W3CDTF">2023-03-24T13:49:22Z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0x0101009DF66F3B07B9E048A52E1100A28A7220</vt:lpwstr>
  </property>
  <property fmtid="{D5CDD505-2E9C-101B-9397-08002B2CF9AE}" pid="3" name="MediaServiceImageTags">
    <vt:lpwstr/>
  </property>
</Properties>
</file>