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1" r:id="rId4"/>
    <p:sldId id="258" r:id="rId5"/>
    <p:sldId id="259" r:id="rId6"/>
    <p:sldId id="262" r:id="rId7"/>
    <p:sldId id="263" r:id="rId8"/>
    <p:sldId id="31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66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531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264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79" y="1967652"/>
            <a:ext cx="10622044" cy="415811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08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79" y="1967652"/>
            <a:ext cx="10622044" cy="415811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48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79" y="1967652"/>
            <a:ext cx="10622044" cy="4158115"/>
          </a:xfrm>
        </p:spPr>
        <p:txBody>
          <a:bodyPr numCol="2" spcCol="404928"/>
          <a:lstStyle>
            <a:lvl5pPr marL="0" indent="0">
              <a:lnSpc>
                <a:spcPts val="2000"/>
              </a:lnSpc>
              <a:spcBef>
                <a:spcPts val="0"/>
              </a:spcBef>
              <a:spcAft>
                <a:spcPts val="2700"/>
              </a:spcAft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0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979" y="1967652"/>
            <a:ext cx="514944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57575" y="1967652"/>
            <a:ext cx="514944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78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84979" y="1967652"/>
            <a:ext cx="514944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57575" y="1968105"/>
            <a:ext cx="5149880" cy="415766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178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57575" y="1967652"/>
            <a:ext cx="514944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84979" y="1968105"/>
            <a:ext cx="5149880" cy="415766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578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84979" y="1968105"/>
            <a:ext cx="10622044" cy="193580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84979" y="4207427"/>
            <a:ext cx="10622044" cy="1918339"/>
          </a:xfrm>
        </p:spPr>
        <p:txBody>
          <a:bodyPr numCol="2" spcCol="404928"/>
          <a:lstStyle>
            <a:lvl5pPr marL="0" indent="0">
              <a:spcBef>
                <a:spcPts val="0"/>
              </a:spcBef>
              <a:spcAft>
                <a:spcPts val="2700"/>
              </a:spcAft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7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79" y="494827"/>
            <a:ext cx="5149447" cy="625061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4979" y="1141231"/>
            <a:ext cx="5149447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84979" y="1967652"/>
            <a:ext cx="514944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57576" y="73337"/>
            <a:ext cx="5934425" cy="678466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690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03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1AFF33-5705-DE45-9813-41A57BF41B23}"/>
              </a:ext>
            </a:extLst>
          </p:cNvPr>
          <p:cNvSpPr/>
          <p:nvPr/>
        </p:nvSpPr>
        <p:spPr>
          <a:xfrm>
            <a:off x="0" y="1"/>
            <a:ext cx="12192000" cy="80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701" y="494827"/>
            <a:ext cx="4984017" cy="625061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22701" y="1141231"/>
            <a:ext cx="4984017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422701" y="1967652"/>
            <a:ext cx="4984017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73337"/>
            <a:ext cx="5934425" cy="678466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82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979" y="1967652"/>
            <a:ext cx="3286436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48206" y="1967652"/>
            <a:ext cx="3286436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120586" y="1967652"/>
            <a:ext cx="3286436" cy="4158115"/>
          </a:xfrm>
        </p:spPr>
        <p:txBody>
          <a:bodyPr/>
          <a:lstStyle>
            <a:lvl1pPr>
              <a:defRPr sz="2133"/>
            </a:lvl1pPr>
            <a:lvl2pPr>
              <a:defRPr sz="1733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1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97" y="1967652"/>
            <a:ext cx="6640225" cy="415811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979" y="1967653"/>
            <a:ext cx="3835387" cy="4158113"/>
          </a:xfrm>
        </p:spPr>
        <p:txBody>
          <a:bodyPr/>
          <a:lstStyle>
            <a:lvl1pPr marL="0" indent="0">
              <a:buNone/>
              <a:defRPr sz="1067"/>
            </a:lvl1pPr>
            <a:lvl2pPr marL="342830" indent="0">
              <a:buNone/>
              <a:defRPr sz="933"/>
            </a:lvl2pPr>
            <a:lvl3pPr marL="685662" indent="0">
              <a:buNone/>
              <a:defRPr sz="800"/>
            </a:lvl3pPr>
            <a:lvl4pPr marL="1028492" indent="0">
              <a:buNone/>
              <a:defRPr sz="667"/>
            </a:lvl4pPr>
            <a:lvl5pPr marL="1371322" indent="0">
              <a:buNone/>
              <a:defRPr sz="667"/>
            </a:lvl5pPr>
            <a:lvl6pPr marL="1714152" indent="0">
              <a:buNone/>
              <a:defRPr sz="667"/>
            </a:lvl6pPr>
            <a:lvl7pPr marL="2056983" indent="0">
              <a:buNone/>
              <a:defRPr sz="667"/>
            </a:lvl7pPr>
            <a:lvl8pPr marL="2399813" indent="0">
              <a:buNone/>
              <a:defRPr sz="667"/>
            </a:lvl8pPr>
            <a:lvl9pPr marL="2742643" indent="0">
              <a:buNone/>
              <a:defRPr sz="667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4979" y="1141231"/>
            <a:ext cx="9723245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4979" y="494827"/>
            <a:ext cx="9723245" cy="625061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7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967653"/>
            <a:ext cx="12192000" cy="4890348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/>
            </a:lvl1pPr>
            <a:lvl2pPr marL="342830" indent="0">
              <a:buNone/>
              <a:defRPr sz="2133"/>
            </a:lvl2pPr>
            <a:lvl3pPr marL="685662" indent="0">
              <a:buNone/>
              <a:defRPr sz="1733"/>
            </a:lvl3pPr>
            <a:lvl4pPr marL="1028492" indent="0">
              <a:buNone/>
              <a:defRPr sz="1467"/>
            </a:lvl4pPr>
            <a:lvl5pPr marL="1371322" indent="0">
              <a:buNone/>
              <a:defRPr sz="1467"/>
            </a:lvl5pPr>
            <a:lvl6pPr marL="1714152" indent="0">
              <a:buNone/>
              <a:defRPr sz="1467"/>
            </a:lvl6pPr>
            <a:lvl7pPr marL="2056983" indent="0">
              <a:buNone/>
              <a:defRPr sz="1467"/>
            </a:lvl7pPr>
            <a:lvl8pPr marL="2399813" indent="0">
              <a:buNone/>
              <a:defRPr sz="1467"/>
            </a:lvl8pPr>
            <a:lvl9pPr marL="2742643" indent="0">
              <a:buNone/>
              <a:defRPr sz="1467"/>
            </a:lvl9pPr>
          </a:lstStyle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4979" y="494827"/>
            <a:ext cx="9409608" cy="625061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4979" y="1141231"/>
            <a:ext cx="9409608" cy="564356"/>
          </a:xfrm>
        </p:spPr>
        <p:txBody>
          <a:bodyPr>
            <a:noAutofit/>
          </a:bodyPr>
          <a:lstStyle>
            <a:lvl1pPr marL="0" indent="0">
              <a:buNone/>
              <a:defRPr sz="1733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28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74863"/>
            <a:ext cx="12192000" cy="678313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/>
            </a:lvl1pPr>
            <a:lvl2pPr marL="342830" indent="0">
              <a:buNone/>
              <a:defRPr sz="2133"/>
            </a:lvl2pPr>
            <a:lvl3pPr marL="685662" indent="0">
              <a:buNone/>
              <a:defRPr sz="1733"/>
            </a:lvl3pPr>
            <a:lvl4pPr marL="1028492" indent="0">
              <a:buNone/>
              <a:defRPr sz="1467"/>
            </a:lvl4pPr>
            <a:lvl5pPr marL="1371322" indent="0">
              <a:buNone/>
              <a:defRPr sz="1467"/>
            </a:lvl5pPr>
            <a:lvl6pPr marL="1714152" indent="0">
              <a:buNone/>
              <a:defRPr sz="1467"/>
            </a:lvl6pPr>
            <a:lvl7pPr marL="2056983" indent="0">
              <a:buNone/>
              <a:defRPr sz="1467"/>
            </a:lvl7pPr>
            <a:lvl8pPr marL="2399813" indent="0">
              <a:buNone/>
              <a:defRPr sz="1467"/>
            </a:lvl8pPr>
            <a:lvl9pPr marL="2742643" indent="0">
              <a:buNone/>
              <a:defRPr sz="1467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18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427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84980" y="525829"/>
            <a:ext cx="9733713" cy="5539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4981" y="1962713"/>
            <a:ext cx="4573796" cy="247497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733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3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229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5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65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2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74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192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977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8584-154B-44C9-AC93-0D7944AACFE8}" type="datetimeFigureOut">
              <a:rPr lang="nl-BE" smtClean="0"/>
              <a:t>11/12/2023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2F1D-22D2-4C58-8A20-DE3CC4D1CEA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27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F7AD537-A609-D643-A8C5-E3E7F31ED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85285" y="495301"/>
            <a:ext cx="8115300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4F990C9-7551-D842-AF2E-DB6768706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85285" y="1600201"/>
            <a:ext cx="10621433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text styles</a:t>
            </a:r>
          </a:p>
          <a:p>
            <a:pPr lvl="1"/>
            <a:r>
              <a:rPr lang="nl-BE" altLang="en-US"/>
              <a:t>Second level</a:t>
            </a:r>
          </a:p>
          <a:p>
            <a:pPr lvl="2"/>
            <a:r>
              <a:rPr lang="nl-BE" altLang="en-US"/>
              <a:t>Third level</a:t>
            </a:r>
          </a:p>
          <a:p>
            <a:pPr lvl="3"/>
            <a:r>
              <a:rPr lang="nl-BE" altLang="en-US"/>
              <a:t>Fourth level</a:t>
            </a:r>
          </a:p>
          <a:p>
            <a:pPr lvl="4"/>
            <a:r>
              <a:rPr lang="nl-BE" altLang="en-US"/>
              <a:t>Fifth level</a:t>
            </a: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AD977-BDB2-FA4B-B21F-E336B633FCAC}"/>
              </a:ext>
            </a:extLst>
          </p:cNvPr>
          <p:cNvSpPr/>
          <p:nvPr/>
        </p:nvSpPr>
        <p:spPr>
          <a:xfrm>
            <a:off x="0" y="1"/>
            <a:ext cx="12192000" cy="80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577F8BD3-755E-2C49-AE90-54BFF4F1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7" y="673101"/>
            <a:ext cx="908051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04D619D-0942-B446-A6A5-6CFAC2A745ED}"/>
              </a:ext>
            </a:extLst>
          </p:cNvPr>
          <p:cNvSpPr txBox="1">
            <a:spLocks/>
          </p:cNvSpPr>
          <p:nvPr/>
        </p:nvSpPr>
        <p:spPr>
          <a:xfrm>
            <a:off x="3492500" y="6356351"/>
            <a:ext cx="2211917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455613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927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340775" rtl="0" eaLnBrk="0" fontAlgn="base" hangingPunct="0">
        <a:spcBef>
          <a:spcPct val="0"/>
        </a:spcBef>
        <a:spcAft>
          <a:spcPct val="0"/>
        </a:spcAft>
        <a:defRPr sz="3600" b="0" i="0" kern="1200">
          <a:solidFill>
            <a:schemeClr val="tx2"/>
          </a:solidFill>
          <a:latin typeface="Tenso Medium" panose="02000000000000000000" pitchFamily="2" charset="77"/>
          <a:ea typeface="ヒラギノ角ゴ Pro W3" charset="0"/>
          <a:cs typeface="Arial Unicode MS"/>
        </a:defRPr>
      </a:lvl1pPr>
      <a:lvl2pPr algn="l" defTabSz="3407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charset="0"/>
          <a:ea typeface="ヒラギノ角ゴ Pro W3" charset="0"/>
          <a:cs typeface="Arial Unicode MS" panose="020B0604020202020204" pitchFamily="34" charset="-128"/>
        </a:defRPr>
      </a:lvl2pPr>
      <a:lvl3pPr algn="l" defTabSz="3407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charset="0"/>
          <a:ea typeface="ヒラギノ角ゴ Pro W3" charset="0"/>
          <a:cs typeface="Arial Unicode MS" panose="020B0604020202020204" pitchFamily="34" charset="-128"/>
        </a:defRPr>
      </a:lvl3pPr>
      <a:lvl4pPr algn="l" defTabSz="3407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charset="0"/>
          <a:ea typeface="ヒラギノ角ゴ Pro W3" charset="0"/>
          <a:cs typeface="Arial Unicode MS" panose="020B0604020202020204" pitchFamily="34" charset="-128"/>
        </a:defRPr>
      </a:lvl4pPr>
      <a:lvl5pPr algn="l" defTabSz="3407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charset="0"/>
          <a:ea typeface="ヒラギノ角ゴ Pro W3" charset="0"/>
          <a:cs typeface="Arial Unicode MS" panose="020B0604020202020204" pitchFamily="34" charset="-128"/>
        </a:defRPr>
      </a:lvl5pPr>
      <a:lvl6pPr marL="609585" algn="l" defTabSz="340775" rtl="0" fontAlgn="base">
        <a:spcBef>
          <a:spcPct val="0"/>
        </a:spcBef>
        <a:spcAft>
          <a:spcPct val="0"/>
        </a:spcAft>
        <a:defRPr sz="3600" b="1">
          <a:solidFill>
            <a:srgbClr val="0245AE"/>
          </a:solidFill>
          <a:latin typeface="Arial Unicode MS" charset="0"/>
          <a:ea typeface="ヒラギノ角ゴ Pro W3" charset="0"/>
        </a:defRPr>
      </a:lvl6pPr>
      <a:lvl7pPr marL="1219170" algn="l" defTabSz="340775" rtl="0" fontAlgn="base">
        <a:spcBef>
          <a:spcPct val="0"/>
        </a:spcBef>
        <a:spcAft>
          <a:spcPct val="0"/>
        </a:spcAft>
        <a:defRPr sz="3600" b="1">
          <a:solidFill>
            <a:srgbClr val="0245AE"/>
          </a:solidFill>
          <a:latin typeface="Arial Unicode MS" charset="0"/>
          <a:ea typeface="ヒラギノ角ゴ Pro W3" charset="0"/>
        </a:defRPr>
      </a:lvl7pPr>
      <a:lvl8pPr marL="1828754" algn="l" defTabSz="340775" rtl="0" fontAlgn="base">
        <a:spcBef>
          <a:spcPct val="0"/>
        </a:spcBef>
        <a:spcAft>
          <a:spcPct val="0"/>
        </a:spcAft>
        <a:defRPr sz="3600" b="1">
          <a:solidFill>
            <a:srgbClr val="0245AE"/>
          </a:solidFill>
          <a:latin typeface="Arial Unicode MS" charset="0"/>
          <a:ea typeface="ヒラギノ角ゴ Pro W3" charset="0"/>
        </a:defRPr>
      </a:lvl8pPr>
      <a:lvl9pPr marL="2438339" algn="l" defTabSz="340775" rtl="0" fontAlgn="base">
        <a:spcBef>
          <a:spcPct val="0"/>
        </a:spcBef>
        <a:spcAft>
          <a:spcPct val="0"/>
        </a:spcAft>
        <a:defRPr sz="3600" b="1">
          <a:solidFill>
            <a:srgbClr val="0245AE"/>
          </a:solidFill>
          <a:latin typeface="Arial Unicode MS" charset="0"/>
          <a:ea typeface="ヒラギノ角ゴ Pro W3" charset="0"/>
        </a:defRPr>
      </a:lvl9pPr>
    </p:titleStyle>
    <p:bodyStyle>
      <a:lvl1pPr marL="380990" indent="-380990" algn="l" defTabSz="3407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6670" indent="-213779" algn="l" defTabSz="3407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5112" indent="-169329" algn="l" defTabSz="3407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198003" indent="-169329" algn="l" defTabSz="3407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0895" indent="-169329" algn="l" defTabSz="3407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67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568" indent="-171416" algn="l" defTabSz="34283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28398" indent="-171416" algn="l" defTabSz="34283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29" indent="-171416" algn="l" defTabSz="34283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59" indent="-171416" algn="l" defTabSz="34283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2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2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3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3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3428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lob:https://cawzwvl.sharepoint.com/4aeb6fb5-0846-4cc9-9c35-b684ae014e00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AutoShape 2" descr="blob:https://cawzwvl.sharepoint.com/4aeb6fb5-0846-4cc9-9c35-b684ae014e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CE8A50-7FE2-4A4D-BEB4-FB32C4D5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Nachtopvang 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2E50BA-897E-A744-BC11-D683CBC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In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provincie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4 </a:t>
            </a:r>
            <a:r>
              <a:rPr lang="en-US" dirty="0" err="1"/>
              <a:t>dergelijke</a:t>
            </a:r>
            <a:r>
              <a:rPr lang="en-US" dirty="0"/>
              <a:t> </a:t>
            </a:r>
            <a:r>
              <a:rPr lang="en-US" dirty="0" err="1"/>
              <a:t>initiatieven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Roeselare</a:t>
            </a:r>
          </a:p>
          <a:p>
            <a:r>
              <a:rPr lang="en-US" dirty="0"/>
              <a:t>Oostende</a:t>
            </a:r>
          </a:p>
          <a:p>
            <a:r>
              <a:rPr lang="en-US" dirty="0" err="1"/>
              <a:t>Brugge</a:t>
            </a:r>
            <a:endParaRPr lang="en-US" dirty="0"/>
          </a:p>
          <a:p>
            <a:r>
              <a:rPr lang="en-US" dirty="0"/>
              <a:t>Kortrijk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fbeelding 4" descr="2 miljoen euro voor nieuwe &quot;Housing First&quot;-projecten voor daklozen. |  Karine Lalieu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3" y="2682240"/>
            <a:ext cx="2499360" cy="174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CE8A50-7FE2-4A4D-BEB4-FB32C4D5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Nachtopvang 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2E50BA-897E-A744-BC11-D683CBC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Samenwerking</a:t>
            </a:r>
            <a:r>
              <a:rPr lang="en-US" dirty="0"/>
              <a:t> van </a:t>
            </a:r>
            <a:r>
              <a:rPr lang="en-US" dirty="0" err="1"/>
              <a:t>Sociaal</a:t>
            </a:r>
            <a:r>
              <a:rPr lang="en-US" dirty="0"/>
              <a:t> Huis Kortrijk, </a:t>
            </a:r>
            <a:r>
              <a:rPr lang="en-US" dirty="0" err="1"/>
              <a:t>Provincie</a:t>
            </a:r>
            <a:r>
              <a:rPr lang="en-US" dirty="0"/>
              <a:t> West-</a:t>
            </a:r>
            <a:r>
              <a:rPr lang="en-US" dirty="0" err="1"/>
              <a:t>Vlaanderen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CAW Zuid-West </a:t>
            </a:r>
            <a:r>
              <a:rPr lang="en-US" dirty="0" err="1"/>
              <a:t>Vlaanderen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Tuighuisstraat</a:t>
            </a:r>
            <a:r>
              <a:rPr lang="en-US" dirty="0"/>
              <a:t> 40 </a:t>
            </a:r>
            <a:r>
              <a:rPr lang="en-US" dirty="0" err="1"/>
              <a:t>te</a:t>
            </a:r>
            <a:r>
              <a:rPr lang="en-US" dirty="0"/>
              <a:t> Kortrijk</a:t>
            </a:r>
          </a:p>
          <a:p>
            <a:endParaRPr lang="en-US" dirty="0"/>
          </a:p>
          <a:p>
            <a:r>
              <a:rPr lang="en-US" dirty="0" err="1"/>
              <a:t>Gestart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winteropvang</a:t>
            </a:r>
            <a:r>
              <a:rPr lang="en-US" dirty="0"/>
              <a:t>, </a:t>
            </a:r>
            <a:r>
              <a:rPr lang="en-US" dirty="0" err="1"/>
              <a:t>ondertussen</a:t>
            </a:r>
            <a:r>
              <a:rPr lang="en-US" dirty="0"/>
              <a:t> permanent </a:t>
            </a:r>
          </a:p>
          <a:p>
            <a:r>
              <a:rPr lang="en-US" dirty="0"/>
              <a:t>365 </a:t>
            </a:r>
            <a:r>
              <a:rPr lang="en-US" dirty="0" err="1"/>
              <a:t>dagen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 open!</a:t>
            </a:r>
          </a:p>
          <a:p>
            <a:endParaRPr lang="en-US" dirty="0"/>
          </a:p>
          <a:p>
            <a:r>
              <a:rPr lang="en-US" dirty="0"/>
              <a:t>24 </a:t>
            </a:r>
            <a:r>
              <a:rPr lang="en-US" dirty="0" err="1"/>
              <a:t>plaatsen</a:t>
            </a:r>
            <a:r>
              <a:rPr lang="en-US" dirty="0"/>
              <a:t> (</a:t>
            </a:r>
            <a:r>
              <a:rPr lang="en-US" dirty="0" err="1"/>
              <a:t>bedden</a:t>
            </a:r>
            <a:r>
              <a:rPr lang="en-US" dirty="0"/>
              <a:t>) in 3-persoonskamers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96" y="3100387"/>
            <a:ext cx="4762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CE8A50-7FE2-4A4D-BEB4-FB32C4D5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Nachtopvang 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2E50BA-897E-A744-BC11-D683CBC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Iedereen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slaapplaats</a:t>
            </a:r>
            <a:r>
              <a:rPr lang="en-US" dirty="0"/>
              <a:t> </a:t>
            </a:r>
            <a:r>
              <a:rPr lang="en-US" dirty="0" err="1"/>
              <a:t>zoekt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of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nachten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proper bed </a:t>
            </a:r>
            <a:r>
              <a:rPr lang="en-US" dirty="0" err="1"/>
              <a:t>aan</a:t>
            </a:r>
            <a:r>
              <a:rPr lang="en-US" dirty="0"/>
              <a:t> met </a:t>
            </a:r>
            <a:r>
              <a:rPr lang="en-US" dirty="0" err="1"/>
              <a:t>mogelijkheid</a:t>
            </a:r>
            <a:r>
              <a:rPr lang="en-US" dirty="0"/>
              <a:t> tot </a:t>
            </a:r>
            <a:r>
              <a:rPr lang="en-US" dirty="0" err="1"/>
              <a:t>douchen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broodmaaltijd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Begeleiding</a:t>
            </a:r>
            <a:r>
              <a:rPr lang="en-US" dirty="0"/>
              <a:t>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voorwaarde</a:t>
            </a:r>
            <a:r>
              <a:rPr lang="en-US" dirty="0"/>
              <a:t> !  </a:t>
            </a:r>
            <a:r>
              <a:rPr lang="en-US" dirty="0" err="1"/>
              <a:t>Babbel</a:t>
            </a:r>
            <a:r>
              <a:rPr lang="en-US" dirty="0"/>
              <a:t> steeds </a:t>
            </a:r>
            <a:r>
              <a:rPr lang="en-US" dirty="0" err="1"/>
              <a:t>mogelijk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88" y="3622766"/>
            <a:ext cx="3093147" cy="29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CE8A50-7FE2-4A4D-BEB4-FB32C4D5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Nachtopvang</a:t>
            </a:r>
            <a:r>
              <a:rPr lang="en-US" dirty="0"/>
              <a:t> Team &amp; </a:t>
            </a:r>
            <a:r>
              <a:rPr lang="en-US" dirty="0" err="1"/>
              <a:t>dagplanning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2E50BA-897E-A744-BC11-D683CBC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van 3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draaiende</a:t>
            </a:r>
            <a:r>
              <a:rPr lang="en-US" dirty="0"/>
              <a:t> (</a:t>
            </a:r>
            <a:r>
              <a:rPr lang="en-US" dirty="0" err="1"/>
              <a:t>zomervakantie</a:t>
            </a:r>
            <a:r>
              <a:rPr lang="en-US" dirty="0"/>
              <a:t> </a:t>
            </a:r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jobstudenten</a:t>
            </a:r>
            <a:r>
              <a:rPr lang="en-US" dirty="0"/>
              <a:t>)</a:t>
            </a:r>
          </a:p>
          <a:p>
            <a:r>
              <a:rPr lang="en-US" dirty="0" err="1"/>
              <a:t>Aangevuld</a:t>
            </a:r>
            <a:r>
              <a:rPr lang="en-US" dirty="0"/>
              <a:t> met </a:t>
            </a:r>
            <a:r>
              <a:rPr lang="en-US" dirty="0" err="1"/>
              <a:t>vrijwilligers</a:t>
            </a:r>
            <a:r>
              <a:rPr lang="en-US" dirty="0"/>
              <a:t> (</a:t>
            </a:r>
            <a:r>
              <a:rPr lang="en-US" dirty="0" err="1"/>
              <a:t>telkens</a:t>
            </a:r>
            <a:r>
              <a:rPr lang="en-US" dirty="0"/>
              <a:t> per 2) die </a:t>
            </a:r>
            <a:r>
              <a:rPr lang="en-US" dirty="0" err="1"/>
              <a:t>inslapen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Gasten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tss</a:t>
            </a:r>
            <a:r>
              <a:rPr lang="en-US" dirty="0"/>
              <a:t> 19.30u-20u</a:t>
            </a:r>
          </a:p>
          <a:p>
            <a:r>
              <a:rPr lang="en-US" dirty="0" err="1"/>
              <a:t>Maaltijd</a:t>
            </a:r>
            <a:r>
              <a:rPr lang="en-US" dirty="0"/>
              <a:t>/</a:t>
            </a:r>
            <a:r>
              <a:rPr lang="en-US" dirty="0" err="1"/>
              <a:t>gesprek</a:t>
            </a:r>
            <a:r>
              <a:rPr lang="en-US" dirty="0"/>
              <a:t>/douche/</a:t>
            </a:r>
            <a:r>
              <a:rPr lang="en-US" dirty="0" err="1"/>
              <a:t>groepsgebeuren</a:t>
            </a:r>
            <a:endParaRPr lang="en-US" dirty="0"/>
          </a:p>
          <a:p>
            <a:r>
              <a:rPr lang="en-US" dirty="0"/>
              <a:t>Om 22u is het </a:t>
            </a:r>
            <a:r>
              <a:rPr lang="en-US" dirty="0" err="1"/>
              <a:t>stil</a:t>
            </a:r>
            <a:endParaRPr lang="en-US" dirty="0"/>
          </a:p>
          <a:p>
            <a:r>
              <a:rPr lang="en-US" dirty="0" err="1"/>
              <a:t>Medewerker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huis</a:t>
            </a:r>
          </a:p>
          <a:p>
            <a:endParaRPr lang="en-US" dirty="0"/>
          </a:p>
          <a:p>
            <a:r>
              <a:rPr lang="en-US" dirty="0"/>
              <a:t>Om 7u is </a:t>
            </a:r>
            <a:r>
              <a:rPr lang="en-US" dirty="0" err="1"/>
              <a:t>medewerker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(‘s </a:t>
            </a:r>
            <a:r>
              <a:rPr lang="en-US" dirty="0" err="1"/>
              <a:t>nachts</a:t>
            </a:r>
            <a:r>
              <a:rPr lang="en-US" dirty="0"/>
              <a:t> </a:t>
            </a:r>
            <a:r>
              <a:rPr lang="en-US" dirty="0" err="1"/>
              <a:t>oproepbaar</a:t>
            </a:r>
            <a:r>
              <a:rPr lang="en-US" dirty="0"/>
              <a:t>)</a:t>
            </a:r>
          </a:p>
          <a:p>
            <a:r>
              <a:rPr lang="en-US" dirty="0"/>
              <a:t>Om 7u30 </a:t>
            </a:r>
            <a:r>
              <a:rPr lang="en-US" dirty="0" err="1"/>
              <a:t>wekken</a:t>
            </a:r>
            <a:endParaRPr lang="en-US" dirty="0"/>
          </a:p>
          <a:p>
            <a:r>
              <a:rPr lang="en-US" dirty="0"/>
              <a:t>Om 8u30 is </a:t>
            </a:r>
            <a:r>
              <a:rPr lang="en-US" dirty="0" err="1"/>
              <a:t>nachtopvang</a:t>
            </a:r>
            <a:r>
              <a:rPr lang="en-US" dirty="0"/>
              <a:t> </a:t>
            </a:r>
            <a:r>
              <a:rPr lang="en-US" dirty="0" err="1"/>
              <a:t>leeg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room with two beds and a glass door">
            <a:extLst>
              <a:ext uri="{FF2B5EF4-FFF2-40B4-BE49-F238E27FC236}">
                <a16:creationId xmlns:a16="http://schemas.microsoft.com/office/drawing/2014/main" id="{98D15475-D2C6-790B-FE1B-A1C7CF66F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25" y="2535101"/>
            <a:ext cx="4792151" cy="38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48E44B54-8037-2148-8F45-4DF878466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2" y="1839191"/>
            <a:ext cx="3175965" cy="33666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CE8A50-7FE2-4A4D-BEB4-FB32C4D5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Nachtopvang</a:t>
            </a:r>
            <a:r>
              <a:rPr lang="en-US" dirty="0"/>
              <a:t> </a:t>
            </a:r>
            <a:r>
              <a:rPr lang="en-US" dirty="0" err="1"/>
              <a:t>werking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2E50BA-897E-A744-BC11-D683CBC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Max 20 </a:t>
            </a:r>
            <a:r>
              <a:rPr lang="en-US" dirty="0" err="1"/>
              <a:t>nachten</a:t>
            </a:r>
            <a:r>
              <a:rPr lang="en-US" dirty="0"/>
              <a:t> per </a:t>
            </a:r>
            <a:r>
              <a:rPr lang="en-US" dirty="0" err="1"/>
              <a:t>maand</a:t>
            </a:r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reservatie</a:t>
            </a:r>
            <a:r>
              <a:rPr lang="en-US" dirty="0"/>
              <a:t> (gratis </a:t>
            </a:r>
            <a:r>
              <a:rPr lang="en-US" dirty="0" err="1"/>
              <a:t>inbelnummer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hulpvraag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, maar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Team van 15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 om via “ </a:t>
            </a:r>
            <a:r>
              <a:rPr lang="en-US" dirty="0" err="1"/>
              <a:t>compagnon</a:t>
            </a:r>
            <a:r>
              <a:rPr lang="en-US" dirty="0"/>
              <a:t> de route” de </a:t>
            </a:r>
            <a:r>
              <a:rPr lang="en-US" dirty="0" err="1"/>
              <a:t>gast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Gast </a:t>
            </a:r>
            <a:r>
              <a:rPr lang="en-US" dirty="0" err="1"/>
              <a:t>sowieso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stuur</a:t>
            </a:r>
            <a:r>
              <a:rPr lang="en-US" dirty="0"/>
              <a:t> van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traject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leiden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CAW-studio met </a:t>
            </a:r>
            <a:r>
              <a:rPr lang="en-US" dirty="0" err="1"/>
              <a:t>begeleiding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leiden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Housing First </a:t>
            </a:r>
            <a:r>
              <a:rPr lang="en-US" dirty="0" err="1"/>
              <a:t>traject</a:t>
            </a:r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oplossingen</a:t>
            </a:r>
            <a:r>
              <a:rPr lang="en-US" dirty="0"/>
              <a:t> OP MAAT</a:t>
            </a:r>
          </a:p>
          <a:p>
            <a:endParaRPr lang="en-US" dirty="0"/>
          </a:p>
          <a:p>
            <a:r>
              <a:rPr lang="en-US" dirty="0"/>
              <a:t>Vaak </a:t>
            </a:r>
            <a:r>
              <a:rPr lang="en-US" dirty="0" err="1"/>
              <a:t>profielen</a:t>
            </a:r>
            <a:r>
              <a:rPr lang="en-US" dirty="0"/>
              <a:t> die </a:t>
            </a:r>
            <a:r>
              <a:rPr lang="en-US" dirty="0" err="1"/>
              <a:t>nergens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welkom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gekend</a:t>
            </a:r>
            <a:r>
              <a:rPr lang="en-US" dirty="0"/>
              <a:t> in alle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diensten</a:t>
            </a:r>
            <a:endParaRPr lang="en-US" dirty="0"/>
          </a:p>
          <a:p>
            <a:r>
              <a:rPr lang="en-US" dirty="0" err="1"/>
              <a:t>Weinig</a:t>
            </a:r>
            <a:r>
              <a:rPr lang="en-US" dirty="0"/>
              <a:t> regels, absolute basis</a:t>
            </a:r>
          </a:p>
          <a:p>
            <a:r>
              <a:rPr lang="en-US" dirty="0" err="1"/>
              <a:t>Draait</a:t>
            </a:r>
            <a:r>
              <a:rPr lang="en-US" dirty="0"/>
              <a:t> op respect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duidelijkheid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9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512BD-A067-4B85-94D5-F980FB86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E6F5ED-C6BF-48D1-9738-C945800E5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79E5C8-7B78-4376-9E4A-74CBBB2E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1743"/>
            <a:ext cx="12192000" cy="861974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0C70B63-A621-46A4-BE5A-DAF590EB5D45}"/>
              </a:ext>
            </a:extLst>
          </p:cNvPr>
          <p:cNvSpPr txBox="1">
            <a:spLocks/>
          </p:cNvSpPr>
          <p:nvPr/>
        </p:nvSpPr>
        <p:spPr bwMode="auto">
          <a:xfrm>
            <a:off x="784978" y="5473548"/>
            <a:ext cx="973371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5613" rtl="0" fontAlgn="base">
              <a:spcBef>
                <a:spcPct val="0"/>
              </a:spcBef>
              <a:spcAft>
                <a:spcPct val="0"/>
              </a:spcAft>
              <a:defRPr sz="2700" b="0" i="0" kern="1200">
                <a:solidFill>
                  <a:schemeClr val="bg1"/>
                </a:solidFill>
                <a:latin typeface="Tenso Medium" panose="02000000000000000000" pitchFamily="2" charset="77"/>
                <a:ea typeface="ヒラギノ角ゴ Pro W3" charset="0"/>
                <a:cs typeface="Arial Unicode MS"/>
              </a:defRPr>
            </a:lvl1pPr>
            <a:lvl2pPr algn="l" defTabSz="455613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 Unicode MS" charset="0"/>
                <a:ea typeface="ヒラギノ角ゴ Pro W3" charset="0"/>
                <a:cs typeface="Arial Unicode MS" panose="020B0604020202020204" pitchFamily="34" charset="-128"/>
              </a:defRPr>
            </a:lvl2pPr>
            <a:lvl3pPr algn="l" defTabSz="455613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 Unicode MS" charset="0"/>
                <a:ea typeface="ヒラギノ角ゴ Pro W3" charset="0"/>
                <a:cs typeface="Arial Unicode MS" panose="020B0604020202020204" pitchFamily="34" charset="-128"/>
              </a:defRPr>
            </a:lvl3pPr>
            <a:lvl4pPr algn="l" defTabSz="455613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 Unicode MS" charset="0"/>
                <a:ea typeface="ヒラギノ角ゴ Pro W3" charset="0"/>
                <a:cs typeface="Arial Unicode MS" panose="020B0604020202020204" pitchFamily="34" charset="-128"/>
              </a:defRPr>
            </a:lvl4pPr>
            <a:lvl5pPr algn="l" defTabSz="455613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 Unicode MS" charset="0"/>
                <a:ea typeface="ヒラギノ角ゴ Pro W3" charset="0"/>
                <a:cs typeface="Arial Unicode MS" panose="020B0604020202020204" pitchFamily="34" charset="-128"/>
              </a:defRPr>
            </a:lvl5pPr>
            <a:lvl6pPr marL="457200" algn="l" defTabSz="455613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 Unicode MS" charset="0"/>
                <a:ea typeface="ヒラギノ角ゴ Pro W3" charset="0"/>
              </a:defRPr>
            </a:lvl6pPr>
            <a:lvl7pPr marL="914400" algn="l" defTabSz="455613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 Unicode MS" charset="0"/>
                <a:ea typeface="ヒラギノ角ゴ Pro W3" charset="0"/>
              </a:defRPr>
            </a:lvl7pPr>
            <a:lvl8pPr marL="1371600" algn="l" defTabSz="455613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 Unicode MS" charset="0"/>
                <a:ea typeface="ヒラギノ角ゴ Pro W3" charset="0"/>
              </a:defRPr>
            </a:lvl8pPr>
            <a:lvl9pPr marL="1828800" algn="l" defTabSz="455613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 Unicode M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nl-BE" sz="8000" dirty="0"/>
              <a:t>Vragen?  </a:t>
            </a:r>
          </a:p>
        </p:txBody>
      </p:sp>
    </p:spTree>
    <p:extLst>
      <p:ext uri="{BB962C8B-B14F-4D97-AF65-F5344CB8AC3E}">
        <p14:creationId xmlns:p14="http://schemas.microsoft.com/office/powerpoint/2010/main" val="2349709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AW">
      <a:dk1>
        <a:srgbClr val="1B599B"/>
      </a:dk1>
      <a:lt1>
        <a:srgbClr val="FFFFFF"/>
      </a:lt1>
      <a:dk2>
        <a:srgbClr val="1B599B"/>
      </a:dk2>
      <a:lt2>
        <a:srgbClr val="EEF3FA"/>
      </a:lt2>
      <a:accent1>
        <a:srgbClr val="D31773"/>
      </a:accent1>
      <a:accent2>
        <a:srgbClr val="A32065"/>
      </a:accent2>
      <a:accent3>
        <a:srgbClr val="D1EEFB"/>
      </a:accent3>
      <a:accent4>
        <a:srgbClr val="5CBEEC"/>
      </a:accent4>
      <a:accent5>
        <a:srgbClr val="1A599B"/>
      </a:accent5>
      <a:accent6>
        <a:srgbClr val="F57F20"/>
      </a:accent6>
      <a:hlink>
        <a:srgbClr val="D31773"/>
      </a:hlink>
      <a:folHlink>
        <a:srgbClr val="D317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w-ppt-template" id="{E8661B7B-B47E-3B44-8FA6-B20DEA629F7B}" vid="{19E55659-6FFA-1945-8640-D2405FDB4195}"/>
    </a:ext>
  </a:extLst>
</a:theme>
</file>

<file path=ppt/theme/themeOverride1.xml><?xml version="1.0" encoding="utf-8"?>
<a:themeOverride xmlns:a="http://schemas.openxmlformats.org/drawingml/2006/main">
  <a:clrScheme name="CAW">
    <a:dk1>
      <a:srgbClr val="1B599B"/>
    </a:dk1>
    <a:lt1>
      <a:srgbClr val="FFFFFF"/>
    </a:lt1>
    <a:dk2>
      <a:srgbClr val="1B599B"/>
    </a:dk2>
    <a:lt2>
      <a:srgbClr val="EEF3FA"/>
    </a:lt2>
    <a:accent1>
      <a:srgbClr val="D31773"/>
    </a:accent1>
    <a:accent2>
      <a:srgbClr val="A32065"/>
    </a:accent2>
    <a:accent3>
      <a:srgbClr val="D1EEFB"/>
    </a:accent3>
    <a:accent4>
      <a:srgbClr val="5CBEEC"/>
    </a:accent4>
    <a:accent5>
      <a:srgbClr val="1A599B"/>
    </a:accent5>
    <a:accent6>
      <a:srgbClr val="F57F20"/>
    </a:accent6>
    <a:hlink>
      <a:srgbClr val="D31773"/>
    </a:hlink>
    <a:folHlink>
      <a:srgbClr val="D3177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Open Sans</vt:lpstr>
      <vt:lpstr>Tenso Medium</vt:lpstr>
      <vt:lpstr>Kantoorthema</vt:lpstr>
      <vt:lpstr>Custom Design</vt:lpstr>
      <vt:lpstr>PowerPoint Presentation</vt:lpstr>
      <vt:lpstr>Nachtopvang </vt:lpstr>
      <vt:lpstr>Nachtopvang </vt:lpstr>
      <vt:lpstr>Nachtopvang </vt:lpstr>
      <vt:lpstr>Nachtopvang Team &amp; dagplanning</vt:lpstr>
      <vt:lpstr>Nachtopvang werking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Natalie Van Assche</dc:creator>
  <cp:lastModifiedBy>Natalie Van Assche</cp:lastModifiedBy>
  <cp:revision>4</cp:revision>
  <dcterms:created xsi:type="dcterms:W3CDTF">2023-12-11T17:37:06Z</dcterms:created>
  <dcterms:modified xsi:type="dcterms:W3CDTF">2023-12-11T19:23:20Z</dcterms:modified>
</cp:coreProperties>
</file>