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3" r:id="rId5"/>
    <p:sldId id="262" r:id="rId6"/>
    <p:sldId id="264" r:id="rId7"/>
    <p:sldId id="265" r:id="rId8"/>
    <p:sldId id="266" r:id="rId9"/>
    <p:sldId id="260" r:id="rId10"/>
    <p:sldId id="267" r:id="rId11"/>
    <p:sldId id="268" r:id="rId12"/>
    <p:sldId id="269" r:id="rId13"/>
    <p:sldId id="270" r:id="rId14"/>
    <p:sldId id="272" r:id="rId15"/>
    <p:sldId id="271" r:id="rId16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3278"/>
    <a:srgbClr val="C9D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88304" autoAdjust="0"/>
  </p:normalViewPr>
  <p:slideViewPr>
    <p:cSldViewPr snapToGrid="0">
      <p:cViewPr varScale="1">
        <p:scale>
          <a:sx n="99" d="100"/>
          <a:sy n="99" d="100"/>
        </p:scale>
        <p:origin x="540" y="2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CB300-B266-4CEB-A627-A27D808CA9FD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23378-CACB-4C54-8B06-A1A069EC569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6106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nl-B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organisatiestructuur is opgebouwd rond vier klantgerichte pijlers:</a:t>
            </a: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l-B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Thuiszorg</a:t>
            </a:r>
            <a:r>
              <a:rPr lang="nl-B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waarbij huishoudhulp via dienstencheques wordt verleend bij (kwetsbare) personen thuis en een vervoersdienst met vrijwilligers voor ouderen en personen met een beperkte mobiliteit. </a:t>
            </a: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l-B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Buurtzorg</a:t>
            </a:r>
            <a:r>
              <a:rPr lang="nl-B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 als doel het ondersteunen van kwetsbare ouderen of personen in de thuissituatie via het aanbieden van diensten op de zorgcampus of projecten rond buurtgerichte zorg.</a:t>
            </a: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l-B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Brugzorg</a:t>
            </a:r>
            <a:r>
              <a:rPr lang="nl-B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waarbij ouderen tijdelijk zorg en dienstverlening wordt aangeboden o.a. met als doel de zorg voor de mantelzorger tijdelijk te verlichten. </a:t>
            </a: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l-B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Woonzorg</a:t>
            </a:r>
            <a:r>
              <a:rPr lang="nl-B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waarbij ouderen 24u op 24u op de zorgcampus wonen met veel of weinig zorgondersteuning. </a:t>
            </a: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nl-B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l-B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Buurtzorg is ontstaan vanuit activiteiten op dinsdag namiddag voor de SF en de buurt. En daaruit is het LDC ontstaan </a:t>
            </a: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nl-B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380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F581C-1E58-6060-AFAD-6679AC3BC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EE601C0-5245-EA5B-A964-8E8322DBA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B607F67-D01A-755D-57DE-9C5ED1A2CD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Olv</a:t>
            </a:r>
            <a:r>
              <a:rPr lang="nl-BE" dirty="0"/>
              <a:t> Sofie Moens</a:t>
            </a:r>
          </a:p>
          <a:p>
            <a:endParaRPr lang="nl-BE" dirty="0"/>
          </a:p>
          <a:p>
            <a:r>
              <a:rPr lang="nl-BE" dirty="0"/>
              <a:t>Dag van de Mantelzorger: mantelzorgers in de bloemetjes zetten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3231638-CCA2-0CE1-888D-C521488735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18499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17135-A1A4-EDF6-1F35-643AA1B73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01E553C-BD3E-5433-1BDB-C6BB4DF6E3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15AB303-E118-2199-2A7C-5D77B891E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Olv</a:t>
            </a:r>
            <a:r>
              <a:rPr lang="nl-BE" dirty="0"/>
              <a:t> Sofie Moens</a:t>
            </a:r>
          </a:p>
          <a:p>
            <a:endParaRPr lang="nl-BE" dirty="0"/>
          </a:p>
          <a:p>
            <a:r>
              <a:rPr lang="nl-BE" dirty="0"/>
              <a:t>Dag van de Mantelzorger: mantelzorgers in de bloemetjes zetten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0AE4BE-4ABA-E15F-49A7-578D1EC55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062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C6B61-02A8-EB87-0794-B9121FCA7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B2B2813-92D2-A709-62DF-6127FB2153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549CEC3-1F5E-D944-5625-32B789E55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Olv</a:t>
            </a:r>
            <a:r>
              <a:rPr lang="nl-BE" dirty="0"/>
              <a:t> Sofie Moens</a:t>
            </a:r>
          </a:p>
          <a:p>
            <a:endParaRPr lang="nl-BE" dirty="0"/>
          </a:p>
          <a:p>
            <a:r>
              <a:rPr lang="nl-BE" dirty="0"/>
              <a:t>Dag van de Mantelzorger: mantelzorgers in de bloemetjes zetten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AB33CC7-2101-AEC0-8CAB-B24D1A43B0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83857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FE3E2-8EEE-77E5-4776-7CAC44064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E8E87DC-8F50-388D-951D-7897968D99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FF90F12-3239-CC72-7779-19934B82A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D779697-E208-5481-1EF8-BACABEF943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91616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61512-D302-E9FB-4652-ED691FFD8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9DAADCB-646B-C19C-797F-113A7126C8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4DBF7BE-2167-7BE0-39A4-479DF86C4E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9D56271-C454-A23D-45C4-C2CB1F2476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2043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Verbinden – ontmoeten – activiteiten als middel om ontmoeting mogelijk te maken</a:t>
            </a:r>
          </a:p>
          <a:p>
            <a:endParaRPr lang="nl-BE" dirty="0"/>
          </a:p>
          <a:p>
            <a:r>
              <a:rPr lang="nl-BE" dirty="0"/>
              <a:t>Preventie</a:t>
            </a:r>
          </a:p>
          <a:p>
            <a:endParaRPr lang="nl-BE" dirty="0"/>
          </a:p>
          <a:p>
            <a:r>
              <a:rPr lang="nl-BE" dirty="0"/>
              <a:t>Laagdrempelig: inschrijven vaak niet nodig, niet duur of gratis, zeer toegankelijk </a:t>
            </a:r>
          </a:p>
          <a:p>
            <a:endParaRPr lang="nl-BE" dirty="0"/>
          </a:p>
          <a:p>
            <a:r>
              <a:rPr lang="nl-BE" dirty="0"/>
              <a:t>De buurt: verbindend, signaalfunctie, hulp aan elkaar</a:t>
            </a:r>
          </a:p>
          <a:p>
            <a:endParaRPr lang="nl-BE" dirty="0"/>
          </a:p>
          <a:p>
            <a:r>
              <a:rPr lang="nl-BE" dirty="0"/>
              <a:t>Den Hopstaak is meer dan 32 uur per week open. De cafetaria is dagelijks open als ontmoetingsplek: iets drinken, boek lezen, krant lezen, tv kijken, gebruik maken van computer met internet, anderen ontmoeten 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0271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DF0EE-CC67-27A8-489C-D1519D387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B8E1C8B-71D7-C578-113A-2CC77F7F5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A3BA680-CE78-7ACE-9E4D-FC9627816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788B4C8-662F-7FB7-C79B-BA6579D1A5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3401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9A7C0-E0C0-5CD6-4131-4C690C5A3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744392A-C208-8506-6F2E-AE0EC3C62A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6C5B84A-F6CF-4E20-56BA-C6F193513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Wij splitsen onze activiteiten op in volgende delen </a:t>
            </a:r>
          </a:p>
          <a:p>
            <a:endParaRPr lang="nl-BE" dirty="0"/>
          </a:p>
          <a:p>
            <a:r>
              <a:rPr lang="nl-BE" dirty="0"/>
              <a:t>Het aanbod als middel om mensen zo lang mogelijk thuis te laten wonen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F208A19-0BD8-BF54-9240-4E71D5F0D6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53000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A3D3C-3146-33F1-066D-ABF1C61C6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FE90EA4-2133-3222-B0B0-5116A95BDC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7E64750-C310-A808-D6BA-7346F009D8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Nog op het programma: wilsverklaring, betaalbare zorg, mondzorg, slaapproblemen, in mei een avond over rookstop en een reeks van rookstopsessies, Rust in je hoofd, dementie, …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B81B524-7CA2-9725-6BC5-B32FC5C82A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7008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A1C9A-D654-ED02-0662-F06A89A81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42189A5-7C47-1B29-DEA4-3227A69EBE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8CB24E2-ED00-0961-6DBC-2F531E60BA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Doorgaans ontspannen informatieve activiteiten. Interessante onderwerpen. Vaste bezoekers maar ook toevallige geïnteresseerden die zo hun weg naar ons vinden </a:t>
            </a:r>
          </a:p>
          <a:p>
            <a:r>
              <a:rPr lang="nl-BE" dirty="0"/>
              <a:t>Tuinvogels, pater </a:t>
            </a:r>
            <a:r>
              <a:rPr lang="nl-BE" dirty="0" err="1"/>
              <a:t>damiaan</a:t>
            </a:r>
            <a:r>
              <a:rPr lang="nl-BE" dirty="0"/>
              <a:t>, kunst, ganzenbord over Parijs, natuurfotografie </a:t>
            </a:r>
          </a:p>
          <a:p>
            <a:r>
              <a:rPr lang="nl-BE" dirty="0"/>
              <a:t>Soms dunne lijn met preventie (bv erfrecht)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9BD42C7-E5FA-EED4-42D3-C864C490BF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09302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C351D-9CD8-CBB5-D37C-28318A643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7592E4B-DD90-57C3-F310-95177FD0A1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7BCE166-7E50-8F28-2B50-ABDA167FA4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Min 1 per maand </a:t>
            </a:r>
          </a:p>
          <a:p>
            <a:endParaRPr lang="nl-BE" dirty="0"/>
          </a:p>
          <a:p>
            <a:r>
              <a:rPr lang="nl-BE" dirty="0"/>
              <a:t>Op dinsdag namiddag gezelschapsspellen, bingo, </a:t>
            </a:r>
            <a:r>
              <a:rPr lang="nl-BE" dirty="0" err="1"/>
              <a:t>Kubb</a:t>
            </a:r>
            <a:r>
              <a:rPr lang="nl-BE" dirty="0"/>
              <a:t>, </a:t>
            </a:r>
            <a:r>
              <a:rPr lang="nl-BE" dirty="0" err="1"/>
              <a:t>petanque</a:t>
            </a:r>
            <a:r>
              <a:rPr lang="nl-BE" dirty="0"/>
              <a:t>, bloemschikken, kerstkaarten maken, plantenterrarium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386908A-EABA-6AD5-9C05-D42B4B4FB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3369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E038B-FC88-CE33-319A-E241A1761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4BE4109-03A5-B8F9-4002-36017E22B4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3419992-3C7C-D240-971D-DE683D7F8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Ontspanningsnamiddag met pannenkoeken, jukebox, smoutebollen, </a:t>
            </a:r>
          </a:p>
          <a:p>
            <a:r>
              <a:rPr lang="nl-BE" dirty="0"/>
              <a:t>Babbelnamiddag met kletspotten of een andere methodiek </a:t>
            </a:r>
          </a:p>
          <a:p>
            <a:r>
              <a:rPr lang="nl-BE" dirty="0"/>
              <a:t>Gewoon ontspannen babbelen</a:t>
            </a:r>
          </a:p>
          <a:p>
            <a:r>
              <a:rPr lang="nl-BE" dirty="0"/>
              <a:t>Cafetaria is 7 dagen open voor ontmoeting</a:t>
            </a:r>
          </a:p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2D408B3-7D04-86AA-E69D-750AB76978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3018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A4CC8-0DF2-AFDD-C999-AA0F5C465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941510B-30CC-F0C1-728D-E3D2D6B197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D503B21-59D6-7CA9-5F26-37F4E481D9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err="1"/>
              <a:t>Olv</a:t>
            </a:r>
            <a:r>
              <a:rPr lang="nl-BE" dirty="0"/>
              <a:t> Sofie Moens</a:t>
            </a:r>
          </a:p>
          <a:p>
            <a:endParaRPr lang="nl-BE" dirty="0"/>
          </a:p>
          <a:p>
            <a:r>
              <a:rPr lang="nl-BE" dirty="0"/>
              <a:t>Dag van de Mantelzorger: mantelzorgers in de bloemetjes zetten </a:t>
            </a:r>
          </a:p>
          <a:p>
            <a:endParaRPr lang="nl-BE" dirty="0"/>
          </a:p>
          <a:p>
            <a:r>
              <a:rPr lang="nl-BE" dirty="0"/>
              <a:t>Infopunt ouderen: doorverwijzing, luisterend oor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CC5856D-69A0-B4CB-083C-C244EC6F18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3378-CACB-4C54-8B06-A1A069EC5698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9965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61F2A1-30E9-49B3-A69C-DE1D1810D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F3A582C-ABB7-4633-BEBE-8712D7C29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737A77-14FD-44A3-B6AB-C357625A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67AF72-001C-4014-AF4E-E14468134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0A7BAE-F539-4C26-8767-5F19C39F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2671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13C9F-5F68-4F6A-9E5B-61BE871B5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0BEC0C3-DD7E-4C12-9319-BAD4EE0D5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EAACFC-ABAA-4E7B-A686-D8E9CA23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1887A0-F96D-4AB7-AF33-02FD6BD36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E1A55C-8131-48F2-B491-DCF037DF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1771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F20D1F8-FEC3-47D7-AF33-B6BDF8A79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6C12724-A1DD-41E4-AC27-15CDFE96D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3ED260-BEAA-48D1-9B61-A4DD9B056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ABFF0E-E75F-42A0-A95E-CD1A3FEF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9DDA39-B2CE-469D-ABD9-1BFD71E4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1056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9B3FF1-43DC-4B83-8184-4708A17E4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A02722-5796-4D7F-9598-6CBBEC89B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49F549-B523-41F6-92EF-C5D31A2CF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EBD060-5320-4E9F-82AC-522B7271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3A3D683-0B2D-4976-923D-833D9071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607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97FA8B-3B4E-4A34-96CD-E169450F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915B852-0BAA-47D9-92CA-A36963B0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B328DC-1B7A-4C1E-9029-C7B43D949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15A1E9C-9D7C-4940-B2DE-95E5EFE1B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FD40AF-D0F9-44E2-B284-2B8D8DCFF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5720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5C6379-387A-4A50-8CC0-0AA89DBE9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B9E6CA-8277-4C35-9B27-5271E7244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E2D5D4E-EFD2-4806-B962-231C7C645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D90E203-4B3C-466B-8C28-C20DECA2D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9669E7-660C-45C6-B4E6-B2278947E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3C57DD-E785-48F4-AC59-47E73147B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23763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086645-C888-41F0-B2A3-14E7F0B03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83D1EE-495D-4117-A306-35C051986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ABA8569-D3CA-4D92-894C-D198EE64E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2C5FCE8-5AA0-460F-8957-3D6B519A0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07158A5-10DD-4178-BF75-4A20AA574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478FFCD-EDDE-4E17-9B2C-FA30949F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EA9249D-BA0D-4454-BF6C-B4BE5268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66389E2-D220-43C0-AED4-699782BD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289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39970-17D9-4B4B-B1A8-2C86F89A7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8D5A119-9E47-4AEA-B032-FA3A97150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2EB167C-3C14-491F-88EB-1E811124D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490BE13-6D1B-492E-955B-802D1AA8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242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6C7995F-5D97-42F0-BE6A-28307B2BA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CB164C8-DD3C-48FC-B0B1-6AF85805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DF61479-5E7A-4EA2-9732-66446E466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5403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DB796-5222-4738-9153-1B3F0CE3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CE3A16B-FD6E-4B5C-886F-CE739223B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9447716-7EE9-4BD0-8F70-EC8F290372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3E6C664-F78B-4CB6-8925-C50FF7E54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51394B-CBE1-47C1-8205-1DDA6A943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14AEB8A-880D-4C80-8485-A2DA4FB4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794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2F755C-5B74-47DD-A651-93D3D8456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BC8EA90-F7FE-4F6C-A7FC-A0D434681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17F47BE-4466-4FAC-A496-A5C8F5E15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6B09A9D-C2FC-416B-A300-AAD687391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C70B156-AB2A-428F-83CD-07738DC3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E7EA62F-B14F-4080-B561-DDBEBE1F9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2443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E66DD88-09C3-416C-B6D4-41A339580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22BBFC5-D6D8-4AD1-8981-0EAAA5359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496E34-10E0-46FD-A959-08B8E63CF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FFE1-D8FB-47E8-A266-2E28137B87C5}" type="datetimeFigureOut">
              <a:rPr lang="nl-BE" smtClean="0"/>
              <a:t>16/02/2024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06D92C-7E5C-4C5D-80BC-A5DE08824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F283AF5-5D0D-46DC-9930-B392B067D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135DF-A907-4D6D-A0E3-A6FF0A23680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8041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B4B84076-0A9F-464A-AE33-8AB379CC0B9B}"/>
              </a:ext>
            </a:extLst>
          </p:cNvPr>
          <p:cNvSpPr/>
          <p:nvPr/>
        </p:nvSpPr>
        <p:spPr>
          <a:xfrm rot="-300000">
            <a:off x="-513095" y="-1432869"/>
            <a:ext cx="13001625" cy="5797031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F6DBADC-69ED-4042-8BDF-BB0BA31F58DC}"/>
              </a:ext>
            </a:extLst>
          </p:cNvPr>
          <p:cNvSpPr txBox="1"/>
          <p:nvPr/>
        </p:nvSpPr>
        <p:spPr>
          <a:xfrm>
            <a:off x="372979" y="4939062"/>
            <a:ext cx="109246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000" b="1" dirty="0">
                <a:solidFill>
                  <a:srgbClr val="6B3278"/>
                </a:solidFill>
                <a:latin typeface="Marine" panose="02000503040000020004" pitchFamily="2" charset="0"/>
              </a:rPr>
              <a:t>Lokaal dienstencentrum Den Hopstaak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3C62A640-7AEA-45E9-95AA-6E358835DB7D}"/>
              </a:ext>
            </a:extLst>
          </p:cNvPr>
          <p:cNvSpPr txBox="1"/>
          <p:nvPr/>
        </p:nvSpPr>
        <p:spPr>
          <a:xfrm>
            <a:off x="372979" y="5663117"/>
            <a:ext cx="1092467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500" b="1" dirty="0" err="1">
                <a:solidFill>
                  <a:srgbClr val="C9D300"/>
                </a:solidFill>
                <a:latin typeface="Marine" panose="02000503040000020004" pitchFamily="2" charset="0"/>
              </a:rPr>
              <a:t>OPcura</a:t>
            </a:r>
            <a:r>
              <a:rPr lang="nl-BE" sz="2500" b="1" dirty="0">
                <a:solidFill>
                  <a:srgbClr val="C9D300"/>
                </a:solidFill>
                <a:latin typeface="Marine" panose="02000503040000020004" pitchFamily="2" charset="0"/>
              </a:rPr>
              <a:t> </a:t>
            </a:r>
            <a:r>
              <a:rPr lang="nl-BE" sz="2500" b="1" dirty="0" err="1">
                <a:solidFill>
                  <a:srgbClr val="C9D300"/>
                </a:solidFill>
                <a:latin typeface="Marine" panose="02000503040000020004" pitchFamily="2" charset="0"/>
              </a:rPr>
              <a:t>w.v</a:t>
            </a:r>
            <a:r>
              <a:rPr lang="nl-BE" sz="2500" b="1" dirty="0">
                <a:solidFill>
                  <a:srgbClr val="C9D300"/>
                </a:solidFill>
                <a:latin typeface="Marine" panose="02000503040000020004" pitchFamily="2" charset="0"/>
              </a:rPr>
              <a:t>.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7F294BB-E6C7-41C1-AC42-78A6496F947D}"/>
              </a:ext>
            </a:extLst>
          </p:cNvPr>
          <p:cNvSpPr txBox="1"/>
          <p:nvPr/>
        </p:nvSpPr>
        <p:spPr>
          <a:xfrm>
            <a:off x="372979" y="6159517"/>
            <a:ext cx="1092467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500" dirty="0">
                <a:solidFill>
                  <a:srgbClr val="6B3278"/>
                </a:solidFill>
                <a:latin typeface="Marine" panose="02000503040000020004" pitchFamily="2" charset="0"/>
              </a:rPr>
              <a:t>Februari 2024 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549530B6-283F-4BAA-B05A-792FB86CCEF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592" y="4832457"/>
            <a:ext cx="1659429" cy="166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807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4F6D1-4473-DA8F-44F0-C214A7916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623B6C61-10C7-FEC0-527F-1082E97BC169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E5D18F6A-D782-54BC-B8A6-DA65F6D4AD2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4FBCFDC7-544F-B3BF-C4F9-703DA8A78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Mantelzorg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8376F933-0200-6D87-4FA7-E544DC5B1B93}"/>
              </a:ext>
            </a:extLst>
          </p:cNvPr>
          <p:cNvSpPr txBox="1"/>
          <p:nvPr/>
        </p:nvSpPr>
        <p:spPr>
          <a:xfrm>
            <a:off x="457200" y="2916590"/>
            <a:ext cx="111171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4 x per jaar praattafel mantelzorg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Dag van de Mantelzorger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Infopunt ouderen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Sociaal restaurant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195922C-0BD0-B905-F172-2D69806E04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829" y="5553369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87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EE87A-316B-CD9B-3012-D10191C92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DED5C100-9C11-10D8-B33A-CEA433BEC1AE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79EBCC3-BF01-D335-4086-D4CE3D88765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74CCDE6F-51DE-8BE9-EDC3-C10D5DCC3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E-inclusie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63177825-CEB8-BA30-DE57-77FBF73671EE}"/>
              </a:ext>
            </a:extLst>
          </p:cNvPr>
          <p:cNvSpPr txBox="1"/>
          <p:nvPr/>
        </p:nvSpPr>
        <p:spPr>
          <a:xfrm>
            <a:off x="457200" y="2905780"/>
            <a:ext cx="111171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Smart café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 err="1">
                <a:latin typeface="Marine" panose="02000503040000020004" pitchFamily="2" charset="0"/>
              </a:rPr>
              <a:t>Digidokter</a:t>
            </a:r>
            <a:endParaRPr lang="nl-BE" sz="2800" dirty="0">
              <a:latin typeface="Marine" panose="0200050304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Andere vragen? Infopunt ouderen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2800" dirty="0">
              <a:latin typeface="Marine" panose="02000503040000020004" pitchFamily="2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8824D7D-AE93-A0A0-6BD7-E4E70352D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829" y="5553369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686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F73CD-22B7-AFBF-0AB7-D379D90C1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8FC4B3BC-1BF3-A92C-AEAE-3CF6450BA438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A21FCDB-C6A9-2D6A-A09B-FF52BAC20C8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A4CC4245-F4CF-90C8-45F4-52BD700DF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Vervoer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0007ABC-E565-94FF-901A-34DD17BFEE88}"/>
              </a:ext>
            </a:extLst>
          </p:cNvPr>
          <p:cNvSpPr txBox="1"/>
          <p:nvPr/>
        </p:nvSpPr>
        <p:spPr>
          <a:xfrm>
            <a:off x="457200" y="2905780"/>
            <a:ext cx="111171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Vervoersdienst </a:t>
            </a:r>
            <a:r>
              <a:rPr lang="nl-BE" sz="2800" dirty="0" err="1">
                <a:latin typeface="Marine" panose="02000503040000020004" pitchFamily="2" charset="0"/>
              </a:rPr>
              <a:t>OPcura</a:t>
            </a:r>
            <a:r>
              <a:rPr lang="nl-BE" sz="2800" dirty="0">
                <a:latin typeface="Marine" panose="02000503040000020004" pitchFamily="2" charset="0"/>
              </a:rPr>
              <a:t>: Mpact centrale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Boodschappendienst </a:t>
            </a:r>
          </a:p>
          <a:p>
            <a:endParaRPr lang="nl-BE" sz="2800" dirty="0">
              <a:latin typeface="Marine" panose="02000503040000020004" pitchFamily="2" charset="0"/>
            </a:endParaRPr>
          </a:p>
          <a:p>
            <a:pPr marL="1371600" lvl="2" indent="-457200">
              <a:buFont typeface="Symbol" panose="05050102010706020507" pitchFamily="18" charset="2"/>
              <a:buChar char="®"/>
            </a:pP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Vrijwilligers: eigen wagen, wagen Opcura, rolstoelbus volgens beschikbaarheid </a:t>
            </a:r>
          </a:p>
          <a:p>
            <a:pPr lvl="2"/>
            <a:endParaRPr lang="nl-BE" sz="2800" dirty="0">
              <a:latin typeface="Marine" panose="0200050304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 Andere vervoersvragen? Infopunt ouderen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90EEF4A-1C8A-EB96-D655-15E6B7FD16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829" y="5553369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13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73EC2-AB95-5E47-CEC1-38C616646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247A37F0-A8A7-F0A7-B997-99A74D9867D7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3710AED0-549A-B49B-58C6-8FD0088C1AF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C2AF35F6-285F-0B3E-8EE4-31470C29A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Zorg en welzijn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6EC1989-EC4B-C3E5-5B8F-34508D7C94CE}"/>
              </a:ext>
            </a:extLst>
          </p:cNvPr>
          <p:cNvSpPr txBox="1"/>
          <p:nvPr/>
        </p:nvSpPr>
        <p:spPr>
          <a:xfrm>
            <a:off x="537411" y="2877186"/>
            <a:ext cx="111171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Diabetespreventie HELA: </a:t>
            </a:r>
            <a:r>
              <a:rPr lang="nl-BE" sz="2800" dirty="0" err="1">
                <a:latin typeface="Marine" panose="02000503040000020004" pitchFamily="2" charset="0"/>
              </a:rPr>
              <a:t>podoloog</a:t>
            </a:r>
            <a:endParaRPr lang="nl-BE" sz="2800" dirty="0">
              <a:latin typeface="Marine" panose="0200050304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Werkgroep Verder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Laagdrempelige psychologische ondersteuning binnen de conventie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De Hoofdzorg 	</a:t>
            </a: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 ELP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Sofie Moens 		 Gespecialiseerde hulp rond rouw, oncologie, </a:t>
            </a:r>
          </a:p>
          <a:p>
            <a:pPr lvl="2"/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			      verlies, palliatieve zorg en zingeving</a:t>
            </a:r>
          </a:p>
          <a:p>
            <a:pPr lvl="2"/>
            <a:endParaRPr lang="nl-BE" sz="2800" dirty="0">
              <a:latin typeface="Marine" panose="02000503040000020004" pitchFamily="2" charset="0"/>
              <a:sym typeface="Symbol" panose="05050102010706020507" pitchFamily="18" charset="2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4C6CB98-568F-E4F6-B02C-F276E42F70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829" y="5553369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35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ADE57-AAE1-B01C-F765-82EF2177F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21EEFA0F-6A8F-874D-0011-6673FCA30A47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CADCF79-F4A0-4E65-1E05-D58910EA60E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DFB72088-7773-E822-C866-E016EBE1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 err="1">
                <a:solidFill>
                  <a:srgbClr val="6B3278"/>
                </a:solidFill>
                <a:latin typeface="Marine" panose="02000503040000020004" pitchFamily="2" charset="0"/>
              </a:rPr>
              <a:t>Buurtverbindende</a:t>
            </a:r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 projecten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078DDEF-5C6E-4E86-436A-666B7E911AE7}"/>
              </a:ext>
            </a:extLst>
          </p:cNvPr>
          <p:cNvSpPr txBox="1"/>
          <p:nvPr/>
        </p:nvSpPr>
        <p:spPr>
          <a:xfrm>
            <a:off x="537411" y="2877186"/>
            <a:ext cx="111171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Krasse buurt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Samen Ster(k)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 err="1">
                <a:latin typeface="Marine" panose="02000503040000020004" pitchFamily="2" charset="0"/>
                <a:sym typeface="Symbol" panose="05050102010706020507" pitchFamily="18" charset="2"/>
              </a:rPr>
              <a:t>Ruilbib</a:t>
            </a: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 – plantenruilkastje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A84EB7C-5713-AF85-0101-E2AB25DBFC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829" y="5553369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361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8F180-52CC-DB43-1A50-818ECF64B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7E51448A-9496-3C68-BE5F-93D224E065A0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34E70321-2D37-BAB4-60B1-F7634AD71B2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86A00FC0-80B1-0EF9-6ABC-FDEC63458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Andere diensten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18D21595-1472-E2FC-3BF5-13632E968F4E}"/>
              </a:ext>
            </a:extLst>
          </p:cNvPr>
          <p:cNvSpPr txBox="1"/>
          <p:nvPr/>
        </p:nvSpPr>
        <p:spPr>
          <a:xfrm>
            <a:off x="537411" y="2877186"/>
            <a:ext cx="111171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Sociaal restaurant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Infopunt ouderen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Bad met tillift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Wasserette </a:t>
            </a:r>
          </a:p>
          <a:p>
            <a:endParaRPr lang="nl-BE" sz="2800" dirty="0">
              <a:latin typeface="Marine" panose="02000503040000020004" pitchFamily="2" charset="0"/>
              <a:sym typeface="Symbol" panose="05050102010706020507" pitchFamily="18" charset="2"/>
            </a:endParaRPr>
          </a:p>
          <a:p>
            <a:pPr lvl="2"/>
            <a:endParaRPr lang="nl-BE" sz="2800" dirty="0">
              <a:latin typeface="Marine" panose="02000503040000020004" pitchFamily="2" charset="0"/>
              <a:sym typeface="Symbol" panose="05050102010706020507" pitchFamily="18" charset="2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6DF4EE1-F8A6-3EFB-C324-FA9C0A43A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829" y="5553369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1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5C76E-D085-3BD6-4724-D11CFEAF1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06B45304-8AAE-3983-3DDF-82CD4D9CF668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D4ABD776-BF5F-DF7A-FBCA-8C9BB074597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E79E7D92-5BB0-879F-135D-548ADD961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Situering en ontstaan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C508582-185C-B70E-00D1-AA89F3FE987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1962" t="42528" r="15187" b="32337"/>
          <a:stretch/>
        </p:blipFill>
        <p:spPr>
          <a:xfrm>
            <a:off x="2375731" y="3142217"/>
            <a:ext cx="6443530" cy="172377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259523E-B16A-DFD2-0FB0-86FF6BE603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4805" y="5600504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86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4F56F-5780-39DB-AB6C-92FA960BC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0B7324B9-1E3F-9F97-E79C-E598D4A652F7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AD96F5EC-12F6-C3DA-EA52-48DDE92D6FE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F41F68B4-A9D5-B4B2-8447-35B7CECB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Wat is een Lokaal dienstencentrum 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7D64919-AD26-1BA8-2B12-A5D72A95AAC0}"/>
              </a:ext>
            </a:extLst>
          </p:cNvPr>
          <p:cNvSpPr txBox="1"/>
          <p:nvPr/>
        </p:nvSpPr>
        <p:spPr>
          <a:xfrm>
            <a:off x="457200" y="2916590"/>
            <a:ext cx="111171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Verbindend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Preventie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Laagdrempelig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Doelgroep: ouderen, kwetsbare doelgroepen, mantelzorgers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De buurt </a:t>
            </a: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 krachten uit de buurt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  <a:sym typeface="Symbol" panose="05050102010706020507" pitchFamily="18" charset="2"/>
              </a:rPr>
              <a:t>Min. 32 u per week</a:t>
            </a:r>
            <a:endParaRPr lang="nl-BE" sz="2800" dirty="0">
              <a:latin typeface="Marine" panose="02000503040000020004" pitchFamily="2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150EEFEE-7106-5875-9F5B-CBCE1488D3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1427" y="5581650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78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7649F-8C06-480D-B7DD-854D5629A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7B44255A-6955-9694-F919-6953B9E71C09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AEA8CA5-10F9-C27F-85FD-9557149C2E9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71A63EA6-F9C1-DA8F-684B-C2CC1B688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Personeel en vrijwilligers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4330A3D8-3854-ABF4-3779-D8DE89C430E3}"/>
              </a:ext>
            </a:extLst>
          </p:cNvPr>
          <p:cNvSpPr txBox="1"/>
          <p:nvPr/>
        </p:nvSpPr>
        <p:spPr>
          <a:xfrm>
            <a:off x="457200" y="2916590"/>
            <a:ext cx="111171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Centrumleider 19 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Logistiek medewerker 19 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Samenwerking diensten zorgcampus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Grote poel vrijwilligers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Samenwerkingen 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FCF694F3-2D5F-0404-B751-62C2BD7043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8816" y="5663244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84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3402B-2984-DCE8-3B21-C8F2B0D19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EC1C03FE-E6B6-62B8-F2C9-4242E3172FC0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5AEEC4E5-93A6-B56F-D13C-F9ADD519114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DC1E8008-47E9-BFBE-64B6-23EAF5F17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Aanbod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11DF0AC1-DB8A-D69E-158C-681822E74A8B}"/>
              </a:ext>
            </a:extLst>
          </p:cNvPr>
          <p:cNvSpPr txBox="1"/>
          <p:nvPr/>
        </p:nvSpPr>
        <p:spPr>
          <a:xfrm>
            <a:off x="457200" y="2916590"/>
            <a:ext cx="111171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Preventie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Informatie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Recreatieve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Ontmoeting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Mantelzorg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E-inclusie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Vervoersdienst – boodschappendienst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Zorg en welzijn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>
                <a:latin typeface="Marine" panose="02000503040000020004" pitchFamily="2" charset="0"/>
              </a:rPr>
              <a:t>Andere diensten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000" dirty="0" err="1">
                <a:latin typeface="Marine" panose="02000503040000020004" pitchFamily="2" charset="0"/>
              </a:rPr>
              <a:t>Buurtverbindende</a:t>
            </a:r>
            <a:r>
              <a:rPr lang="nl-BE" sz="2000" dirty="0">
                <a:latin typeface="Marine" panose="02000503040000020004" pitchFamily="2" charset="0"/>
              </a:rPr>
              <a:t> projecten 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1D531D14-36A1-1642-B7F6-167D2E1A1E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8816" y="5663244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985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FB9AA-7066-72AB-45AF-0FF13557D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AF141BD8-E61F-CF91-28AB-EE3EB5118AE3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8D0832A-81DC-B624-A47E-C62FA1FCCB5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8EBF567D-2417-92FE-5F2E-114D99D91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410" y="1791384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Preventieve activiteiten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A21B2D9-0F96-B43E-D503-1CD5FFFCC7DD}"/>
              </a:ext>
            </a:extLst>
          </p:cNvPr>
          <p:cNvSpPr txBox="1"/>
          <p:nvPr/>
        </p:nvSpPr>
        <p:spPr>
          <a:xfrm>
            <a:off x="360604" y="2583722"/>
            <a:ext cx="111171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Min. 1x per maand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Gratis 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31AE21BF-66B3-C5D0-BFA5-2B79B8D63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8816" y="5663244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0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2A1E8-059D-7175-A68E-BB88DBDFF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C863F542-6DB2-6E44-B832-6C0D323AA10E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CC601081-77F7-26CD-1E80-93D16C546E4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74B4246F-E782-A24F-B37E-3331CC94C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Informatieve activiteiten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D65DD6CF-5BE0-F84D-C7F6-7B6E0567B075}"/>
              </a:ext>
            </a:extLst>
          </p:cNvPr>
          <p:cNvSpPr txBox="1"/>
          <p:nvPr/>
        </p:nvSpPr>
        <p:spPr>
          <a:xfrm>
            <a:off x="457200" y="2696329"/>
            <a:ext cx="11117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Info, weetjes, lezingen 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7F2B7EE5-7664-F77F-AA93-97A9024808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8816" y="5663244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029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AE837-4DA5-1D61-1B3D-C96BC9DB7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19622F9E-1A10-4BFE-FCFB-292B5617F3DA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AF49419-BD4D-753C-551C-CBF6E7E12D5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53ABD745-5999-2EE3-EB66-4C428D3A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Recreatieve activiteiten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73B4F9E-42A4-189C-3F6D-68520F27BE5E}"/>
              </a:ext>
            </a:extLst>
          </p:cNvPr>
          <p:cNvSpPr txBox="1"/>
          <p:nvPr/>
        </p:nvSpPr>
        <p:spPr>
          <a:xfrm>
            <a:off x="457200" y="2714364"/>
            <a:ext cx="1111717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Wekelijks kaart –en rummikubnamiddag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Wekelijks stoelyoga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Handwerk in Den Hopsteek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Dinsdag namiddag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 err="1">
                <a:latin typeface="Marine" panose="02000503040000020004" pitchFamily="2" charset="0"/>
              </a:rPr>
              <a:t>Ruilbib</a:t>
            </a:r>
            <a:endParaRPr lang="nl-BE" sz="2800" dirty="0">
              <a:latin typeface="Marine" panose="0200050304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Wandeling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2 x per maand postzegelclub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2800" dirty="0">
              <a:latin typeface="Marine" panose="02000503040000020004" pitchFamily="2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D8AA6EB3-438B-87CF-C110-D61D29264B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8816" y="5663244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303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8AE9F-4269-0D4B-E1B9-4FEF09282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778C5C10-AE0B-8422-AB30-9C60A377AD7E}"/>
              </a:ext>
            </a:extLst>
          </p:cNvPr>
          <p:cNvSpPr/>
          <p:nvPr/>
        </p:nvSpPr>
        <p:spPr>
          <a:xfrm rot="-300000">
            <a:off x="-638296" y="-1499594"/>
            <a:ext cx="13001625" cy="2923986"/>
          </a:xfrm>
          <a:prstGeom prst="rect">
            <a:avLst/>
          </a:prstGeom>
          <a:solidFill>
            <a:srgbClr val="6B32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5B465F95-9734-7904-1702-FF8A63C62BA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4" y="139935"/>
            <a:ext cx="1322375" cy="1323881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7C00238D-1565-BEAD-00BD-84FD5581E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964046"/>
            <a:ext cx="11117179" cy="677941"/>
          </a:xfrm>
        </p:spPr>
        <p:txBody>
          <a:bodyPr>
            <a:normAutofit/>
          </a:bodyPr>
          <a:lstStyle/>
          <a:p>
            <a:r>
              <a:rPr lang="nl-NL" sz="3000" dirty="0">
                <a:solidFill>
                  <a:srgbClr val="6B3278"/>
                </a:solidFill>
                <a:latin typeface="Marine" panose="02000503040000020004" pitchFamily="2" charset="0"/>
              </a:rPr>
              <a:t>Ontmoeting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6FF1ED4-FBB4-45B3-1C75-4F3E77CDAA83}"/>
              </a:ext>
            </a:extLst>
          </p:cNvPr>
          <p:cNvSpPr txBox="1"/>
          <p:nvPr/>
        </p:nvSpPr>
        <p:spPr>
          <a:xfrm>
            <a:off x="457200" y="2916590"/>
            <a:ext cx="111171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Eten, drinken, muziek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Babbelnamiddag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Cafetaria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800" dirty="0">
                <a:latin typeface="Marine" panose="02000503040000020004" pitchFamily="2" charset="0"/>
              </a:rPr>
              <a:t>Soiree in het LDC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951FAA0-E769-22FB-DD56-498DF8D801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2829" y="5553369"/>
            <a:ext cx="3867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04445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9EAD67FF8FF54A88C680861036661B" ma:contentTypeVersion="15" ma:contentTypeDescription="Een nieuw document maken." ma:contentTypeScope="" ma:versionID="8c0f50ffc5d0c58ebdb8eaabcb426ead">
  <xsd:schema xmlns:xsd="http://www.w3.org/2001/XMLSchema" xmlns:xs="http://www.w3.org/2001/XMLSchema" xmlns:p="http://schemas.microsoft.com/office/2006/metadata/properties" xmlns:ns2="087a4588-21d2-4e57-9de3-f34d468e93fe" xmlns:ns3="0b745df6-5091-4a43-8db1-494c1852a601" targetNamespace="http://schemas.microsoft.com/office/2006/metadata/properties" ma:root="true" ma:fieldsID="e78f9722011fdf938feccb7832459dd3" ns2:_="" ns3:_="">
    <xsd:import namespace="087a4588-21d2-4e57-9de3-f34d468e93fe"/>
    <xsd:import namespace="0b745df6-5091-4a43-8db1-494c1852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7a4588-21d2-4e57-9de3-f34d468e93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eccbf62e-88eb-4162-a8b5-c8174a573a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45df6-5091-4a43-8db1-494c1852a60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4d81ed6-9ee8-4681-8c17-69730a107822}" ma:internalName="TaxCatchAll" ma:showField="CatchAllData" ma:web="0b745df6-5091-4a43-8db1-494c1852a6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88E72E-B489-44F3-934B-3A9614DDC689}"/>
</file>

<file path=customXml/itemProps2.xml><?xml version="1.0" encoding="utf-8"?>
<ds:datastoreItem xmlns:ds="http://schemas.openxmlformats.org/officeDocument/2006/customXml" ds:itemID="{B13279B9-8713-472F-8405-D61CA4291FB2}"/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657</Words>
  <Application>Microsoft Office PowerPoint</Application>
  <PresentationFormat>Breedbeeld</PresentationFormat>
  <Paragraphs>136</Paragraphs>
  <Slides>15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Marine</vt:lpstr>
      <vt:lpstr>Symbol</vt:lpstr>
      <vt:lpstr>Kantoorthema</vt:lpstr>
      <vt:lpstr>PowerPoint-presentatie</vt:lpstr>
      <vt:lpstr>Situering en ontstaan</vt:lpstr>
      <vt:lpstr>Wat is een Lokaal dienstencentrum </vt:lpstr>
      <vt:lpstr>Personeel en vrijwilligers</vt:lpstr>
      <vt:lpstr>Aanbod</vt:lpstr>
      <vt:lpstr>Preventieve activiteiten</vt:lpstr>
      <vt:lpstr>Informatieve activiteiten</vt:lpstr>
      <vt:lpstr>Recreatieve activiteiten</vt:lpstr>
      <vt:lpstr>Ontmoeting</vt:lpstr>
      <vt:lpstr>Mantelzorg</vt:lpstr>
      <vt:lpstr>E-inclusie</vt:lpstr>
      <vt:lpstr>Vervoer</vt:lpstr>
      <vt:lpstr>Zorg en welzijn</vt:lpstr>
      <vt:lpstr>Buurtverbindende projecten</vt:lpstr>
      <vt:lpstr>Andere diensten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 Peeters</dc:creator>
  <cp:lastModifiedBy>Nathalie De Ridder</cp:lastModifiedBy>
  <cp:revision>6</cp:revision>
  <dcterms:created xsi:type="dcterms:W3CDTF">2019-12-17T08:26:43Z</dcterms:created>
  <dcterms:modified xsi:type="dcterms:W3CDTF">2024-02-16T11:21:01Z</dcterms:modified>
</cp:coreProperties>
</file>