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457" r:id="rId6"/>
    <p:sldId id="370" r:id="rId7"/>
    <p:sldId id="452" r:id="rId8"/>
    <p:sldId id="451" r:id="rId9"/>
    <p:sldId id="462" r:id="rId10"/>
    <p:sldId id="464" r:id="rId11"/>
    <p:sldId id="465" r:id="rId12"/>
    <p:sldId id="459" r:id="rId13"/>
    <p:sldId id="456" r:id="rId14"/>
    <p:sldId id="455" r:id="rId15"/>
    <p:sldId id="466" r:id="rId16"/>
    <p:sldId id="467" r:id="rId17"/>
    <p:sldId id="468" r:id="rId18"/>
    <p:sldId id="453" r:id="rId19"/>
    <p:sldId id="458" r:id="rId20"/>
    <p:sldId id="460" r:id="rId21"/>
    <p:sldId id="463" r:id="rId22"/>
    <p:sldId id="272" r:id="rId2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A9B"/>
    <a:srgbClr val="D41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3B451-2392-19F8-3EAA-A76D9289D21F}" v="8" dt="2024-04-15T11:54:23.153"/>
    <p1510:client id="{7D172C9B-5E9D-DAEA-56B4-5B954C5A3B50}" v="217" dt="2024-04-16T07:06:28.9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64EDA-9466-44F9-8CFD-343EF9C19C43}" type="datetimeFigureOut">
              <a:rPr lang="nl-BE" smtClean="0"/>
              <a:t>16/04/2024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FCC19-20FB-4F96-9EE8-805900C81185}" type="slidenum">
              <a:rPr lang="nl-BE" smtClean="0"/>
              <a:t>‹#›</a:t>
            </a:fld>
            <a:endParaRPr lang="nl-BE"/>
          </a:p>
        </p:txBody>
      </p:sp>
    </p:spTree>
    <p:extLst>
      <p:ext uri="{BB962C8B-B14F-4D97-AF65-F5344CB8AC3E}">
        <p14:creationId xmlns:p14="http://schemas.microsoft.com/office/powerpoint/2010/main" val="218949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Marc</a:t>
            </a:r>
          </a:p>
        </p:txBody>
      </p:sp>
      <p:sp>
        <p:nvSpPr>
          <p:cNvPr id="4" name="Slide Number Placeholder 3"/>
          <p:cNvSpPr>
            <a:spLocks noGrp="1"/>
          </p:cNvSpPr>
          <p:nvPr>
            <p:ph type="sldNum" sz="quarter" idx="5"/>
          </p:nvPr>
        </p:nvSpPr>
        <p:spPr/>
        <p:txBody>
          <a:bodyPr/>
          <a:lstStyle/>
          <a:p>
            <a:fld id="{D3EFCC19-20FB-4F96-9EE8-805900C81185}" type="slidenum">
              <a:rPr lang="nl-BE" smtClean="0"/>
              <a:t>2</a:t>
            </a:fld>
            <a:endParaRPr lang="nl-BE"/>
          </a:p>
        </p:txBody>
      </p:sp>
    </p:spTree>
    <p:extLst>
      <p:ext uri="{BB962C8B-B14F-4D97-AF65-F5344CB8AC3E}">
        <p14:creationId xmlns:p14="http://schemas.microsoft.com/office/powerpoint/2010/main" val="267468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a:t>
            </a:r>
          </a:p>
        </p:txBody>
      </p:sp>
      <p:sp>
        <p:nvSpPr>
          <p:cNvPr id="4" name="Slide Number Placeholder 3"/>
          <p:cNvSpPr>
            <a:spLocks noGrp="1"/>
          </p:cNvSpPr>
          <p:nvPr>
            <p:ph type="sldNum" sz="quarter" idx="5"/>
          </p:nvPr>
        </p:nvSpPr>
        <p:spPr/>
        <p:txBody>
          <a:bodyPr/>
          <a:lstStyle/>
          <a:p>
            <a:fld id="{D3EFCC19-20FB-4F96-9EE8-805900C81185}" type="slidenum">
              <a:rPr lang="nl-BE" smtClean="0"/>
              <a:t>11</a:t>
            </a:fld>
            <a:endParaRPr lang="nl-BE"/>
          </a:p>
        </p:txBody>
      </p:sp>
    </p:spTree>
    <p:extLst>
      <p:ext uri="{BB962C8B-B14F-4D97-AF65-F5344CB8AC3E}">
        <p14:creationId xmlns:p14="http://schemas.microsoft.com/office/powerpoint/2010/main" val="311589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Marc</a:t>
            </a:r>
          </a:p>
        </p:txBody>
      </p:sp>
      <p:sp>
        <p:nvSpPr>
          <p:cNvPr id="4" name="Slide Number Placeholder 3"/>
          <p:cNvSpPr>
            <a:spLocks noGrp="1"/>
          </p:cNvSpPr>
          <p:nvPr>
            <p:ph type="sldNum" sz="quarter" idx="5"/>
          </p:nvPr>
        </p:nvSpPr>
        <p:spPr/>
        <p:txBody>
          <a:bodyPr/>
          <a:lstStyle/>
          <a:p>
            <a:fld id="{D3EFCC19-20FB-4F96-9EE8-805900C81185}" type="slidenum">
              <a:rPr lang="nl-BE" smtClean="0"/>
              <a:t>12</a:t>
            </a:fld>
            <a:endParaRPr lang="nl-BE"/>
          </a:p>
        </p:txBody>
      </p:sp>
    </p:spTree>
    <p:extLst>
      <p:ext uri="{BB962C8B-B14F-4D97-AF65-F5344CB8AC3E}">
        <p14:creationId xmlns:p14="http://schemas.microsoft.com/office/powerpoint/2010/main" val="330109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 + </a:t>
            </a:r>
            <a:r>
              <a:rPr lang="en-US" err="1">
                <a:ea typeface="Calibri"/>
                <a:cs typeface="Calibri"/>
              </a:rPr>
              <a:t>medewerkers</a:t>
            </a:r>
            <a:r>
              <a:rPr lang="en-US">
                <a:ea typeface="Calibri"/>
                <a:cs typeface="Calibri"/>
              </a:rPr>
              <a:t> (</a:t>
            </a:r>
            <a:r>
              <a:rPr lang="en-US" err="1">
                <a:ea typeface="Calibri"/>
                <a:cs typeface="Calibri"/>
              </a:rPr>
              <a:t>praktijk</a:t>
            </a:r>
            <a:r>
              <a:rPr lang="en-US">
                <a:ea typeface="Calibri"/>
                <a:cs typeface="Calibri"/>
              </a:rPr>
              <a:t>)</a:t>
            </a:r>
          </a:p>
        </p:txBody>
      </p:sp>
      <p:sp>
        <p:nvSpPr>
          <p:cNvPr id="4" name="Slide Number Placeholder 3"/>
          <p:cNvSpPr>
            <a:spLocks noGrp="1"/>
          </p:cNvSpPr>
          <p:nvPr>
            <p:ph type="sldNum" sz="quarter" idx="5"/>
          </p:nvPr>
        </p:nvSpPr>
        <p:spPr/>
        <p:txBody>
          <a:bodyPr/>
          <a:lstStyle/>
          <a:p>
            <a:fld id="{D3EFCC19-20FB-4F96-9EE8-805900C81185}" type="slidenum">
              <a:rPr lang="nl-BE" smtClean="0"/>
              <a:t>13</a:t>
            </a:fld>
            <a:endParaRPr lang="nl-BE"/>
          </a:p>
        </p:txBody>
      </p:sp>
    </p:spTree>
    <p:extLst>
      <p:ext uri="{BB962C8B-B14F-4D97-AF65-F5344CB8AC3E}">
        <p14:creationId xmlns:p14="http://schemas.microsoft.com/office/powerpoint/2010/main" val="343850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 + </a:t>
            </a:r>
            <a:r>
              <a:rPr lang="en-US" err="1">
                <a:ea typeface="Calibri"/>
                <a:cs typeface="Calibri"/>
              </a:rPr>
              <a:t>medewerkers</a:t>
            </a:r>
            <a:r>
              <a:rPr lang="en-US">
                <a:ea typeface="Calibri"/>
                <a:cs typeface="Calibri"/>
              </a:rPr>
              <a:t> (</a:t>
            </a:r>
            <a:r>
              <a:rPr lang="en-US" err="1">
                <a:ea typeface="Calibri"/>
                <a:cs typeface="Calibri"/>
              </a:rPr>
              <a:t>Praktijk</a:t>
            </a:r>
            <a:r>
              <a:rPr lang="en-US">
                <a:ea typeface="Calibri"/>
                <a:cs typeface="Calibri"/>
              </a:rPr>
              <a:t>)</a:t>
            </a:r>
          </a:p>
        </p:txBody>
      </p:sp>
      <p:sp>
        <p:nvSpPr>
          <p:cNvPr id="4" name="Slide Number Placeholder 3"/>
          <p:cNvSpPr>
            <a:spLocks noGrp="1"/>
          </p:cNvSpPr>
          <p:nvPr>
            <p:ph type="sldNum" sz="quarter" idx="5"/>
          </p:nvPr>
        </p:nvSpPr>
        <p:spPr/>
        <p:txBody>
          <a:bodyPr/>
          <a:lstStyle/>
          <a:p>
            <a:fld id="{D3EFCC19-20FB-4F96-9EE8-805900C81185}" type="slidenum">
              <a:rPr lang="nl-BE" smtClean="0"/>
              <a:t>14</a:t>
            </a:fld>
            <a:endParaRPr lang="nl-BE"/>
          </a:p>
        </p:txBody>
      </p:sp>
    </p:spTree>
    <p:extLst>
      <p:ext uri="{BB962C8B-B14F-4D97-AF65-F5344CB8AC3E}">
        <p14:creationId xmlns:p14="http://schemas.microsoft.com/office/powerpoint/2010/main" val="313932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a:t>
            </a:r>
          </a:p>
        </p:txBody>
      </p:sp>
      <p:sp>
        <p:nvSpPr>
          <p:cNvPr id="4" name="Slide Number Placeholder 3"/>
          <p:cNvSpPr>
            <a:spLocks noGrp="1"/>
          </p:cNvSpPr>
          <p:nvPr>
            <p:ph type="sldNum" sz="quarter" idx="5"/>
          </p:nvPr>
        </p:nvSpPr>
        <p:spPr/>
        <p:txBody>
          <a:bodyPr/>
          <a:lstStyle/>
          <a:p>
            <a:fld id="{D3EFCC19-20FB-4F96-9EE8-805900C81185}" type="slidenum">
              <a:rPr lang="nl-BE" smtClean="0"/>
              <a:t>15</a:t>
            </a:fld>
            <a:endParaRPr lang="nl-BE"/>
          </a:p>
        </p:txBody>
      </p:sp>
    </p:spTree>
    <p:extLst>
      <p:ext uri="{BB962C8B-B14F-4D97-AF65-F5344CB8AC3E}">
        <p14:creationId xmlns:p14="http://schemas.microsoft.com/office/powerpoint/2010/main" val="99916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a:t>
            </a:r>
          </a:p>
        </p:txBody>
      </p:sp>
      <p:sp>
        <p:nvSpPr>
          <p:cNvPr id="4" name="Slide Number Placeholder 3"/>
          <p:cNvSpPr>
            <a:spLocks noGrp="1"/>
          </p:cNvSpPr>
          <p:nvPr>
            <p:ph type="sldNum" sz="quarter" idx="5"/>
          </p:nvPr>
        </p:nvSpPr>
        <p:spPr/>
        <p:txBody>
          <a:bodyPr/>
          <a:lstStyle/>
          <a:p>
            <a:fld id="{D3EFCC19-20FB-4F96-9EE8-805900C81185}" type="slidenum">
              <a:rPr lang="nl-BE" smtClean="0"/>
              <a:t>16</a:t>
            </a:fld>
            <a:endParaRPr lang="nl-BE"/>
          </a:p>
        </p:txBody>
      </p:sp>
    </p:spTree>
    <p:extLst>
      <p:ext uri="{BB962C8B-B14F-4D97-AF65-F5344CB8AC3E}">
        <p14:creationId xmlns:p14="http://schemas.microsoft.com/office/powerpoint/2010/main" val="162658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a:t>
            </a:r>
          </a:p>
        </p:txBody>
      </p:sp>
      <p:sp>
        <p:nvSpPr>
          <p:cNvPr id="4" name="Slide Number Placeholder 3"/>
          <p:cNvSpPr>
            <a:spLocks noGrp="1"/>
          </p:cNvSpPr>
          <p:nvPr>
            <p:ph type="sldNum" sz="quarter" idx="5"/>
          </p:nvPr>
        </p:nvSpPr>
        <p:spPr/>
        <p:txBody>
          <a:bodyPr/>
          <a:lstStyle/>
          <a:p>
            <a:fld id="{D3EFCC19-20FB-4F96-9EE8-805900C81185}" type="slidenum">
              <a:rPr lang="nl-BE" smtClean="0"/>
              <a:t>17</a:t>
            </a:fld>
            <a:endParaRPr lang="nl-BE"/>
          </a:p>
        </p:txBody>
      </p:sp>
    </p:spTree>
    <p:extLst>
      <p:ext uri="{BB962C8B-B14F-4D97-AF65-F5344CB8AC3E}">
        <p14:creationId xmlns:p14="http://schemas.microsoft.com/office/powerpoint/2010/main" val="370733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Marc</a:t>
            </a:r>
          </a:p>
        </p:txBody>
      </p:sp>
      <p:sp>
        <p:nvSpPr>
          <p:cNvPr id="4" name="Slide Number Placeholder 3"/>
          <p:cNvSpPr>
            <a:spLocks noGrp="1"/>
          </p:cNvSpPr>
          <p:nvPr>
            <p:ph type="sldNum" sz="quarter" idx="5"/>
          </p:nvPr>
        </p:nvSpPr>
        <p:spPr/>
        <p:txBody>
          <a:bodyPr/>
          <a:lstStyle/>
          <a:p>
            <a:fld id="{D3EFCC19-20FB-4F96-9EE8-805900C81185}" type="slidenum">
              <a:rPr lang="nl-BE" smtClean="0"/>
              <a:t>3</a:t>
            </a:fld>
            <a:endParaRPr lang="nl-BE"/>
          </a:p>
        </p:txBody>
      </p:sp>
    </p:spTree>
    <p:extLst>
      <p:ext uri="{BB962C8B-B14F-4D97-AF65-F5344CB8AC3E}">
        <p14:creationId xmlns:p14="http://schemas.microsoft.com/office/powerpoint/2010/main" val="409727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Marc</a:t>
            </a:r>
          </a:p>
        </p:txBody>
      </p:sp>
      <p:sp>
        <p:nvSpPr>
          <p:cNvPr id="4" name="Slide Number Placeholder 3"/>
          <p:cNvSpPr>
            <a:spLocks noGrp="1"/>
          </p:cNvSpPr>
          <p:nvPr>
            <p:ph type="sldNum" sz="quarter" idx="5"/>
          </p:nvPr>
        </p:nvSpPr>
        <p:spPr/>
        <p:txBody>
          <a:bodyPr/>
          <a:lstStyle/>
          <a:p>
            <a:fld id="{D3EFCC19-20FB-4F96-9EE8-805900C81185}" type="slidenum">
              <a:rPr lang="nl-BE" smtClean="0"/>
              <a:t>4</a:t>
            </a:fld>
            <a:endParaRPr lang="nl-BE"/>
          </a:p>
        </p:txBody>
      </p:sp>
    </p:spTree>
    <p:extLst>
      <p:ext uri="{BB962C8B-B14F-4D97-AF65-F5344CB8AC3E}">
        <p14:creationId xmlns:p14="http://schemas.microsoft.com/office/powerpoint/2010/main" val="63953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a:solidFill>
                  <a:srgbClr val="000000"/>
                </a:solidFill>
                <a:effectLst/>
                <a:latin typeface="Calibri"/>
                <a:ea typeface="Times New Roman" panose="02020603050405020304" pitchFamily="18" charset="0"/>
                <a:cs typeface="Calibri"/>
              </a:rPr>
              <a:t>Om onze visie en missie te realiseren lopen we idealiter trajecten met mensen wanneer voldaan wordt aan de belangrijkste voorwaarde, de zaak waar iedereen recht op heeft… een fundamenteel mensenrecht… een dak boven je hoofd.</a:t>
            </a:r>
            <a:endParaRPr lang="nl-BE" sz="1800">
              <a:effectLst/>
              <a:latin typeface="Calibri"/>
              <a:ea typeface="Calibri" panose="020F0502020204030204" pitchFamily="34" charset="0"/>
              <a:cs typeface="Calibri"/>
            </a:endParaRPr>
          </a:p>
          <a:p>
            <a:endParaRPr lang="nl-BE" sz="1800">
              <a:cs typeface="Calibri"/>
            </a:endParaRPr>
          </a:p>
          <a:p>
            <a:r>
              <a:rPr lang="nl-BE" sz="1800">
                <a:ea typeface="Calibri" panose="020F0502020204030204"/>
                <a:cs typeface="Calibri" panose="020F0502020204030204"/>
              </a:rPr>
              <a:t>Marc</a:t>
            </a:r>
          </a:p>
          <a:p>
            <a:endParaRPr lang="nl-BE">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D3EFCC19-20FB-4F96-9EE8-805900C81185}" type="slidenum">
              <a:rPr lang="nl-BE" smtClean="0"/>
              <a:t>5</a:t>
            </a:fld>
            <a:endParaRPr lang="nl-BE"/>
          </a:p>
        </p:txBody>
      </p:sp>
    </p:spTree>
    <p:extLst>
      <p:ext uri="{BB962C8B-B14F-4D97-AF65-F5344CB8AC3E}">
        <p14:creationId xmlns:p14="http://schemas.microsoft.com/office/powerpoint/2010/main" val="143601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Marc</a:t>
            </a:r>
          </a:p>
        </p:txBody>
      </p:sp>
      <p:sp>
        <p:nvSpPr>
          <p:cNvPr id="4" name="Slide Number Placeholder 3"/>
          <p:cNvSpPr>
            <a:spLocks noGrp="1"/>
          </p:cNvSpPr>
          <p:nvPr>
            <p:ph type="sldNum" sz="quarter" idx="5"/>
          </p:nvPr>
        </p:nvSpPr>
        <p:spPr/>
        <p:txBody>
          <a:bodyPr/>
          <a:lstStyle/>
          <a:p>
            <a:fld id="{D3EFCC19-20FB-4F96-9EE8-805900C81185}" type="slidenum">
              <a:rPr lang="nl-BE" smtClean="0"/>
              <a:t>6</a:t>
            </a:fld>
            <a:endParaRPr lang="nl-BE"/>
          </a:p>
        </p:txBody>
      </p:sp>
    </p:spTree>
    <p:extLst>
      <p:ext uri="{BB962C8B-B14F-4D97-AF65-F5344CB8AC3E}">
        <p14:creationId xmlns:p14="http://schemas.microsoft.com/office/powerpoint/2010/main" val="15612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800">
                <a:solidFill>
                  <a:srgbClr val="000000"/>
                </a:solidFill>
                <a:effectLst/>
                <a:latin typeface="Calibri"/>
                <a:ea typeface="Times New Roman" panose="02020603050405020304" pitchFamily="18" charset="0"/>
                <a:cs typeface="Calibri"/>
              </a:rPr>
              <a:t>Om onze visie en missie te realiseren lopen we idealiter trajecten met mensen wanneer voldaan </a:t>
            </a:r>
            <a:r>
              <a:rPr lang="nl-BE" sz="1800">
                <a:solidFill>
                  <a:srgbClr val="000000"/>
                </a:solidFill>
                <a:latin typeface="Calibri"/>
                <a:ea typeface="Times New Roman" panose="02020603050405020304" pitchFamily="18" charset="0"/>
                <a:cs typeface="Calibri"/>
              </a:rPr>
              <a:t>wordt</a:t>
            </a:r>
            <a:r>
              <a:rPr lang="nl-BE" sz="1800">
                <a:solidFill>
                  <a:srgbClr val="000000"/>
                </a:solidFill>
                <a:effectLst/>
                <a:latin typeface="Calibri"/>
                <a:ea typeface="Times New Roman" panose="02020603050405020304" pitchFamily="18" charset="0"/>
                <a:cs typeface="Calibri"/>
              </a:rPr>
              <a:t> aan de belangrijkste voorwaarde, de zaak waar iedereen recht op heeft… een fundamenteel mensenrecht… een dak boven je hoofd.</a:t>
            </a:r>
            <a:endParaRPr lang="nl-BE" sz="1800">
              <a:effectLst/>
              <a:latin typeface="Times New Roman"/>
              <a:ea typeface="Calibri" panose="020F0502020204030204" pitchFamily="34" charset="0"/>
              <a:cs typeface="Calibri"/>
            </a:endParaRPr>
          </a:p>
          <a:p>
            <a:endParaRPr lang="nl-BE" sz="1800">
              <a:cs typeface="Calibri"/>
            </a:endParaRPr>
          </a:p>
          <a:p>
            <a:r>
              <a:rPr lang="nl-BE" sz="1800">
                <a:ea typeface="Calibri" panose="020F0502020204030204"/>
                <a:cs typeface="Calibri" panose="020F0502020204030204"/>
              </a:rPr>
              <a:t>Marc</a:t>
            </a:r>
          </a:p>
          <a:p>
            <a:endParaRPr lang="nl-BE">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D3EFCC19-20FB-4F96-9EE8-805900C81185}" type="slidenum">
              <a:rPr lang="nl-BE" smtClean="0"/>
              <a:t>7</a:t>
            </a:fld>
            <a:endParaRPr lang="nl-BE"/>
          </a:p>
        </p:txBody>
      </p:sp>
    </p:spTree>
    <p:extLst>
      <p:ext uri="{BB962C8B-B14F-4D97-AF65-F5344CB8AC3E}">
        <p14:creationId xmlns:p14="http://schemas.microsoft.com/office/powerpoint/2010/main" val="3452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a:solidFill>
                  <a:srgbClr val="000000"/>
                </a:solidFill>
                <a:effectLst/>
                <a:latin typeface="Calibri"/>
                <a:ea typeface="Times New Roman" panose="02020603050405020304" pitchFamily="18" charset="0"/>
                <a:cs typeface="Calibri"/>
              </a:rPr>
              <a:t>Om onze visie en missie te realiseren lopen we idealiter trajecten met mensen wanneer voldaan wordt aan de belangrijkste voorwaarde, de zaak waar iedereen recht op heeft… een fundamenteel mensenrecht… een dak boven je hoofd.</a:t>
            </a:r>
            <a:endParaRPr lang="nl-BE" sz="1800">
              <a:effectLst/>
              <a:latin typeface="Calibri"/>
              <a:ea typeface="Calibri" panose="020F0502020204030204" pitchFamily="34" charset="0"/>
              <a:cs typeface="Calibri"/>
            </a:endParaRPr>
          </a:p>
          <a:p>
            <a:endParaRPr lang="nl-BE" sz="1800">
              <a:cs typeface="Calibri"/>
            </a:endParaRPr>
          </a:p>
          <a:p>
            <a:r>
              <a:rPr lang="nl-BE" sz="1800">
                <a:ea typeface="Calibri" panose="020F0502020204030204"/>
                <a:cs typeface="Calibri" panose="020F0502020204030204"/>
              </a:rPr>
              <a:t>Marc</a:t>
            </a:r>
          </a:p>
          <a:p>
            <a:endParaRPr lang="nl-BE">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D3EFCC19-20FB-4F96-9EE8-805900C81185}" type="slidenum">
              <a:rPr lang="nl-BE" smtClean="0"/>
              <a:t>8</a:t>
            </a:fld>
            <a:endParaRPr lang="nl-BE"/>
          </a:p>
        </p:txBody>
      </p:sp>
    </p:spTree>
    <p:extLst>
      <p:ext uri="{BB962C8B-B14F-4D97-AF65-F5344CB8AC3E}">
        <p14:creationId xmlns:p14="http://schemas.microsoft.com/office/powerpoint/2010/main" val="396911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a:t>
            </a:r>
          </a:p>
        </p:txBody>
      </p:sp>
      <p:sp>
        <p:nvSpPr>
          <p:cNvPr id="4" name="Slide Number Placeholder 3"/>
          <p:cNvSpPr>
            <a:spLocks noGrp="1"/>
          </p:cNvSpPr>
          <p:nvPr>
            <p:ph type="sldNum" sz="quarter" idx="5"/>
          </p:nvPr>
        </p:nvSpPr>
        <p:spPr/>
        <p:txBody>
          <a:bodyPr/>
          <a:lstStyle/>
          <a:p>
            <a:fld id="{D3EFCC19-20FB-4F96-9EE8-805900C81185}" type="slidenum">
              <a:rPr lang="nl-BE" smtClean="0"/>
              <a:t>9</a:t>
            </a:fld>
            <a:endParaRPr lang="nl-BE"/>
          </a:p>
        </p:txBody>
      </p:sp>
    </p:spTree>
    <p:extLst>
      <p:ext uri="{BB962C8B-B14F-4D97-AF65-F5344CB8AC3E}">
        <p14:creationId xmlns:p14="http://schemas.microsoft.com/office/powerpoint/2010/main" val="262047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Lynn</a:t>
            </a:r>
          </a:p>
        </p:txBody>
      </p:sp>
      <p:sp>
        <p:nvSpPr>
          <p:cNvPr id="4" name="Slide Number Placeholder 3"/>
          <p:cNvSpPr>
            <a:spLocks noGrp="1"/>
          </p:cNvSpPr>
          <p:nvPr>
            <p:ph type="sldNum" sz="quarter" idx="5"/>
          </p:nvPr>
        </p:nvSpPr>
        <p:spPr/>
        <p:txBody>
          <a:bodyPr/>
          <a:lstStyle/>
          <a:p>
            <a:fld id="{D3EFCC19-20FB-4F96-9EE8-805900C81185}" type="slidenum">
              <a:rPr lang="nl-BE" smtClean="0"/>
              <a:t>10</a:t>
            </a:fld>
            <a:endParaRPr lang="nl-BE"/>
          </a:p>
        </p:txBody>
      </p:sp>
    </p:spTree>
    <p:extLst>
      <p:ext uri="{BB962C8B-B14F-4D97-AF65-F5344CB8AC3E}">
        <p14:creationId xmlns:p14="http://schemas.microsoft.com/office/powerpoint/2010/main" val="366488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A5E0-4DD4-4419-A6C9-F9A4E1B52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7D8BDFA-4695-4CBD-AB1D-C4BA54A409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2800C80-B41C-4060-BCF5-C520347773F3}"/>
              </a:ext>
            </a:extLst>
          </p:cNvPr>
          <p:cNvSpPr>
            <a:spLocks noGrp="1"/>
          </p:cNvSpPr>
          <p:nvPr>
            <p:ph type="dt" sz="half" idx="10"/>
          </p:nvPr>
        </p:nvSpPr>
        <p:spPr/>
        <p:txBody>
          <a:bodyPr/>
          <a:lstStyle/>
          <a:p>
            <a:fld id="{18A70DCE-24DC-498D-B779-4962E1FCD194}" type="datetime1">
              <a:rPr lang="nl-BE" smtClean="0"/>
              <a:t>16/04/2024</a:t>
            </a:fld>
            <a:endParaRPr lang="nl-BE"/>
          </a:p>
        </p:txBody>
      </p:sp>
      <p:sp>
        <p:nvSpPr>
          <p:cNvPr id="5" name="Tijdelijke aanduiding voor voettekst 4">
            <a:extLst>
              <a:ext uri="{FF2B5EF4-FFF2-40B4-BE49-F238E27FC236}">
                <a16:creationId xmlns:a16="http://schemas.microsoft.com/office/drawing/2014/main" id="{D3A0A970-CB88-49BF-9966-AD49021B8EE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5A9B969-02BB-44FC-BAAC-AB02ED446740}"/>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32545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7585B-BACC-410C-9F36-7FB51DFC8B0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E1EDB1-3F61-4008-830E-99DE870884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D61EC48-3994-4839-A5D8-609819A9CA36}"/>
              </a:ext>
            </a:extLst>
          </p:cNvPr>
          <p:cNvSpPr>
            <a:spLocks noGrp="1"/>
          </p:cNvSpPr>
          <p:nvPr>
            <p:ph type="dt" sz="half" idx="10"/>
          </p:nvPr>
        </p:nvSpPr>
        <p:spPr/>
        <p:txBody>
          <a:bodyPr/>
          <a:lstStyle/>
          <a:p>
            <a:fld id="{E260D27E-CBFA-44AB-A595-A6555829292C}" type="datetime1">
              <a:rPr lang="nl-BE" smtClean="0"/>
              <a:t>16/04/2024</a:t>
            </a:fld>
            <a:endParaRPr lang="nl-BE"/>
          </a:p>
        </p:txBody>
      </p:sp>
      <p:sp>
        <p:nvSpPr>
          <p:cNvPr id="5" name="Tijdelijke aanduiding voor voettekst 4">
            <a:extLst>
              <a:ext uri="{FF2B5EF4-FFF2-40B4-BE49-F238E27FC236}">
                <a16:creationId xmlns:a16="http://schemas.microsoft.com/office/drawing/2014/main" id="{F78F8443-4B2F-4647-BBEA-6759F89E8C4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9249154-7B52-4263-99BB-8D4BF4F7AEFA}"/>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294524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97971FF-7617-4E49-836E-F1B6C8C9EC34}"/>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B0E7BB7-3C62-48DA-8F06-1B6CBF9EA10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87B9055-39A9-4AE4-BAB5-5C3A97A9993D}"/>
              </a:ext>
            </a:extLst>
          </p:cNvPr>
          <p:cNvSpPr>
            <a:spLocks noGrp="1"/>
          </p:cNvSpPr>
          <p:nvPr>
            <p:ph type="dt" sz="half" idx="10"/>
          </p:nvPr>
        </p:nvSpPr>
        <p:spPr/>
        <p:txBody>
          <a:bodyPr/>
          <a:lstStyle/>
          <a:p>
            <a:fld id="{D41BC250-0D37-42AB-8ECE-03971FA9BDF3}" type="datetime1">
              <a:rPr lang="nl-BE" smtClean="0"/>
              <a:t>16/04/2024</a:t>
            </a:fld>
            <a:endParaRPr lang="nl-BE"/>
          </a:p>
        </p:txBody>
      </p:sp>
      <p:sp>
        <p:nvSpPr>
          <p:cNvPr id="5" name="Tijdelijke aanduiding voor voettekst 4">
            <a:extLst>
              <a:ext uri="{FF2B5EF4-FFF2-40B4-BE49-F238E27FC236}">
                <a16:creationId xmlns:a16="http://schemas.microsoft.com/office/drawing/2014/main" id="{45903778-B436-461F-9AD6-6B19E952587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3CB8A6A-C741-4A1D-9253-8CF3646F95F1}"/>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108376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Presentat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784980" y="525829"/>
            <a:ext cx="9733713" cy="553999"/>
          </a:xfrm>
          <a:prstGeom prst="rect">
            <a:avLst/>
          </a:prstGeom>
        </p:spPr>
        <p:txBody>
          <a:bodyPr rtlCol="0"/>
          <a:lstStyle>
            <a:lvl1pPr>
              <a:defRPr>
                <a:solidFill>
                  <a:schemeClr val="bg1"/>
                </a:solidFill>
              </a:defRPr>
            </a:lvl1pPr>
          </a:lstStyle>
          <a:p>
            <a:r>
              <a:rPr lang="en-US"/>
              <a:t>Click to edit Master title style</a:t>
            </a:r>
          </a:p>
        </p:txBody>
      </p:sp>
      <p:sp>
        <p:nvSpPr>
          <p:cNvPr id="10" name="Text Placeholder 9"/>
          <p:cNvSpPr>
            <a:spLocks noGrp="1"/>
          </p:cNvSpPr>
          <p:nvPr>
            <p:ph type="body" sz="quarter" idx="13"/>
          </p:nvPr>
        </p:nvSpPr>
        <p:spPr>
          <a:xfrm>
            <a:off x="784981" y="1962713"/>
            <a:ext cx="4573796" cy="2474971"/>
          </a:xfrm>
          <a:prstGeom prst="rect">
            <a:avLst/>
          </a:prstGeom>
        </p:spPr>
        <p:txBody>
          <a:bodyPr lIns="0" tIns="0" rIns="0" bIns="0" anchor="t"/>
          <a:lstStyle>
            <a:lvl1pPr marL="0" indent="0">
              <a:buNone/>
              <a:defRPr sz="1733" baseline="0">
                <a:solidFill>
                  <a:schemeClr val="bg1"/>
                </a:solidFill>
                <a:latin typeface="Arial Unicode MS"/>
              </a:defRPr>
            </a:lvl1pPr>
          </a:lstStyle>
          <a:p>
            <a:pPr lvl="0"/>
            <a:r>
              <a:rPr lang="en-US"/>
              <a:t>Edit Master text styles</a:t>
            </a:r>
          </a:p>
        </p:txBody>
      </p:sp>
    </p:spTree>
    <p:extLst>
      <p:ext uri="{BB962C8B-B14F-4D97-AF65-F5344CB8AC3E}">
        <p14:creationId xmlns:p14="http://schemas.microsoft.com/office/powerpoint/2010/main" val="344793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C20A3-CAB4-4EBC-A158-CAFED199975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49B9385-4D1A-478F-AC42-683B7F6FA3A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0451B39-F3BD-43C0-9034-0E2429C2FF40}"/>
              </a:ext>
            </a:extLst>
          </p:cNvPr>
          <p:cNvSpPr>
            <a:spLocks noGrp="1"/>
          </p:cNvSpPr>
          <p:nvPr>
            <p:ph type="dt" sz="half" idx="10"/>
          </p:nvPr>
        </p:nvSpPr>
        <p:spPr/>
        <p:txBody>
          <a:bodyPr/>
          <a:lstStyle/>
          <a:p>
            <a:fld id="{E70A429A-A44D-4E67-87CC-FCA2AADC0FF6}" type="datetime1">
              <a:rPr lang="nl-BE" smtClean="0"/>
              <a:t>16/04/2024</a:t>
            </a:fld>
            <a:endParaRPr lang="nl-BE"/>
          </a:p>
        </p:txBody>
      </p:sp>
      <p:sp>
        <p:nvSpPr>
          <p:cNvPr id="5" name="Tijdelijke aanduiding voor voettekst 4">
            <a:extLst>
              <a:ext uri="{FF2B5EF4-FFF2-40B4-BE49-F238E27FC236}">
                <a16:creationId xmlns:a16="http://schemas.microsoft.com/office/drawing/2014/main" id="{BD96040A-ADE2-47CE-B352-B81443075DA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2934760-39EA-44E5-93C7-39F32EF46F09}"/>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174383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05419-9911-43F6-9E4E-CC95EAC98BB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4F29CC5-02AF-442E-9688-E3C886E98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84FF222-B59D-4C42-9EDF-A770E8C3476F}"/>
              </a:ext>
            </a:extLst>
          </p:cNvPr>
          <p:cNvSpPr>
            <a:spLocks noGrp="1"/>
          </p:cNvSpPr>
          <p:nvPr>
            <p:ph type="dt" sz="half" idx="10"/>
          </p:nvPr>
        </p:nvSpPr>
        <p:spPr/>
        <p:txBody>
          <a:bodyPr/>
          <a:lstStyle/>
          <a:p>
            <a:fld id="{45E83839-15FA-4D15-8E2D-31A114508046}" type="datetime1">
              <a:rPr lang="nl-BE" smtClean="0"/>
              <a:t>16/04/2024</a:t>
            </a:fld>
            <a:endParaRPr lang="nl-BE"/>
          </a:p>
        </p:txBody>
      </p:sp>
      <p:sp>
        <p:nvSpPr>
          <p:cNvPr id="5" name="Tijdelijke aanduiding voor voettekst 4">
            <a:extLst>
              <a:ext uri="{FF2B5EF4-FFF2-40B4-BE49-F238E27FC236}">
                <a16:creationId xmlns:a16="http://schemas.microsoft.com/office/drawing/2014/main" id="{A1600F37-ACA9-4F03-BA23-83E6B0B71DC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E2A256C-BD52-4787-82D4-722DEF6B0CBE}"/>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79652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E446-A161-4D09-9825-B7C4C987DDA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EF8FFCB-4FED-4F06-9F08-36F5BEA9504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6FF2A93-4123-4FE4-9778-3164BAAEA2E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1122046-44C0-40C1-BA2F-9B1A9081DBBB}"/>
              </a:ext>
            </a:extLst>
          </p:cNvPr>
          <p:cNvSpPr>
            <a:spLocks noGrp="1"/>
          </p:cNvSpPr>
          <p:nvPr>
            <p:ph type="dt" sz="half" idx="10"/>
          </p:nvPr>
        </p:nvSpPr>
        <p:spPr/>
        <p:txBody>
          <a:bodyPr/>
          <a:lstStyle/>
          <a:p>
            <a:fld id="{50816AFE-66D7-4C16-9A7E-137B0FEE22D7}" type="datetime1">
              <a:rPr lang="nl-BE" smtClean="0"/>
              <a:t>16/04/2024</a:t>
            </a:fld>
            <a:endParaRPr lang="nl-BE"/>
          </a:p>
        </p:txBody>
      </p:sp>
      <p:sp>
        <p:nvSpPr>
          <p:cNvPr id="6" name="Tijdelijke aanduiding voor voettekst 5">
            <a:extLst>
              <a:ext uri="{FF2B5EF4-FFF2-40B4-BE49-F238E27FC236}">
                <a16:creationId xmlns:a16="http://schemas.microsoft.com/office/drawing/2014/main" id="{52FE0DF0-F2F5-4AB0-9649-B2A802AE3CB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ABF4B45-6CB7-466D-85BC-6BC38F56F43A}"/>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10000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311C0-5728-4DCF-BEEA-C77FA1B8B869}"/>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0BD8C2B-D63E-4527-91DC-AD980441E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71EA85F-D93F-4ECA-89E1-ECBAA977FBE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64732D4-086C-469E-AFC2-FE7E4635A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08E3817-F7AE-4E5E-AA17-1BC25E70C96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C714565-3CF8-495C-9256-7AE90DC2FDC3}"/>
              </a:ext>
            </a:extLst>
          </p:cNvPr>
          <p:cNvSpPr>
            <a:spLocks noGrp="1"/>
          </p:cNvSpPr>
          <p:nvPr>
            <p:ph type="dt" sz="half" idx="10"/>
          </p:nvPr>
        </p:nvSpPr>
        <p:spPr/>
        <p:txBody>
          <a:bodyPr/>
          <a:lstStyle/>
          <a:p>
            <a:fld id="{74785050-3A77-405E-8C95-D2388FA6584B}" type="datetime1">
              <a:rPr lang="nl-BE" smtClean="0"/>
              <a:t>16/04/2024</a:t>
            </a:fld>
            <a:endParaRPr lang="nl-BE"/>
          </a:p>
        </p:txBody>
      </p:sp>
      <p:sp>
        <p:nvSpPr>
          <p:cNvPr id="8" name="Tijdelijke aanduiding voor voettekst 7">
            <a:extLst>
              <a:ext uri="{FF2B5EF4-FFF2-40B4-BE49-F238E27FC236}">
                <a16:creationId xmlns:a16="http://schemas.microsoft.com/office/drawing/2014/main" id="{51D913E6-13D4-4796-BF70-D02D402EEC0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4F6744D-E9C1-42FE-8046-C337BDDE5D12}"/>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66379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AE700-B3DE-43ED-999B-A906A7FB3A6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4B3A8FFE-745A-4DDC-9CC7-182EF06107AF}"/>
              </a:ext>
            </a:extLst>
          </p:cNvPr>
          <p:cNvSpPr>
            <a:spLocks noGrp="1"/>
          </p:cNvSpPr>
          <p:nvPr>
            <p:ph type="dt" sz="half" idx="10"/>
          </p:nvPr>
        </p:nvSpPr>
        <p:spPr/>
        <p:txBody>
          <a:bodyPr/>
          <a:lstStyle/>
          <a:p>
            <a:fld id="{EFC15014-EAF0-4EF8-BA08-9F1E975E50B7}" type="datetime1">
              <a:rPr lang="nl-BE" smtClean="0"/>
              <a:t>16/04/2024</a:t>
            </a:fld>
            <a:endParaRPr lang="nl-BE"/>
          </a:p>
        </p:txBody>
      </p:sp>
      <p:sp>
        <p:nvSpPr>
          <p:cNvPr id="4" name="Tijdelijke aanduiding voor voettekst 3">
            <a:extLst>
              <a:ext uri="{FF2B5EF4-FFF2-40B4-BE49-F238E27FC236}">
                <a16:creationId xmlns:a16="http://schemas.microsoft.com/office/drawing/2014/main" id="{53E0920C-BBD0-4434-B2EA-8B2E020BB4A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28B3ADC-1957-4E86-AC81-10E51361E8BD}"/>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10764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EFBC5F-49EC-4E53-981D-8F874981BB87}"/>
              </a:ext>
            </a:extLst>
          </p:cNvPr>
          <p:cNvSpPr>
            <a:spLocks noGrp="1"/>
          </p:cNvSpPr>
          <p:nvPr>
            <p:ph type="dt" sz="half" idx="10"/>
          </p:nvPr>
        </p:nvSpPr>
        <p:spPr/>
        <p:txBody>
          <a:bodyPr/>
          <a:lstStyle/>
          <a:p>
            <a:fld id="{2E3E7ADB-A6C9-4D84-98E8-4C465F802772}" type="datetime1">
              <a:rPr lang="nl-BE" smtClean="0"/>
              <a:t>16/04/2024</a:t>
            </a:fld>
            <a:endParaRPr lang="nl-BE"/>
          </a:p>
        </p:txBody>
      </p:sp>
      <p:sp>
        <p:nvSpPr>
          <p:cNvPr id="3" name="Tijdelijke aanduiding voor voettekst 2">
            <a:extLst>
              <a:ext uri="{FF2B5EF4-FFF2-40B4-BE49-F238E27FC236}">
                <a16:creationId xmlns:a16="http://schemas.microsoft.com/office/drawing/2014/main" id="{2D4DC5E9-44EA-458A-8C90-E835E3BBEECD}"/>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F9CC24D0-E424-42B6-86A2-C03E0ACF15CD}"/>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388078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1F3EB-C4B2-48C7-82EC-AD2FF7B6B9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5581333-C2FB-45C9-BDC9-D5081C3B6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2488625-7B19-4ED9-87CE-46A89D13B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3D6B2EF-89A3-4496-A053-BB6B54CE2581}"/>
              </a:ext>
            </a:extLst>
          </p:cNvPr>
          <p:cNvSpPr>
            <a:spLocks noGrp="1"/>
          </p:cNvSpPr>
          <p:nvPr>
            <p:ph type="dt" sz="half" idx="10"/>
          </p:nvPr>
        </p:nvSpPr>
        <p:spPr/>
        <p:txBody>
          <a:bodyPr/>
          <a:lstStyle/>
          <a:p>
            <a:fld id="{C65D930C-2191-4616-BD7E-EA546B5E8E18}" type="datetime1">
              <a:rPr lang="nl-BE" smtClean="0"/>
              <a:t>16/04/2024</a:t>
            </a:fld>
            <a:endParaRPr lang="nl-BE"/>
          </a:p>
        </p:txBody>
      </p:sp>
      <p:sp>
        <p:nvSpPr>
          <p:cNvPr id="6" name="Tijdelijke aanduiding voor voettekst 5">
            <a:extLst>
              <a:ext uri="{FF2B5EF4-FFF2-40B4-BE49-F238E27FC236}">
                <a16:creationId xmlns:a16="http://schemas.microsoft.com/office/drawing/2014/main" id="{FE5A98EC-A014-44F6-980D-919104F2633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4DB081E-39D0-41F7-9295-42B09886DFCB}"/>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264347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EFB8-245A-4B26-879A-2B36C85197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67A9E924-A912-4462-B39C-F8724C766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E0B56F35-2233-44EA-92F9-00F48B33B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5F9CD6F-7B7E-4796-9016-EEBC9E74263A}"/>
              </a:ext>
            </a:extLst>
          </p:cNvPr>
          <p:cNvSpPr>
            <a:spLocks noGrp="1"/>
          </p:cNvSpPr>
          <p:nvPr>
            <p:ph type="dt" sz="half" idx="10"/>
          </p:nvPr>
        </p:nvSpPr>
        <p:spPr/>
        <p:txBody>
          <a:bodyPr/>
          <a:lstStyle/>
          <a:p>
            <a:fld id="{4E53D135-4BAC-4B85-A8CE-61403F7D4E4A}" type="datetime1">
              <a:rPr lang="nl-BE" smtClean="0"/>
              <a:t>16/04/2024</a:t>
            </a:fld>
            <a:endParaRPr lang="nl-BE"/>
          </a:p>
        </p:txBody>
      </p:sp>
      <p:sp>
        <p:nvSpPr>
          <p:cNvPr id="6" name="Tijdelijke aanduiding voor voettekst 5">
            <a:extLst>
              <a:ext uri="{FF2B5EF4-FFF2-40B4-BE49-F238E27FC236}">
                <a16:creationId xmlns:a16="http://schemas.microsoft.com/office/drawing/2014/main" id="{3468118C-CB30-4DA6-8506-2196FE74001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8932947-744D-495B-809E-9947719EB252}"/>
              </a:ext>
            </a:extLst>
          </p:cNvPr>
          <p:cNvSpPr>
            <a:spLocks noGrp="1"/>
          </p:cNvSpPr>
          <p:nvPr>
            <p:ph type="sldNum" sz="quarter" idx="12"/>
          </p:nvPr>
        </p:nvSpPr>
        <p:spPr/>
        <p:txBody>
          <a:bodyPr/>
          <a:lstStyle/>
          <a:p>
            <a:fld id="{78C67288-F53E-4F3A-9A8D-931006F073DE}" type="slidenum">
              <a:rPr lang="nl-BE" smtClean="0"/>
              <a:t>‹#›</a:t>
            </a:fld>
            <a:endParaRPr lang="nl-BE"/>
          </a:p>
        </p:txBody>
      </p:sp>
    </p:spTree>
    <p:extLst>
      <p:ext uri="{BB962C8B-B14F-4D97-AF65-F5344CB8AC3E}">
        <p14:creationId xmlns:p14="http://schemas.microsoft.com/office/powerpoint/2010/main" val="132923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D042346-E177-4D3B-9469-485B94C61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C5BC32D-73E2-4A4E-9E55-D5102C7C3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04BEF40-4E0E-41AE-8288-DBCBE92F3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74043-FD7D-4BF4-9D80-890ECC69EFFE}" type="datetime1">
              <a:rPr lang="nl-BE" smtClean="0"/>
              <a:t>16/04/2024</a:t>
            </a:fld>
            <a:endParaRPr lang="nl-BE"/>
          </a:p>
        </p:txBody>
      </p:sp>
      <p:sp>
        <p:nvSpPr>
          <p:cNvPr id="5" name="Tijdelijke aanduiding voor voettekst 4">
            <a:extLst>
              <a:ext uri="{FF2B5EF4-FFF2-40B4-BE49-F238E27FC236}">
                <a16:creationId xmlns:a16="http://schemas.microsoft.com/office/drawing/2014/main" id="{BE3A0186-CA82-4C72-8D90-EBB746091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167DA86-D665-466B-BC5A-942F8FCE1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67288-F53E-4F3A-9A8D-931006F073DE}" type="slidenum">
              <a:rPr lang="nl-BE" smtClean="0"/>
              <a:t>‹#›</a:t>
            </a:fld>
            <a:endParaRPr lang="nl-BE"/>
          </a:p>
        </p:txBody>
      </p:sp>
    </p:spTree>
    <p:extLst>
      <p:ext uri="{BB962C8B-B14F-4D97-AF65-F5344CB8AC3E}">
        <p14:creationId xmlns:p14="http://schemas.microsoft.com/office/powerpoint/2010/main" val="316943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cawovl.sharepoint.com/sites/communicatie/Gedeelde%20%20documenten/Forms/AllItems.aspx?ga=1&amp;id=%2Fsites%2Fcommunicatie%2FGedeelde%20%20documenten%2F5%2E%20Audio%20%2D%20video%27s%20%2D%20foto%27s%2FVideo%2F2022%2Dvideo%27s%5Fopvangcentra%2FSint%20Niklaas%2Emp4&amp;parent=%2Fsites%2Fcommunicatie%2FGedeelde%20%20documenten%2F5%2E%20Audio%20%2D%20video%27s%20%2D%20foto%27s%2FVideo%2F2022%2Dvideo%27s%5Fopvangcentra"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hyperlink" Target="mailto:Ingejansegers@cawoostvlaanderen.be" TargetMode="External"/><Relationship Id="rId13" Type="http://schemas.openxmlformats.org/officeDocument/2006/relationships/hyperlink" Target="mailto:onthaal.eeklo@cawoostvlaanderen.be" TargetMode="External"/><Relationship Id="rId3" Type="http://schemas.openxmlformats.org/officeDocument/2006/relationships/image" Target="../media/image4.jpeg"/><Relationship Id="rId7" Type="http://schemas.openxmlformats.org/officeDocument/2006/relationships/hyperlink" Target="mailto:Kristeljorissen@cawoostvlaanderen.be" TargetMode="External"/><Relationship Id="rId12" Type="http://schemas.openxmlformats.org/officeDocument/2006/relationships/hyperlink" Target="http://www.caw.be/chat-met-een-hulpverlener"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Bartdewaele@cawoostvlaanderen.be" TargetMode="External"/><Relationship Id="rId11" Type="http://schemas.openxmlformats.org/officeDocument/2006/relationships/hyperlink" Target="mailto:carlabracke@cawoostvlaanderen.be" TargetMode="External"/><Relationship Id="rId5" Type="http://schemas.openxmlformats.org/officeDocument/2006/relationships/hyperlink" Target="mailto:Lynnlemmens@cawoostvlaanderen.be" TargetMode="External"/><Relationship Id="rId10" Type="http://schemas.openxmlformats.org/officeDocument/2006/relationships/hyperlink" Target="mailto:marcdeveirman@cawoostvlaanderen.be" TargetMode="External"/><Relationship Id="rId4" Type="http://schemas.openxmlformats.org/officeDocument/2006/relationships/image" Target="../media/image17.jpeg"/><Relationship Id="rId9" Type="http://schemas.openxmlformats.org/officeDocument/2006/relationships/hyperlink" Target="mailto:Veroniquevancoppenolle@cawoostvlaanderen.b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D268B-AC13-49D6-B534-15BC1C9B2C07}"/>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D697B5C6-D39A-4C1B-A2CD-626F9FB6F9E0}"/>
              </a:ext>
            </a:extLst>
          </p:cNvPr>
          <p:cNvSpPr>
            <a:spLocks noGrp="1"/>
          </p:cNvSpPr>
          <p:nvPr>
            <p:ph type="subTitle" idx="1"/>
          </p:nvPr>
        </p:nvSpPr>
        <p:spPr/>
        <p:txBody>
          <a:bodyPr/>
          <a:lstStyle/>
          <a:p>
            <a:endParaRPr lang="nl-BE"/>
          </a:p>
        </p:txBody>
      </p:sp>
      <p:sp>
        <p:nvSpPr>
          <p:cNvPr id="4" name="Tijdelijke aanduiding voor dianummer 3">
            <a:extLst>
              <a:ext uri="{FF2B5EF4-FFF2-40B4-BE49-F238E27FC236}">
                <a16:creationId xmlns:a16="http://schemas.microsoft.com/office/drawing/2014/main" id="{4A472C73-76DA-4D8B-A931-009EC4A8355F}"/>
              </a:ext>
            </a:extLst>
          </p:cNvPr>
          <p:cNvSpPr>
            <a:spLocks noGrp="1"/>
          </p:cNvSpPr>
          <p:nvPr>
            <p:ph type="sldNum" sz="quarter" idx="12"/>
          </p:nvPr>
        </p:nvSpPr>
        <p:spPr/>
        <p:txBody>
          <a:bodyPr/>
          <a:lstStyle/>
          <a:p>
            <a:fld id="{78C67288-F53E-4F3A-9A8D-931006F073DE}" type="slidenum">
              <a:rPr lang="nl-BE" smtClean="0"/>
              <a:t>1</a:t>
            </a:fld>
            <a:endParaRPr lang="nl-BE"/>
          </a:p>
        </p:txBody>
      </p:sp>
      <p:pic>
        <p:nvPicPr>
          <p:cNvPr id="6" name="Afbeelding 5">
            <a:extLst>
              <a:ext uri="{FF2B5EF4-FFF2-40B4-BE49-F238E27FC236}">
                <a16:creationId xmlns:a16="http://schemas.microsoft.com/office/drawing/2014/main" id="{A97F34C0-379D-4075-9A84-58E4DD5E1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42"/>
            <a:ext cx="12192000" cy="5440325"/>
          </a:xfrm>
          <a:prstGeom prst="rect">
            <a:avLst/>
          </a:prstGeom>
        </p:spPr>
      </p:pic>
      <p:pic>
        <p:nvPicPr>
          <p:cNvPr id="8" name="Afbeelding 7">
            <a:extLst>
              <a:ext uri="{FF2B5EF4-FFF2-40B4-BE49-F238E27FC236}">
                <a16:creationId xmlns:a16="http://schemas.microsoft.com/office/drawing/2014/main" id="{78618718-AFFD-4DFB-A62B-D3954E2A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14" y="5611840"/>
            <a:ext cx="2250772" cy="985838"/>
          </a:xfrm>
          <a:prstGeom prst="rect">
            <a:avLst/>
          </a:prstGeom>
        </p:spPr>
      </p:pic>
    </p:spTree>
    <p:extLst>
      <p:ext uri="{BB962C8B-B14F-4D97-AF65-F5344CB8AC3E}">
        <p14:creationId xmlns:p14="http://schemas.microsoft.com/office/powerpoint/2010/main" val="158448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908C-C54F-B08A-8975-0DC4A748427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B61CE5A-C38F-5D25-6795-D3666B5194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B6B70BD0-6A68-ED5F-E43A-86229E9554F5}"/>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10</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56F30EA7-72CE-659F-71A2-1C3CCF24FE01}"/>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4000" b="1">
                <a:latin typeface="Open Sans Light"/>
                <a:ea typeface="Calibri" panose="020F0502020204030204"/>
                <a:cs typeface="Calibri" panose="020F0502020204030204"/>
              </a:rPr>
              <a:t>  Preventie</a:t>
            </a:r>
            <a:endParaRPr lang="nl-NL" sz="4000" b="1">
              <a:latin typeface="Open Sans Light"/>
            </a:endParaRPr>
          </a:p>
        </p:txBody>
      </p:sp>
      <p:pic>
        <p:nvPicPr>
          <p:cNvPr id="13" name="Afbeelding 12">
            <a:extLst>
              <a:ext uri="{FF2B5EF4-FFF2-40B4-BE49-F238E27FC236}">
                <a16:creationId xmlns:a16="http://schemas.microsoft.com/office/drawing/2014/main" id="{80207BB8-3FD1-44F3-491A-22826407B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0" name="Tekstvak 3">
            <a:extLst>
              <a:ext uri="{FF2B5EF4-FFF2-40B4-BE49-F238E27FC236}">
                <a16:creationId xmlns:a16="http://schemas.microsoft.com/office/drawing/2014/main" id="{0329B37D-5CA2-4A52-B269-CEBBFD50FA64}"/>
              </a:ext>
            </a:extLst>
          </p:cNvPr>
          <p:cNvSpPr txBox="1"/>
          <p:nvPr/>
        </p:nvSpPr>
        <p:spPr>
          <a:xfrm>
            <a:off x="296592" y="1310865"/>
            <a:ext cx="11050858" cy="4247317"/>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nl-BE"/>
          </a:p>
          <a:p>
            <a:pPr marL="285750" indent="-285750">
              <a:buFont typeface="Wingdings" panose="05000000000000000000" pitchFamily="2" charset="2"/>
              <a:buChar char="Ø"/>
            </a:pPr>
            <a:r>
              <a:rPr lang="nl-NL" b="1">
                <a:solidFill>
                  <a:srgbClr val="1B5A9B"/>
                </a:solidFill>
              </a:rPr>
              <a:t>Preventie campagnes/acties</a:t>
            </a:r>
            <a:r>
              <a:rPr lang="nl-NL">
                <a:solidFill>
                  <a:srgbClr val="000000"/>
                </a:solidFill>
              </a:rPr>
              <a:t>: toegang tot woonmarkt (Woonzaak), uithuiszettingen, armoededrempel,  dak- en thuisloosheid (dag verzet tegen armoede 17/10), budgetteren (BIZ), …</a:t>
            </a:r>
            <a:endParaRPr lang="nl-BE"/>
          </a:p>
          <a:p>
            <a:endParaRPr lang="nl-NL">
              <a:cs typeface="Calibri"/>
            </a:endParaRPr>
          </a:p>
          <a:p>
            <a:endParaRPr lang="nl-NL">
              <a:cs typeface="Calibri"/>
            </a:endParaRPr>
          </a:p>
          <a:p>
            <a:r>
              <a:rPr lang="nl-BE">
                <a:cs typeface="Calibri" panose="020F0502020204030204"/>
              </a:rPr>
              <a:t>In 2023: 6.521 volwassenen + 1.149 jongeren met een vraag over wonen bij de onthaalteams</a:t>
            </a:r>
            <a:endParaRPr lang="nl-BE">
              <a:ea typeface="Calibri"/>
              <a:cs typeface="Calibri"/>
            </a:endParaRPr>
          </a:p>
          <a:p>
            <a:pPr marL="285750" indent="-285750">
              <a:buFont typeface="Wingdings" panose="05000000000000000000" pitchFamily="2" charset="2"/>
              <a:buChar char="Ø"/>
            </a:pPr>
            <a:r>
              <a:rPr lang="nl-BE" b="1">
                <a:solidFill>
                  <a:srgbClr val="1B5A9B"/>
                </a:solidFill>
              </a:rPr>
              <a:t>Ambulante woonbegeleiding </a:t>
            </a:r>
          </a:p>
          <a:p>
            <a:r>
              <a:rPr lang="nl-BE">
                <a:cs typeface="Calibri"/>
              </a:rPr>
              <a:t>2023: 534 trajecten</a:t>
            </a:r>
            <a:endParaRPr lang="nl-BE">
              <a:ea typeface="Calibri"/>
              <a:cs typeface="Calibri"/>
            </a:endParaRPr>
          </a:p>
          <a:p>
            <a:pPr marL="285750" indent="-285750">
              <a:buFontTx/>
              <a:buChar char="-"/>
            </a:pPr>
            <a:endParaRPr lang="nl-BE">
              <a:cs typeface="Calibri"/>
            </a:endParaRPr>
          </a:p>
          <a:p>
            <a:pPr marL="285750" indent="-285750">
              <a:buFont typeface="Wingdings" panose="05000000000000000000" pitchFamily="2" charset="2"/>
              <a:buChar char="Ø"/>
            </a:pPr>
            <a:r>
              <a:rPr lang="nl-BE" b="1">
                <a:solidFill>
                  <a:srgbClr val="1B5A9B"/>
                </a:solidFill>
              </a:rPr>
              <a:t>Begeleiding ter preventie uithuiszetting </a:t>
            </a:r>
            <a:endParaRPr lang="nl-BE" b="1">
              <a:solidFill>
                <a:srgbClr val="1B5A9B"/>
              </a:solidFill>
              <a:cs typeface="Calibri"/>
            </a:endParaRPr>
          </a:p>
          <a:p>
            <a:r>
              <a:rPr lang="nl-BE">
                <a:cs typeface="Calibri"/>
              </a:rPr>
              <a:t>2023: 355 trajecten</a:t>
            </a:r>
            <a:endParaRPr lang="nl-BE">
              <a:ea typeface="Calibri"/>
              <a:cs typeface="Calibri"/>
            </a:endParaRPr>
          </a:p>
          <a:p>
            <a:endParaRPr lang="nl-BE">
              <a:cs typeface="Calibri"/>
            </a:endParaRPr>
          </a:p>
          <a:p>
            <a:pPr marL="285750" indent="-285750">
              <a:buFont typeface="Wingdings" panose="05000000000000000000" pitchFamily="2" charset="2"/>
              <a:buChar char="Ø"/>
            </a:pPr>
            <a:r>
              <a:rPr lang="nl-BE" b="1">
                <a:solidFill>
                  <a:srgbClr val="1B5A9B"/>
                </a:solidFill>
              </a:rPr>
              <a:t>Budgethulpverlening</a:t>
            </a:r>
            <a:endParaRPr lang="nl-BE" b="1">
              <a:solidFill>
                <a:srgbClr val="1B5A9B"/>
              </a:solidFill>
              <a:cs typeface="Calibri"/>
            </a:endParaRPr>
          </a:p>
          <a:p>
            <a:r>
              <a:rPr lang="nl-BE"/>
              <a:t>2023: 708 trajecten/consulten</a:t>
            </a:r>
            <a:endParaRPr lang="nl-BE">
              <a:cs typeface="Calibri"/>
            </a:endParaRPr>
          </a:p>
          <a:p>
            <a:endParaRPr lang="nl-BE">
              <a:solidFill>
                <a:schemeClr val="accent6"/>
              </a:solidFill>
            </a:endParaRPr>
          </a:p>
        </p:txBody>
      </p:sp>
      <p:pic>
        <p:nvPicPr>
          <p:cNvPr id="11" name="Afbeelding 10" descr="Afbeelding met tekst&#10;&#10;Automatisch gegenereerde beschrijving">
            <a:extLst>
              <a:ext uri="{FF2B5EF4-FFF2-40B4-BE49-F238E27FC236}">
                <a16:creationId xmlns:a16="http://schemas.microsoft.com/office/drawing/2014/main" id="{EA3827D4-E36E-6842-E76E-5EAF4ACD3FE6}"/>
              </a:ext>
            </a:extLst>
          </p:cNvPr>
          <p:cNvPicPr>
            <a:picLocks noChangeAspect="1"/>
          </p:cNvPicPr>
          <p:nvPr/>
        </p:nvPicPr>
        <p:blipFill>
          <a:blip r:embed="rId5"/>
          <a:stretch>
            <a:fillRect/>
          </a:stretch>
        </p:blipFill>
        <p:spPr>
          <a:xfrm>
            <a:off x="6932180" y="3424959"/>
            <a:ext cx="4400550" cy="2247900"/>
          </a:xfrm>
          <a:prstGeom prst="rect">
            <a:avLst/>
          </a:prstGeom>
        </p:spPr>
      </p:pic>
    </p:spTree>
    <p:extLst>
      <p:ext uri="{BB962C8B-B14F-4D97-AF65-F5344CB8AC3E}">
        <p14:creationId xmlns:p14="http://schemas.microsoft.com/office/powerpoint/2010/main" val="16324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2187-2AF6-916E-01DA-197EF715C8CF}"/>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B72FE90-EBE9-3CCC-A0E5-F291316782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49E29CB3-8350-93E8-9F5F-E1F55357B305}"/>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11</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12F481D-7838-28E9-75B9-1080C74693E7}"/>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DC9F09D0-4AC1-BD77-C774-D1E27398AD8F}"/>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Vindplaatsen</a:t>
            </a:r>
            <a:endParaRPr lang="nl-NL" b="1">
              <a:solidFill>
                <a:schemeClr val="bg1"/>
              </a:solidFill>
              <a:latin typeface="Open Sans Light"/>
              <a:ea typeface="Open Sans Light"/>
              <a:cs typeface="Open Sans Light"/>
            </a:endParaRPr>
          </a:p>
        </p:txBody>
      </p:sp>
      <p:pic>
        <p:nvPicPr>
          <p:cNvPr id="13" name="Afbeelding 12">
            <a:extLst>
              <a:ext uri="{FF2B5EF4-FFF2-40B4-BE49-F238E27FC236}">
                <a16:creationId xmlns:a16="http://schemas.microsoft.com/office/drawing/2014/main" id="{5563516D-8A5F-6FCC-9631-76F7F6E65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4" name="Tekstvak 2">
            <a:extLst>
              <a:ext uri="{FF2B5EF4-FFF2-40B4-BE49-F238E27FC236}">
                <a16:creationId xmlns:a16="http://schemas.microsoft.com/office/drawing/2014/main" id="{86AE17C7-15F3-48C1-A7E5-1F0B8BA06A85}"/>
              </a:ext>
            </a:extLst>
          </p:cNvPr>
          <p:cNvSpPr txBox="1"/>
          <p:nvPr/>
        </p:nvSpPr>
        <p:spPr>
          <a:xfrm>
            <a:off x="373867" y="1317636"/>
            <a:ext cx="11136050" cy="3693319"/>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Laagdrempelige ontmoetingsplekken voor mensen met een armoede/woonproblematiek</a:t>
            </a:r>
          </a:p>
          <a:p>
            <a:endParaRPr lang="nl-BE"/>
          </a:p>
          <a:p>
            <a:pPr marL="285750" indent="-285750">
              <a:buFont typeface="Wingdings" panose="05000000000000000000" pitchFamily="2" charset="2"/>
              <a:buChar char="Ø"/>
            </a:pPr>
            <a:r>
              <a:rPr lang="nl-BE" b="1">
                <a:solidFill>
                  <a:srgbClr val="1B5A9B"/>
                </a:solidFill>
              </a:rPr>
              <a:t>Inloopcentra</a:t>
            </a:r>
            <a:r>
              <a:rPr lang="nl-BE" b="1"/>
              <a:t> </a:t>
            </a:r>
            <a:r>
              <a:rPr lang="nl-BE"/>
              <a:t>Gent – Sint-Niklaas – Aalst (gesubsidieerd door lokaal bestuur)</a:t>
            </a:r>
            <a:endParaRPr lang="nl-BE">
              <a:cs typeface="Calibri"/>
            </a:endParaRPr>
          </a:p>
          <a:p>
            <a:r>
              <a:rPr lang="nl-BE">
                <a:cs typeface="Calibri"/>
              </a:rPr>
              <a:t>2023: 40.866 bezoekers in de inloopcentra (geen unieke cliënten)</a:t>
            </a:r>
            <a:endParaRPr lang="nl-BE">
              <a:ea typeface="Calibri" panose="020F0502020204030204"/>
              <a:cs typeface="Calibri"/>
            </a:endParaRPr>
          </a:p>
          <a:p>
            <a:pPr marL="285750" indent="-285750">
              <a:buFont typeface="Wingdings" panose="05000000000000000000" pitchFamily="2" charset="2"/>
              <a:buChar char="Ø"/>
            </a:pPr>
            <a:endParaRPr lang="nl-BE">
              <a:cs typeface="Calibri"/>
            </a:endParaRPr>
          </a:p>
          <a:p>
            <a:pPr marL="285750" indent="-285750">
              <a:buFont typeface="Wingdings" panose="05000000000000000000" pitchFamily="2" charset="2"/>
              <a:buChar char="Ø"/>
            </a:pPr>
            <a:r>
              <a:rPr lang="nl-BE" b="1">
                <a:solidFill>
                  <a:srgbClr val="1B5A9B"/>
                </a:solidFill>
              </a:rPr>
              <a:t>Nachtopvangcentra</a:t>
            </a:r>
            <a:r>
              <a:rPr lang="nl-BE"/>
              <a:t> Gent – Aalst (gesubsidieerd door lokaal bestuur)</a:t>
            </a:r>
            <a:endParaRPr lang="nl-BE" b="1">
              <a:solidFill>
                <a:srgbClr val="1B5A9B"/>
              </a:solidFill>
              <a:cs typeface="Calibri"/>
            </a:endParaRPr>
          </a:p>
          <a:p>
            <a:r>
              <a:rPr lang="nl-BE">
                <a:cs typeface="Calibri"/>
              </a:rPr>
              <a:t>2023: 26.181 overnachtingen in de nachtopvang</a:t>
            </a:r>
            <a:endParaRPr lang="nl-BE">
              <a:ea typeface="Calibri"/>
              <a:cs typeface="Calibri"/>
            </a:endParaRPr>
          </a:p>
          <a:p>
            <a:pPr marL="285750" indent="-285750">
              <a:buFont typeface="Wingdings" panose="05000000000000000000" pitchFamily="2" charset="2"/>
              <a:buChar char="Ø"/>
            </a:pPr>
            <a:endParaRPr lang="nl-BE">
              <a:cs typeface="Calibri"/>
            </a:endParaRPr>
          </a:p>
          <a:p>
            <a:pPr marL="285750" indent="-285750">
              <a:buFont typeface="Wingdings" panose="05000000000000000000" pitchFamily="2" charset="2"/>
              <a:buChar char="Ø"/>
            </a:pPr>
            <a:r>
              <a:rPr lang="nl-BE" b="1">
                <a:solidFill>
                  <a:srgbClr val="1B5A9B"/>
                </a:solidFill>
              </a:rPr>
              <a:t>Brugfiguren</a:t>
            </a:r>
            <a:r>
              <a:rPr lang="nl-BE"/>
              <a:t> (deel gesubsidieerd, deels CAW-middelen)</a:t>
            </a:r>
            <a:endParaRPr lang="nl-BE" b="1">
              <a:ea typeface="Calibri" panose="020F0502020204030204"/>
              <a:cs typeface="Calibri"/>
            </a:endParaRPr>
          </a:p>
          <a:p>
            <a:endParaRPr lang="nl-BE">
              <a:ea typeface="Calibri"/>
              <a:cs typeface="Calibri"/>
            </a:endParaRPr>
          </a:p>
          <a:p>
            <a:endParaRPr lang="nl-BE"/>
          </a:p>
          <a:p>
            <a:endParaRPr lang="nl-BE"/>
          </a:p>
          <a:p>
            <a:endParaRPr lang="nl-BE"/>
          </a:p>
        </p:txBody>
      </p:sp>
      <p:pic>
        <p:nvPicPr>
          <p:cNvPr id="8" name="Afbeelding 7" descr="Afbeelding met overdekt, muur, lakens, slaapkamer&#10;&#10;Automatisch gegenereerde beschrijving">
            <a:extLst>
              <a:ext uri="{FF2B5EF4-FFF2-40B4-BE49-F238E27FC236}">
                <a16:creationId xmlns:a16="http://schemas.microsoft.com/office/drawing/2014/main" id="{F0F5BE66-118D-BEAD-6585-9513B17DB76B}"/>
              </a:ext>
            </a:extLst>
          </p:cNvPr>
          <p:cNvPicPr>
            <a:picLocks noChangeAspect="1"/>
          </p:cNvPicPr>
          <p:nvPr/>
        </p:nvPicPr>
        <p:blipFill>
          <a:blip r:embed="rId5"/>
          <a:stretch>
            <a:fillRect/>
          </a:stretch>
        </p:blipFill>
        <p:spPr>
          <a:xfrm>
            <a:off x="3600018" y="4021233"/>
            <a:ext cx="3952875" cy="2228850"/>
          </a:xfrm>
          <a:prstGeom prst="rect">
            <a:avLst/>
          </a:prstGeom>
        </p:spPr>
      </p:pic>
      <p:pic>
        <p:nvPicPr>
          <p:cNvPr id="9" name="Afbeelding 8" descr="Afbeelding met persoon, voedsel, drank&#10;&#10;Automatisch gegenereerde beschrijving">
            <a:extLst>
              <a:ext uri="{FF2B5EF4-FFF2-40B4-BE49-F238E27FC236}">
                <a16:creationId xmlns:a16="http://schemas.microsoft.com/office/drawing/2014/main" id="{7722BF84-F213-3163-F89D-A9CB9168E2DC}"/>
              </a:ext>
            </a:extLst>
          </p:cNvPr>
          <p:cNvPicPr>
            <a:picLocks noChangeAspect="1"/>
          </p:cNvPicPr>
          <p:nvPr/>
        </p:nvPicPr>
        <p:blipFill>
          <a:blip r:embed="rId6"/>
          <a:stretch>
            <a:fillRect/>
          </a:stretch>
        </p:blipFill>
        <p:spPr>
          <a:xfrm>
            <a:off x="7918306" y="1923807"/>
            <a:ext cx="4125480" cy="2747819"/>
          </a:xfrm>
          <a:prstGeom prst="rect">
            <a:avLst/>
          </a:prstGeom>
        </p:spPr>
      </p:pic>
    </p:spTree>
    <p:extLst>
      <p:ext uri="{BB962C8B-B14F-4D97-AF65-F5344CB8AC3E}">
        <p14:creationId xmlns:p14="http://schemas.microsoft.com/office/powerpoint/2010/main" val="425091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2187-2AF6-916E-01DA-197EF715C8CF}"/>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B72FE90-EBE9-3CCC-A0E5-F291316782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49E29CB3-8350-93E8-9F5F-E1F55357B305}"/>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12</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12F481D-7838-28E9-75B9-1080C74693E7}"/>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DC9F09D0-4AC1-BD77-C774-D1E27398AD8F}"/>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Onthaal</a:t>
            </a:r>
            <a:endParaRPr lang="en-US"/>
          </a:p>
        </p:txBody>
      </p:sp>
      <p:pic>
        <p:nvPicPr>
          <p:cNvPr id="13" name="Afbeelding 12">
            <a:extLst>
              <a:ext uri="{FF2B5EF4-FFF2-40B4-BE49-F238E27FC236}">
                <a16:creationId xmlns:a16="http://schemas.microsoft.com/office/drawing/2014/main" id="{5563516D-8A5F-6FCC-9631-76F7F6E65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4" name="Tekstvak 2">
            <a:extLst>
              <a:ext uri="{FF2B5EF4-FFF2-40B4-BE49-F238E27FC236}">
                <a16:creationId xmlns:a16="http://schemas.microsoft.com/office/drawing/2014/main" id="{86AE17C7-15F3-48C1-A7E5-1F0B8BA06A85}"/>
              </a:ext>
            </a:extLst>
          </p:cNvPr>
          <p:cNvSpPr txBox="1"/>
          <p:nvPr/>
        </p:nvSpPr>
        <p:spPr>
          <a:xfrm>
            <a:off x="369706" y="1294190"/>
            <a:ext cx="10718180" cy="5816977"/>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2400" b="1"/>
              <a:t>Volwassenonthaal en JAC</a:t>
            </a:r>
            <a:endParaRPr lang="en-US" sz="2400" b="1"/>
          </a:p>
          <a:p>
            <a:endParaRPr lang="nl-BE">
              <a:ea typeface="Calibri"/>
              <a:cs typeface="Calibri"/>
            </a:endParaRPr>
          </a:p>
          <a:p>
            <a:r>
              <a:rPr lang="nl-BE" b="1">
                <a:solidFill>
                  <a:srgbClr val="000000"/>
                </a:solidFill>
                <a:ea typeface="Calibri"/>
                <a:cs typeface="Calibri"/>
              </a:rPr>
              <a:t>Directe Hulp</a:t>
            </a:r>
          </a:p>
          <a:p>
            <a:pPr marL="285750" indent="-285750">
              <a:buFont typeface="Arial"/>
              <a:buChar char="•"/>
            </a:pPr>
            <a:r>
              <a:rPr lang="nl-BE">
                <a:solidFill>
                  <a:srgbClr val="000000"/>
                </a:solidFill>
                <a:ea typeface="Calibri"/>
                <a:cs typeface="Calibri"/>
              </a:rPr>
              <a:t>Vragen rond wonen voldoende breed ontwarren</a:t>
            </a:r>
          </a:p>
          <a:p>
            <a:pPr marL="285750" indent="-285750">
              <a:buFont typeface="Arial"/>
              <a:buChar char="•"/>
            </a:pPr>
            <a:r>
              <a:rPr lang="nl-BE">
                <a:solidFill>
                  <a:srgbClr val="000000"/>
                </a:solidFill>
                <a:ea typeface="Calibri"/>
                <a:cs typeface="Calibri"/>
              </a:rPr>
              <a:t>Zichtbaar maken van mogelijkheden en onmogelijkheden</a:t>
            </a:r>
          </a:p>
          <a:p>
            <a:pPr marL="285750" indent="-285750">
              <a:buFont typeface="Arial"/>
              <a:buChar char="•"/>
            </a:pPr>
            <a:r>
              <a:rPr lang="nl-BE">
                <a:solidFill>
                  <a:srgbClr val="000000"/>
                </a:solidFill>
                <a:ea typeface="Calibri"/>
                <a:cs typeface="Calibri"/>
              </a:rPr>
              <a:t>Netwerk zichtbaar maken, inzetten, ontwikkelen</a:t>
            </a:r>
          </a:p>
          <a:p>
            <a:pPr marL="285750" indent="-285750">
              <a:buFont typeface="Arial"/>
              <a:buChar char="•"/>
            </a:pPr>
            <a:r>
              <a:rPr lang="nl-BE">
                <a:solidFill>
                  <a:srgbClr val="000000"/>
                </a:solidFill>
                <a:ea typeface="Calibri"/>
                <a:cs typeface="Calibri"/>
              </a:rPr>
              <a:t>Rechtenrealisatie binnen de mogelijkheden</a:t>
            </a:r>
          </a:p>
          <a:p>
            <a:pPr marL="285750" indent="-285750">
              <a:buFont typeface="Arial"/>
              <a:buChar char="•"/>
            </a:pPr>
            <a:r>
              <a:rPr lang="nl-BE">
                <a:solidFill>
                  <a:srgbClr val="000000"/>
                </a:solidFill>
                <a:ea typeface="Calibri"/>
                <a:cs typeface="Calibri"/>
              </a:rPr>
              <a:t>Opzetten formeel/informeel netwerk</a:t>
            </a:r>
          </a:p>
          <a:p>
            <a:pPr marL="285750" indent="-285750">
              <a:buFont typeface="Arial"/>
              <a:buChar char="•"/>
            </a:pPr>
            <a:r>
              <a:rPr lang="nl-BE">
                <a:solidFill>
                  <a:srgbClr val="000000"/>
                </a:solidFill>
                <a:ea typeface="Calibri"/>
                <a:cs typeface="Calibri"/>
              </a:rPr>
              <a:t>...</a:t>
            </a:r>
          </a:p>
          <a:p>
            <a:endParaRPr lang="nl-BE" b="1">
              <a:solidFill>
                <a:srgbClr val="000000"/>
              </a:solidFill>
              <a:ea typeface="Calibri"/>
              <a:cs typeface="Calibri"/>
            </a:endParaRPr>
          </a:p>
          <a:p>
            <a:r>
              <a:rPr lang="nl-BE" b="1">
                <a:solidFill>
                  <a:srgbClr val="000000"/>
                </a:solidFill>
                <a:ea typeface="Calibri"/>
                <a:cs typeface="Calibri"/>
              </a:rPr>
              <a:t>Indien nodig en zinvol </a:t>
            </a:r>
          </a:p>
          <a:p>
            <a:pPr marL="285750" indent="-285750">
              <a:buFont typeface="Arial"/>
              <a:buChar char="•"/>
            </a:pPr>
            <a:r>
              <a:rPr lang="nl-BE" err="1">
                <a:solidFill>
                  <a:srgbClr val="000000"/>
                </a:solidFill>
                <a:ea typeface="Calibri"/>
                <a:cs typeface="Calibri"/>
              </a:rPr>
              <a:t>Toeleiden</a:t>
            </a:r>
            <a:r>
              <a:rPr lang="nl-BE">
                <a:solidFill>
                  <a:srgbClr val="000000"/>
                </a:solidFill>
                <a:ea typeface="Calibri"/>
                <a:cs typeface="Calibri"/>
              </a:rPr>
              <a:t> naar achterliggend aanbod binnen of buiten CAW</a:t>
            </a:r>
            <a:endParaRPr lang="nl-BE">
              <a:ea typeface="Calibri" panose="020F0502020204030204"/>
              <a:cs typeface="Calibri" panose="020F0502020204030204"/>
            </a:endParaRPr>
          </a:p>
          <a:p>
            <a:pPr marL="285750" indent="-285750">
              <a:buFont typeface="Arial"/>
              <a:buChar char="•"/>
            </a:pPr>
            <a:r>
              <a:rPr lang="nl-BE">
                <a:solidFill>
                  <a:srgbClr val="000000"/>
                </a:solidFill>
                <a:ea typeface="Calibri"/>
                <a:cs typeface="Calibri"/>
              </a:rPr>
              <a:t>Trajectopvolging bij aanhoudende problematiek</a:t>
            </a:r>
          </a:p>
          <a:p>
            <a:endParaRPr lang="nl-BE">
              <a:solidFill>
                <a:srgbClr val="000000"/>
              </a:solidFill>
            </a:endParaRPr>
          </a:p>
          <a:p>
            <a:r>
              <a:rPr lang="nl-BE" sz="2400" b="1">
                <a:ea typeface="Calibri" panose="020F0502020204030204"/>
                <a:cs typeface="Calibri"/>
              </a:rPr>
              <a:t>Specifiek Onthaal PUH</a:t>
            </a:r>
          </a:p>
          <a:p>
            <a:endParaRPr lang="nl-BE" b="1">
              <a:ea typeface="Calibri" panose="020F0502020204030204"/>
              <a:cs typeface="Calibri"/>
            </a:endParaRPr>
          </a:p>
          <a:p>
            <a:pPr marL="285750" indent="-285750">
              <a:buFont typeface="Arial" panose="05000000000000000000" pitchFamily="2" charset="2"/>
              <a:buChar char="•"/>
            </a:pPr>
            <a:endParaRPr lang="nl-BE">
              <a:ea typeface="Calibri" panose="020F0502020204030204"/>
              <a:cs typeface="Calibri"/>
            </a:endParaRPr>
          </a:p>
          <a:p>
            <a:endParaRPr lang="nl-BE"/>
          </a:p>
          <a:p>
            <a:endParaRPr lang="nl-BE"/>
          </a:p>
          <a:p>
            <a:endParaRPr lang="nl-BE">
              <a:ea typeface="Calibri" panose="020F0502020204030204"/>
              <a:cs typeface="Calibri"/>
            </a:endParaRPr>
          </a:p>
        </p:txBody>
      </p:sp>
    </p:spTree>
    <p:extLst>
      <p:ext uri="{BB962C8B-B14F-4D97-AF65-F5344CB8AC3E}">
        <p14:creationId xmlns:p14="http://schemas.microsoft.com/office/powerpoint/2010/main" val="214469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908C-C54F-B08A-8975-0DC4A748427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B61CE5A-C38F-5D25-6795-D3666B5194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B6B70BD0-6A68-ED5F-E43A-86229E9554F5}"/>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13</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56F30EA7-72CE-659F-71A2-1C3CCF24FE01}"/>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4000" b="1">
                <a:latin typeface="Open Sans Light"/>
                <a:ea typeface="Calibri" panose="020F0502020204030204"/>
                <a:cs typeface="Calibri" panose="020F0502020204030204"/>
              </a:rPr>
              <a:t>  Ambulante woonbegeleiding</a:t>
            </a:r>
            <a:endParaRPr lang="nl-NL" sz="4000" b="1">
              <a:latin typeface="Open Sans Light"/>
            </a:endParaRPr>
          </a:p>
        </p:txBody>
      </p:sp>
      <p:pic>
        <p:nvPicPr>
          <p:cNvPr id="13" name="Afbeelding 12">
            <a:extLst>
              <a:ext uri="{FF2B5EF4-FFF2-40B4-BE49-F238E27FC236}">
                <a16:creationId xmlns:a16="http://schemas.microsoft.com/office/drawing/2014/main" id="{80207BB8-3FD1-44F3-491A-22826407B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2" name="Tekstvak 1">
            <a:extLst>
              <a:ext uri="{FF2B5EF4-FFF2-40B4-BE49-F238E27FC236}">
                <a16:creationId xmlns:a16="http://schemas.microsoft.com/office/drawing/2014/main" id="{FA220B3E-22F5-D0C6-1CB3-E17038508E28}"/>
              </a:ext>
            </a:extLst>
          </p:cNvPr>
          <p:cNvSpPr txBox="1"/>
          <p:nvPr/>
        </p:nvSpPr>
        <p:spPr>
          <a:xfrm>
            <a:off x="371763" y="1099128"/>
            <a:ext cx="475211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1B5A9B"/>
                </a:solidFill>
                <a:ea typeface="Calibri"/>
                <a:cs typeface="Calibri"/>
              </a:rPr>
              <a:t>Voorwaarden</a:t>
            </a:r>
          </a:p>
          <a:p>
            <a:pPr marL="285750" indent="-285750">
              <a:buFont typeface="Calibri"/>
              <a:buChar char="-"/>
            </a:pPr>
            <a:r>
              <a:rPr lang="en-US" err="1"/>
              <a:t>Werken</a:t>
            </a:r>
            <a:r>
              <a:rPr lang="en-US"/>
              <a:t> </a:t>
            </a:r>
            <a:r>
              <a:rPr lang="en-US" err="1"/>
              <a:t>aan</a:t>
            </a:r>
            <a:r>
              <a:rPr lang="en-US"/>
              <a:t> het </a:t>
            </a:r>
            <a:r>
              <a:rPr lang="en-US" err="1"/>
              <a:t>ondersteunen</a:t>
            </a:r>
            <a:r>
              <a:rPr lang="en-US"/>
              <a:t> </a:t>
            </a:r>
            <a:r>
              <a:rPr lang="en-US" err="1"/>
              <a:t>en</a:t>
            </a:r>
            <a:r>
              <a:rPr lang="en-US"/>
              <a:t> </a:t>
            </a:r>
            <a:r>
              <a:rPr lang="en-US" err="1"/>
              <a:t>begeleiden</a:t>
            </a:r>
            <a:r>
              <a:rPr lang="en-US"/>
              <a:t> van het </a:t>
            </a:r>
            <a:r>
              <a:rPr lang="en-US" err="1"/>
              <a:t>wonen</a:t>
            </a:r>
            <a:r>
              <a:rPr lang="en-US"/>
              <a:t>. </a:t>
            </a:r>
          </a:p>
          <a:p>
            <a:pPr marL="285750" indent="-285750">
              <a:buFont typeface="Calibri"/>
              <a:buChar char="-"/>
            </a:pPr>
            <a:r>
              <a:rPr lang="en-US"/>
              <a:t>Al dan </a:t>
            </a:r>
            <a:r>
              <a:rPr lang="en-US" err="1"/>
              <a:t>niet</a:t>
            </a:r>
            <a:r>
              <a:rPr lang="en-US"/>
              <a:t> </a:t>
            </a:r>
            <a:r>
              <a:rPr lang="en-US" err="1"/>
              <a:t>gecombineerd</a:t>
            </a:r>
            <a:r>
              <a:rPr lang="en-US"/>
              <a:t> met </a:t>
            </a:r>
            <a:r>
              <a:rPr lang="en-US" err="1"/>
              <a:t>gezondheidszorg</a:t>
            </a:r>
            <a:r>
              <a:rPr lang="en-US"/>
              <a:t> (</a:t>
            </a:r>
            <a:r>
              <a:rPr lang="en-US" err="1"/>
              <a:t>ifv</a:t>
            </a:r>
            <a:r>
              <a:rPr lang="en-US"/>
              <a:t> </a:t>
            </a:r>
            <a:r>
              <a:rPr lang="en-US" err="1"/>
              <a:t>zorgwonen</a:t>
            </a:r>
            <a:r>
              <a:rPr lang="en-US"/>
              <a:t>). </a:t>
            </a:r>
          </a:p>
          <a:p>
            <a:pPr marL="285750" indent="-285750">
              <a:buFont typeface="Calibri"/>
              <a:buChar char="-"/>
            </a:pPr>
            <a:r>
              <a:rPr lang="en-US" err="1"/>
              <a:t>Cliënt</a:t>
            </a:r>
            <a:r>
              <a:rPr lang="en-US"/>
              <a:t> </a:t>
            </a:r>
            <a:r>
              <a:rPr lang="en-US" err="1"/>
              <a:t>huurt</a:t>
            </a:r>
            <a:r>
              <a:rPr lang="en-US"/>
              <a:t> </a:t>
            </a:r>
            <a:r>
              <a:rPr lang="en-US" err="1"/>
              <a:t>zelf</a:t>
            </a:r>
            <a:r>
              <a:rPr lang="en-US"/>
              <a:t> of is </a:t>
            </a:r>
            <a:r>
              <a:rPr lang="en-US" err="1"/>
              <a:t>eigenaar</a:t>
            </a:r>
            <a:r>
              <a:rPr lang="en-US"/>
              <a:t>, al dan </a:t>
            </a:r>
            <a:r>
              <a:rPr lang="en-US" err="1"/>
              <a:t>niet</a:t>
            </a:r>
            <a:r>
              <a:rPr lang="en-US"/>
              <a:t> </a:t>
            </a:r>
            <a:r>
              <a:rPr lang="en-US" err="1"/>
              <a:t>bij</a:t>
            </a:r>
            <a:r>
              <a:rPr lang="en-US"/>
              <a:t> het CAW.</a:t>
            </a:r>
            <a:endParaRPr lang="en-US">
              <a:ea typeface="Calibri"/>
              <a:cs typeface="Calibri"/>
            </a:endParaRPr>
          </a:p>
          <a:p>
            <a:endParaRPr lang="en-US">
              <a:ea typeface="Calibri"/>
              <a:cs typeface="Calibri"/>
            </a:endParaRPr>
          </a:p>
          <a:p>
            <a:endParaRPr lang="en-US"/>
          </a:p>
          <a:p>
            <a:r>
              <a:rPr lang="en-US" b="1" err="1">
                <a:solidFill>
                  <a:srgbClr val="1B5A9B"/>
                </a:solidFill>
              </a:rPr>
              <a:t>Doelgroep</a:t>
            </a:r>
            <a:endParaRPr lang="en-US" b="1" err="1">
              <a:solidFill>
                <a:srgbClr val="1B5A9B"/>
              </a:solidFill>
              <a:ea typeface="Calibri"/>
              <a:cs typeface="Calibri"/>
            </a:endParaRPr>
          </a:p>
          <a:p>
            <a:pPr marL="285750" indent="-285750">
              <a:buFont typeface="Calibri"/>
              <a:buChar char="-"/>
            </a:pPr>
            <a:r>
              <a:rPr lang="en-US" err="1"/>
              <a:t>Meerderjarigen</a:t>
            </a:r>
            <a:r>
              <a:rPr lang="en-US"/>
              <a:t> die </a:t>
            </a:r>
            <a:r>
              <a:rPr lang="en-US" err="1"/>
              <a:t>zelfstandig</a:t>
            </a:r>
            <a:r>
              <a:rPr lang="en-US"/>
              <a:t> </a:t>
            </a:r>
            <a:r>
              <a:rPr lang="en-US" err="1"/>
              <a:t>wonen</a:t>
            </a:r>
            <a:r>
              <a:rPr lang="en-US"/>
              <a:t> (</a:t>
            </a:r>
            <a:r>
              <a:rPr lang="en-US" err="1"/>
              <a:t>alleen</a:t>
            </a:r>
            <a:r>
              <a:rPr lang="en-US"/>
              <a:t> of in </a:t>
            </a:r>
            <a:r>
              <a:rPr lang="en-US" err="1"/>
              <a:t>gezinsverband</a:t>
            </a:r>
            <a:r>
              <a:rPr lang="en-US"/>
              <a:t>) of de </a:t>
            </a:r>
            <a:r>
              <a:rPr lang="en-US" err="1"/>
              <a:t>stap</a:t>
            </a:r>
            <a:r>
              <a:rPr lang="en-US"/>
              <a:t> </a:t>
            </a:r>
            <a:r>
              <a:rPr lang="en-US" err="1"/>
              <a:t>zetten</a:t>
            </a:r>
            <a:r>
              <a:rPr lang="en-US"/>
              <a:t> om </a:t>
            </a:r>
            <a:r>
              <a:rPr lang="en-US" err="1"/>
              <a:t>zelfstandig</a:t>
            </a:r>
            <a:r>
              <a:rPr lang="en-US"/>
              <a:t> </a:t>
            </a:r>
            <a:r>
              <a:rPr lang="en-US" err="1"/>
              <a:t>te</a:t>
            </a:r>
            <a:r>
              <a:rPr lang="en-US"/>
              <a:t> </a:t>
            </a:r>
            <a:r>
              <a:rPr lang="en-US" err="1"/>
              <a:t>gaan</a:t>
            </a:r>
            <a:r>
              <a:rPr lang="en-US"/>
              <a:t> </a:t>
            </a:r>
            <a:r>
              <a:rPr lang="en-US" err="1"/>
              <a:t>wonen</a:t>
            </a:r>
            <a:r>
              <a:rPr lang="en-US"/>
              <a:t> </a:t>
            </a:r>
            <a:endParaRPr lang="en-US">
              <a:ea typeface="Calibri" panose="020F0502020204030204"/>
              <a:cs typeface="Calibri" panose="020F0502020204030204"/>
            </a:endParaRPr>
          </a:p>
          <a:p>
            <a:pPr marL="285750" indent="-285750">
              <a:buFont typeface="Calibri"/>
              <a:buChar char="-"/>
            </a:pPr>
            <a:r>
              <a:rPr lang="en-US"/>
              <a:t>En </a:t>
            </a:r>
            <a:r>
              <a:rPr lang="en-US" err="1"/>
              <a:t>woonproblemen</a:t>
            </a:r>
            <a:r>
              <a:rPr lang="en-US"/>
              <a:t> </a:t>
            </a:r>
            <a:r>
              <a:rPr lang="en-US" err="1"/>
              <a:t>ervaren</a:t>
            </a:r>
            <a:endParaRPr lang="en-US" err="1">
              <a:ea typeface="Calibri"/>
              <a:cs typeface="Calibri"/>
            </a:endParaRPr>
          </a:p>
          <a:p>
            <a:pPr marL="285750" indent="-285750">
              <a:buFont typeface="Calibri"/>
              <a:buChar char="-"/>
            </a:pPr>
            <a:r>
              <a:rPr lang="en-US"/>
              <a:t>De </a:t>
            </a:r>
            <a:r>
              <a:rPr lang="en-US" err="1"/>
              <a:t>persoon</a:t>
            </a:r>
            <a:r>
              <a:rPr lang="en-US"/>
              <a:t> </a:t>
            </a:r>
            <a:r>
              <a:rPr lang="en-US" err="1"/>
              <a:t>moet</a:t>
            </a:r>
            <a:r>
              <a:rPr lang="en-US"/>
              <a:t> in de </a:t>
            </a:r>
            <a:r>
              <a:rPr lang="en-US" err="1"/>
              <a:t>mogelijkheid</a:t>
            </a:r>
            <a:r>
              <a:rPr lang="en-US"/>
              <a:t> </a:t>
            </a:r>
            <a:r>
              <a:rPr lang="en-US" err="1"/>
              <a:t>zijn</a:t>
            </a:r>
            <a:r>
              <a:rPr lang="en-US"/>
              <a:t> om eigen (</a:t>
            </a:r>
            <a:r>
              <a:rPr lang="en-US" err="1"/>
              <a:t>woon</a:t>
            </a:r>
            <a:r>
              <a:rPr lang="en-US"/>
              <a:t>)</a:t>
            </a:r>
            <a:r>
              <a:rPr lang="en-US" err="1"/>
              <a:t>vaardigheden</a:t>
            </a:r>
            <a:r>
              <a:rPr lang="en-US"/>
              <a:t> </a:t>
            </a:r>
            <a:r>
              <a:rPr lang="en-US" err="1"/>
              <a:t>te</a:t>
            </a:r>
            <a:r>
              <a:rPr lang="en-US"/>
              <a:t> </a:t>
            </a:r>
            <a:r>
              <a:rPr lang="en-US" err="1"/>
              <a:t>verwerven</a:t>
            </a:r>
            <a:r>
              <a:rPr lang="en-US"/>
              <a:t>.</a:t>
            </a:r>
            <a:endParaRPr lang="en-US">
              <a:ea typeface="Calibri"/>
              <a:cs typeface="Calibri"/>
            </a:endParaRPr>
          </a:p>
        </p:txBody>
      </p:sp>
      <p:pic>
        <p:nvPicPr>
          <p:cNvPr id="3" name="Afbeelding 2" descr="Afbeelding met tekst, schermopname, Lettertype, grafische vormgeving&#10;&#10;Automatisch gegenereerde beschrijving">
            <a:extLst>
              <a:ext uri="{FF2B5EF4-FFF2-40B4-BE49-F238E27FC236}">
                <a16:creationId xmlns:a16="http://schemas.microsoft.com/office/drawing/2014/main" id="{E5C4FF9C-9199-C7D2-E6DA-ED6420EE8631}"/>
              </a:ext>
            </a:extLst>
          </p:cNvPr>
          <p:cNvPicPr>
            <a:picLocks noChangeAspect="1"/>
          </p:cNvPicPr>
          <p:nvPr/>
        </p:nvPicPr>
        <p:blipFill rotWithShape="1">
          <a:blip r:embed="rId5"/>
          <a:srcRect l="2197" r="-176" b="-915"/>
          <a:stretch/>
        </p:blipFill>
        <p:spPr>
          <a:xfrm>
            <a:off x="5621193" y="945718"/>
            <a:ext cx="6566426" cy="5907792"/>
          </a:xfrm>
          <a:prstGeom prst="rect">
            <a:avLst/>
          </a:prstGeom>
        </p:spPr>
      </p:pic>
    </p:spTree>
    <p:extLst>
      <p:ext uri="{BB962C8B-B14F-4D97-AF65-F5344CB8AC3E}">
        <p14:creationId xmlns:p14="http://schemas.microsoft.com/office/powerpoint/2010/main" val="39100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908C-C54F-B08A-8975-0DC4A748427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B61CE5A-C38F-5D25-6795-D3666B5194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B6B70BD0-6A68-ED5F-E43A-86229E9554F5}"/>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14</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56F30EA7-72CE-659F-71A2-1C3CCF24FE01}"/>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4000" b="1">
                <a:latin typeface="Open Sans Light"/>
                <a:ea typeface="Calibri" panose="020F0502020204030204"/>
                <a:cs typeface="Calibri" panose="020F0502020204030204"/>
              </a:rPr>
              <a:t>Preventie uithuiszetting</a:t>
            </a:r>
            <a:endParaRPr lang="nl-NL" sz="4000" b="1">
              <a:latin typeface="Open Sans Light"/>
            </a:endParaRPr>
          </a:p>
        </p:txBody>
      </p:sp>
      <p:pic>
        <p:nvPicPr>
          <p:cNvPr id="13" name="Afbeelding 12">
            <a:extLst>
              <a:ext uri="{FF2B5EF4-FFF2-40B4-BE49-F238E27FC236}">
                <a16:creationId xmlns:a16="http://schemas.microsoft.com/office/drawing/2014/main" id="{80207BB8-3FD1-44F3-491A-22826407B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4" name="Tekstvak 3">
            <a:extLst>
              <a:ext uri="{FF2B5EF4-FFF2-40B4-BE49-F238E27FC236}">
                <a16:creationId xmlns:a16="http://schemas.microsoft.com/office/drawing/2014/main" id="{7DFFA9AC-423B-D349-F1BE-2AC7774E722D}"/>
              </a:ext>
            </a:extLst>
          </p:cNvPr>
          <p:cNvSpPr txBox="1"/>
          <p:nvPr/>
        </p:nvSpPr>
        <p:spPr>
          <a:xfrm>
            <a:off x="152400" y="1087582"/>
            <a:ext cx="4394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1B5A9B"/>
                </a:solidFill>
              </a:rPr>
              <a:t>Voorwaarden</a:t>
            </a:r>
            <a:endParaRPr lang="nl-NL" b="1" err="1">
              <a:solidFill>
                <a:srgbClr val="1B5A9B"/>
              </a:solidFill>
            </a:endParaRPr>
          </a:p>
          <a:p>
            <a:pPr marL="285750" indent="-285750">
              <a:buFont typeface="Calibri"/>
              <a:buChar char="-"/>
            </a:pPr>
            <a:r>
              <a:rPr lang="en-US" err="1"/>
              <a:t>Werken</a:t>
            </a:r>
            <a:r>
              <a:rPr lang="en-US"/>
              <a:t> </a:t>
            </a:r>
            <a:r>
              <a:rPr lang="en-US" err="1"/>
              <a:t>aan</a:t>
            </a:r>
            <a:r>
              <a:rPr lang="en-US"/>
              <a:t> de </a:t>
            </a:r>
            <a:r>
              <a:rPr lang="en-US" err="1"/>
              <a:t>woonsituatie</a:t>
            </a:r>
            <a:r>
              <a:rPr lang="en-US"/>
              <a:t> van de </a:t>
            </a:r>
            <a:r>
              <a:rPr lang="en-US" err="1"/>
              <a:t>cliënt</a:t>
            </a:r>
            <a:r>
              <a:rPr lang="en-US"/>
              <a:t> met focus op </a:t>
            </a:r>
            <a:r>
              <a:rPr lang="en-US" err="1"/>
              <a:t>behouden</a:t>
            </a:r>
            <a:r>
              <a:rPr lang="en-US"/>
              <a:t> van de </a:t>
            </a:r>
            <a:r>
              <a:rPr lang="en-US" err="1"/>
              <a:t>woonst</a:t>
            </a:r>
            <a:r>
              <a:rPr lang="en-US"/>
              <a:t>.</a:t>
            </a:r>
            <a:endParaRPr lang="en-US">
              <a:ea typeface="Calibri" panose="020F0502020204030204"/>
              <a:cs typeface="Calibri" panose="020F0502020204030204"/>
            </a:endParaRPr>
          </a:p>
          <a:p>
            <a:pPr marL="285750" indent="-285750">
              <a:buFont typeface="Calibri"/>
              <a:buChar char="-"/>
            </a:pPr>
            <a:r>
              <a:rPr lang="en-US" err="1"/>
              <a:t>Zowel</a:t>
            </a:r>
            <a:r>
              <a:rPr lang="en-US"/>
              <a:t> op de private </a:t>
            </a:r>
            <a:r>
              <a:rPr lang="en-US" err="1"/>
              <a:t>als</a:t>
            </a:r>
            <a:r>
              <a:rPr lang="en-US"/>
              <a:t> op de </a:t>
            </a:r>
            <a:r>
              <a:rPr lang="en-US" err="1"/>
              <a:t>sociale</a:t>
            </a:r>
            <a:r>
              <a:rPr lang="en-US"/>
              <a:t> </a:t>
            </a:r>
            <a:r>
              <a:rPr lang="en-US" err="1"/>
              <a:t>huisvestingsmarkt</a:t>
            </a:r>
            <a:r>
              <a:rPr lang="en-US"/>
              <a:t>.</a:t>
            </a:r>
            <a:endParaRPr lang="en-US">
              <a:ea typeface="Calibri"/>
              <a:cs typeface="Calibri"/>
            </a:endParaRPr>
          </a:p>
          <a:p>
            <a:pPr marL="285750" indent="-285750">
              <a:buFont typeface="Calibri"/>
              <a:buChar char="-"/>
            </a:pPr>
            <a:r>
              <a:rPr lang="en-US" err="1"/>
              <a:t>Geboden</a:t>
            </a:r>
            <a:r>
              <a:rPr lang="en-US"/>
              <a:t> </a:t>
            </a:r>
            <a:r>
              <a:rPr lang="en-US" err="1"/>
              <a:t>hulp</a:t>
            </a:r>
            <a:r>
              <a:rPr lang="en-US"/>
              <a:t> </a:t>
            </a:r>
            <a:r>
              <a:rPr lang="en-US" err="1"/>
              <a:t>wordt</a:t>
            </a:r>
            <a:r>
              <a:rPr lang="en-US"/>
              <a:t> </a:t>
            </a:r>
            <a:r>
              <a:rPr lang="en-US" err="1"/>
              <a:t>aangeboden</a:t>
            </a:r>
            <a:r>
              <a:rPr lang="en-US"/>
              <a:t> </a:t>
            </a:r>
            <a:r>
              <a:rPr lang="en-US" err="1"/>
              <a:t>binnen</a:t>
            </a:r>
            <a:r>
              <a:rPr lang="en-US"/>
              <a:t> de </a:t>
            </a:r>
            <a:r>
              <a:rPr lang="en-US" err="1"/>
              <a:t>driehoek</a:t>
            </a:r>
            <a:r>
              <a:rPr lang="en-US"/>
              <a:t> </a:t>
            </a:r>
            <a:r>
              <a:rPr lang="en-US" err="1"/>
              <a:t>huisbaas</a:t>
            </a:r>
            <a:r>
              <a:rPr lang="en-US"/>
              <a:t> - </a:t>
            </a:r>
            <a:r>
              <a:rPr lang="en-US" err="1"/>
              <a:t>cliënt</a:t>
            </a:r>
            <a:r>
              <a:rPr lang="en-US"/>
              <a:t> - CAW.</a:t>
            </a:r>
            <a:endParaRPr lang="en-US">
              <a:ea typeface="Calibri"/>
              <a:cs typeface="Calibri"/>
            </a:endParaRPr>
          </a:p>
          <a:p>
            <a:pPr marL="285750" indent="-285750">
              <a:buFont typeface="Calibri"/>
              <a:buChar char="-"/>
            </a:pPr>
            <a:r>
              <a:rPr lang="en-US" err="1"/>
              <a:t>Aanklampend</a:t>
            </a:r>
            <a:r>
              <a:rPr lang="en-US"/>
              <a:t>, </a:t>
            </a:r>
            <a:r>
              <a:rPr lang="en-US" err="1"/>
              <a:t>outreachend</a:t>
            </a:r>
            <a:r>
              <a:rPr lang="en-US"/>
              <a:t>, </a:t>
            </a:r>
            <a:r>
              <a:rPr lang="en-US" err="1"/>
              <a:t>mobiel</a:t>
            </a:r>
            <a:r>
              <a:rPr lang="en-US"/>
              <a:t> </a:t>
            </a:r>
            <a:endParaRPr lang="en-US">
              <a:ea typeface="Calibri"/>
              <a:cs typeface="Calibri"/>
            </a:endParaRPr>
          </a:p>
          <a:p>
            <a:pPr marL="285750" indent="-285750">
              <a:buFont typeface="Calibri"/>
              <a:buChar char="-"/>
            </a:pPr>
            <a:r>
              <a:rPr lang="en-US"/>
              <a:t>De </a:t>
            </a:r>
            <a:r>
              <a:rPr lang="en-US" err="1"/>
              <a:t>hulp</a:t>
            </a:r>
            <a:r>
              <a:rPr lang="en-US"/>
              <a:t> </a:t>
            </a:r>
            <a:r>
              <a:rPr lang="en-US" err="1"/>
              <a:t>wordt</a:t>
            </a:r>
            <a:r>
              <a:rPr lang="en-US"/>
              <a:t> </a:t>
            </a:r>
            <a:r>
              <a:rPr lang="en-US" err="1"/>
              <a:t>altijd</a:t>
            </a:r>
            <a:r>
              <a:rPr lang="en-US"/>
              <a:t> </a:t>
            </a:r>
            <a:r>
              <a:rPr lang="en-US" err="1"/>
              <a:t>gecombineerd</a:t>
            </a:r>
            <a:r>
              <a:rPr lang="en-US"/>
              <a:t> met </a:t>
            </a:r>
            <a:r>
              <a:rPr lang="en-US" err="1"/>
              <a:t>aanklampende</a:t>
            </a:r>
            <a:r>
              <a:rPr lang="en-US"/>
              <a:t> </a:t>
            </a:r>
            <a:r>
              <a:rPr lang="en-US" err="1"/>
              <a:t>nazorg</a:t>
            </a:r>
            <a:r>
              <a:rPr lang="en-US"/>
              <a:t>.</a:t>
            </a:r>
            <a:endParaRPr lang="en-US">
              <a:ea typeface="Calibri"/>
              <a:cs typeface="Calibri"/>
            </a:endParaRPr>
          </a:p>
          <a:p>
            <a:pPr marL="285750" indent="-285750">
              <a:buFont typeface="Calibri"/>
              <a:buChar char="-"/>
            </a:pPr>
            <a:endParaRPr lang="en-US">
              <a:ea typeface="Calibri"/>
              <a:cs typeface="Calibri"/>
            </a:endParaRPr>
          </a:p>
          <a:p>
            <a:pPr marL="285750" indent="-285750">
              <a:buFont typeface="Calibri"/>
              <a:buChar char="-"/>
            </a:pPr>
            <a:endParaRPr lang="en-US">
              <a:solidFill>
                <a:srgbClr val="000000"/>
              </a:solidFill>
            </a:endParaRPr>
          </a:p>
          <a:p>
            <a:r>
              <a:rPr lang="en-US" b="1">
                <a:solidFill>
                  <a:srgbClr val="1B5A9B"/>
                </a:solidFill>
              </a:rPr>
              <a:t>Doelgroep</a:t>
            </a:r>
            <a:r>
              <a:rPr lang="en-US"/>
              <a:t> </a:t>
            </a:r>
          </a:p>
          <a:p>
            <a:pPr marL="285750" indent="-285750">
              <a:buFont typeface="Calibri"/>
              <a:buChar char="-"/>
            </a:pPr>
            <a:r>
              <a:rPr lang="en-US" err="1"/>
              <a:t>Meerderjarigen</a:t>
            </a:r>
            <a:r>
              <a:rPr lang="en-US"/>
              <a:t> </a:t>
            </a:r>
            <a:r>
              <a:rPr lang="en-US" err="1"/>
              <a:t>en</a:t>
            </a:r>
            <a:r>
              <a:rPr lang="en-US"/>
              <a:t> </a:t>
            </a:r>
            <a:r>
              <a:rPr lang="en-US" err="1"/>
              <a:t>gezinnen</a:t>
            </a:r>
            <a:r>
              <a:rPr lang="en-US"/>
              <a:t> die </a:t>
            </a:r>
            <a:r>
              <a:rPr lang="en-US" err="1"/>
              <a:t>een</a:t>
            </a:r>
            <a:r>
              <a:rPr lang="en-US"/>
              <a:t> </a:t>
            </a:r>
            <a:r>
              <a:rPr lang="en-US" err="1"/>
              <a:t>dreiging</a:t>
            </a:r>
            <a:r>
              <a:rPr lang="en-US"/>
              <a:t> tot </a:t>
            </a:r>
            <a:r>
              <a:rPr lang="en-US" err="1"/>
              <a:t>uithuiszetting</a:t>
            </a:r>
            <a:r>
              <a:rPr lang="en-US"/>
              <a:t> </a:t>
            </a:r>
            <a:r>
              <a:rPr lang="en-US" err="1"/>
              <a:t>ervaren</a:t>
            </a:r>
            <a:r>
              <a:rPr lang="en-US"/>
              <a:t> (op </a:t>
            </a:r>
            <a:r>
              <a:rPr lang="en-US" err="1"/>
              <a:t>sociale</a:t>
            </a:r>
            <a:r>
              <a:rPr lang="en-US"/>
              <a:t> of private </a:t>
            </a:r>
            <a:r>
              <a:rPr lang="en-US" err="1"/>
              <a:t>huisvestingsmarkt</a:t>
            </a:r>
            <a:r>
              <a:rPr lang="en-US"/>
              <a:t>).</a:t>
            </a:r>
            <a:endParaRPr lang="en-US">
              <a:ea typeface="Calibri"/>
              <a:cs typeface="Calibri"/>
            </a:endParaRPr>
          </a:p>
        </p:txBody>
      </p:sp>
      <p:pic>
        <p:nvPicPr>
          <p:cNvPr id="2" name="Afbeelding 1" descr="Afbeelding met tekst, schermopname, Lettertype, grafische vormgeving&#10;&#10;Automatisch gegenereerde beschrijving">
            <a:extLst>
              <a:ext uri="{FF2B5EF4-FFF2-40B4-BE49-F238E27FC236}">
                <a16:creationId xmlns:a16="http://schemas.microsoft.com/office/drawing/2014/main" id="{9CBD26D5-E209-449D-E67C-6DC3C5F7A753}"/>
              </a:ext>
            </a:extLst>
          </p:cNvPr>
          <p:cNvPicPr>
            <a:picLocks noChangeAspect="1"/>
          </p:cNvPicPr>
          <p:nvPr/>
        </p:nvPicPr>
        <p:blipFill rotWithShape="1">
          <a:blip r:embed="rId5"/>
          <a:srcRect l="1642" r="-164" b="297"/>
          <a:stretch/>
        </p:blipFill>
        <p:spPr>
          <a:xfrm>
            <a:off x="4908696" y="950625"/>
            <a:ext cx="7281324" cy="5898583"/>
          </a:xfrm>
          <a:prstGeom prst="rect">
            <a:avLst/>
          </a:prstGeom>
        </p:spPr>
      </p:pic>
    </p:spTree>
    <p:extLst>
      <p:ext uri="{BB962C8B-B14F-4D97-AF65-F5344CB8AC3E}">
        <p14:creationId xmlns:p14="http://schemas.microsoft.com/office/powerpoint/2010/main" val="345712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677B-552C-FD57-A493-AD84B6E1989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943EE47-A209-4859-36C5-DA409FFAA7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7EF46919-F0A4-3211-2250-ED213514BFC6}"/>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15</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3F64929D-BBCE-1EAA-C467-7AB188FF560D}"/>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0475F24-C030-FEB7-F121-A9FEEBE64C60}"/>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Tijdelijke opvang</a:t>
            </a:r>
          </a:p>
        </p:txBody>
      </p:sp>
      <p:pic>
        <p:nvPicPr>
          <p:cNvPr id="13" name="Afbeelding 12">
            <a:extLst>
              <a:ext uri="{FF2B5EF4-FFF2-40B4-BE49-F238E27FC236}">
                <a16:creationId xmlns:a16="http://schemas.microsoft.com/office/drawing/2014/main" id="{2046B4EA-BE07-882F-4B92-EE39E69DE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8" name="Tekstvak 2">
            <a:extLst>
              <a:ext uri="{FF2B5EF4-FFF2-40B4-BE49-F238E27FC236}">
                <a16:creationId xmlns:a16="http://schemas.microsoft.com/office/drawing/2014/main" id="{175FCE5F-EC37-4194-890F-3F51E952CA7B}"/>
              </a:ext>
            </a:extLst>
          </p:cNvPr>
          <p:cNvSpPr txBox="1"/>
          <p:nvPr/>
        </p:nvSpPr>
        <p:spPr>
          <a:xfrm>
            <a:off x="374298" y="1207284"/>
            <a:ext cx="11050858" cy="5355312"/>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800" b="0" i="0">
                <a:solidFill>
                  <a:srgbClr val="000000"/>
                </a:solidFill>
                <a:effectLst/>
              </a:rPr>
              <a:t>Zolang er op de woningmarkt onvoldoende duurzame, betaalbare, kwaliteitsvolle woningen beschikbaar zijn voor dak- en thuislozen en andere kwetsbare mensen, moeten we inzetten op een regio-dekkend en gediversifieerd aanbod van tijdelijke verblijfsvormen.</a:t>
            </a:r>
          </a:p>
          <a:p>
            <a:endParaRPr lang="nl-NL">
              <a:solidFill>
                <a:srgbClr val="000000"/>
              </a:solidFill>
            </a:endParaRPr>
          </a:p>
          <a:p>
            <a:pPr marL="285750" indent="-285750">
              <a:buFont typeface="Wingdings" panose="05000000000000000000" pitchFamily="2" charset="2"/>
              <a:buChar char="Ø"/>
            </a:pPr>
            <a:r>
              <a:rPr lang="nl-NL" b="1">
                <a:solidFill>
                  <a:srgbClr val="1B5A9B"/>
                </a:solidFill>
              </a:rPr>
              <a:t>Opvangcentra</a:t>
            </a:r>
            <a:endParaRPr lang="nl-NL">
              <a:solidFill>
                <a:srgbClr val="1B5A9B"/>
              </a:solidFill>
            </a:endParaRPr>
          </a:p>
          <a:p>
            <a:r>
              <a:rPr lang="nl-NL"/>
              <a:t>13 opvangcentra in Oost-Vlaanderen: 200 tal kamers (meer dan 300 bedden)</a:t>
            </a:r>
            <a:endParaRPr lang="nl-NL">
              <a:cs typeface="Calibri"/>
            </a:endParaRPr>
          </a:p>
          <a:p>
            <a:r>
              <a:rPr lang="nl-NL">
                <a:cs typeface="Calibri"/>
                <a:hlinkClick r:id="rId5"/>
              </a:rPr>
              <a:t>Filmpje OC SN</a:t>
            </a:r>
          </a:p>
          <a:p>
            <a:r>
              <a:rPr lang="nl-NL">
                <a:cs typeface="Calibri"/>
              </a:rPr>
              <a:t>2023: 465 woonbegeleidingen met verblijf</a:t>
            </a:r>
            <a:endParaRPr lang="nl-NL">
              <a:ea typeface="Calibri"/>
              <a:cs typeface="Calibri"/>
            </a:endParaRPr>
          </a:p>
          <a:p>
            <a:endParaRPr lang="nl-NL">
              <a:cs typeface="Calibri"/>
            </a:endParaRPr>
          </a:p>
          <a:p>
            <a:pPr marL="285750" indent="-285750">
              <a:buFont typeface="Wingdings" panose="05000000000000000000" pitchFamily="2" charset="2"/>
              <a:buChar char="Ø"/>
            </a:pPr>
            <a:r>
              <a:rPr lang="nl-NL" b="1">
                <a:solidFill>
                  <a:srgbClr val="1B5A9B"/>
                </a:solidFill>
              </a:rPr>
              <a:t>Vluchthuis + De Schelp</a:t>
            </a:r>
            <a:endParaRPr lang="nl-NL">
              <a:solidFill>
                <a:srgbClr val="1B5A9B"/>
              </a:solidFill>
              <a:cs typeface="Calibri"/>
            </a:endParaRPr>
          </a:p>
          <a:p>
            <a:r>
              <a:rPr lang="nl-NL"/>
              <a:t>Vluchthuis: 9 kamers in Gent</a:t>
            </a:r>
            <a:endParaRPr lang="nl-NL">
              <a:cs typeface="Calibri"/>
            </a:endParaRPr>
          </a:p>
          <a:p>
            <a:r>
              <a:rPr lang="nl-NL"/>
              <a:t>Crisisopvang: 12 kamers in Gent</a:t>
            </a:r>
            <a:endParaRPr lang="nl-NL">
              <a:cs typeface="Calibri"/>
            </a:endParaRPr>
          </a:p>
          <a:p>
            <a:endParaRPr lang="nl-NL" b="1">
              <a:cs typeface="Calibri"/>
            </a:endParaRPr>
          </a:p>
          <a:p>
            <a:pPr marL="285750" indent="-285750">
              <a:buFont typeface="Wingdings" panose="05000000000000000000" pitchFamily="2" charset="2"/>
              <a:buChar char="Ø"/>
            </a:pPr>
            <a:r>
              <a:rPr lang="nl-NL" b="1">
                <a:solidFill>
                  <a:srgbClr val="1B5A9B"/>
                </a:solidFill>
              </a:rPr>
              <a:t>Provinciale Wacht</a:t>
            </a:r>
            <a:endParaRPr lang="nl-NL" b="1">
              <a:solidFill>
                <a:srgbClr val="1B5A9B"/>
              </a:solidFill>
              <a:cs typeface="Calibri"/>
            </a:endParaRPr>
          </a:p>
          <a:p>
            <a:endParaRPr lang="nl-NL">
              <a:ea typeface="Calibri"/>
              <a:cs typeface="Calibri"/>
            </a:endParaRPr>
          </a:p>
          <a:p>
            <a:endParaRPr lang="nl-NL">
              <a:solidFill>
                <a:srgbClr val="000000"/>
              </a:solidFill>
              <a:cs typeface="Calibri"/>
            </a:endParaRPr>
          </a:p>
          <a:p>
            <a:endParaRPr lang="nl-NL">
              <a:solidFill>
                <a:schemeClr val="accent6"/>
              </a:solidFill>
            </a:endParaRPr>
          </a:p>
          <a:p>
            <a:endParaRPr lang="nl-NL">
              <a:solidFill>
                <a:srgbClr val="70AD47"/>
              </a:solidFill>
            </a:endParaRPr>
          </a:p>
          <a:p>
            <a:r>
              <a:rPr lang="nl-NL" b="1"/>
              <a:t>									</a:t>
            </a:r>
            <a:endParaRPr lang="nl-NL">
              <a:solidFill>
                <a:schemeClr val="accent6"/>
              </a:solidFill>
            </a:endParaRPr>
          </a:p>
        </p:txBody>
      </p:sp>
      <p:pic>
        <p:nvPicPr>
          <p:cNvPr id="9" name="Afbeelding 8" descr="Afbeelding met baksteen, steeg, gebouw, hemel&#10;&#10;Automatisch gegenereerde beschrijving">
            <a:extLst>
              <a:ext uri="{FF2B5EF4-FFF2-40B4-BE49-F238E27FC236}">
                <a16:creationId xmlns:a16="http://schemas.microsoft.com/office/drawing/2014/main" id="{272F21B2-6FD8-F72D-4150-ECB16B530B87}"/>
              </a:ext>
            </a:extLst>
          </p:cNvPr>
          <p:cNvPicPr>
            <a:picLocks noChangeAspect="1"/>
          </p:cNvPicPr>
          <p:nvPr/>
        </p:nvPicPr>
        <p:blipFill>
          <a:blip r:embed="rId6"/>
          <a:stretch>
            <a:fillRect/>
          </a:stretch>
        </p:blipFill>
        <p:spPr>
          <a:xfrm>
            <a:off x="6574270" y="3717493"/>
            <a:ext cx="5162550" cy="2447925"/>
          </a:xfrm>
          <a:prstGeom prst="rect">
            <a:avLst/>
          </a:prstGeom>
        </p:spPr>
      </p:pic>
    </p:spTree>
    <p:extLst>
      <p:ext uri="{BB962C8B-B14F-4D97-AF65-F5344CB8AC3E}">
        <p14:creationId xmlns:p14="http://schemas.microsoft.com/office/powerpoint/2010/main" val="359157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677B-552C-FD57-A493-AD84B6E1989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943EE47-A209-4859-36C5-DA409FFAA7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7EF46919-F0A4-3211-2250-ED213514BFC6}"/>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16</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3F64929D-BBCE-1EAA-C467-7AB188FF560D}"/>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0475F24-C030-FEB7-F121-A9FEEBE64C60}"/>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Projecten</a:t>
            </a:r>
          </a:p>
        </p:txBody>
      </p:sp>
      <p:pic>
        <p:nvPicPr>
          <p:cNvPr id="13" name="Afbeelding 12">
            <a:extLst>
              <a:ext uri="{FF2B5EF4-FFF2-40B4-BE49-F238E27FC236}">
                <a16:creationId xmlns:a16="http://schemas.microsoft.com/office/drawing/2014/main" id="{2046B4EA-BE07-882F-4B92-EE39E69DE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4" name="Tekstvak 3">
            <a:extLst>
              <a:ext uri="{FF2B5EF4-FFF2-40B4-BE49-F238E27FC236}">
                <a16:creationId xmlns:a16="http://schemas.microsoft.com/office/drawing/2014/main" id="{F01CD7CC-0551-4DC9-9E99-B96E300AF3C7}"/>
              </a:ext>
            </a:extLst>
          </p:cNvPr>
          <p:cNvSpPr txBox="1"/>
          <p:nvPr/>
        </p:nvSpPr>
        <p:spPr>
          <a:xfrm>
            <a:off x="478714" y="1279631"/>
            <a:ext cx="11237191" cy="3693319"/>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nl-NL" b="1">
                <a:solidFill>
                  <a:srgbClr val="1B5A9B"/>
                </a:solidFill>
              </a:rPr>
              <a:t>Project leegstand Gent, Berlare, Dendermonde en Lokeren</a:t>
            </a:r>
            <a:endParaRPr lang="nl-NL">
              <a:solidFill>
                <a:srgbClr val="1B5A9B"/>
              </a:solidFill>
            </a:endParaRPr>
          </a:p>
          <a:p>
            <a:r>
              <a:rPr lang="nl-NL">
                <a:solidFill>
                  <a:schemeClr val="accent6"/>
                </a:solidFill>
              </a:rPr>
              <a:t>	</a:t>
            </a:r>
            <a:r>
              <a:rPr lang="nl-NL"/>
              <a:t>50-tal woningen en </a:t>
            </a:r>
          </a:p>
          <a:p>
            <a:r>
              <a:rPr lang="nl-NL"/>
              <a:t>	266 cliënten in 2021</a:t>
            </a:r>
            <a:endParaRPr lang="nl-NL">
              <a:cs typeface="Calibri"/>
            </a:endParaRPr>
          </a:p>
          <a:p>
            <a:endParaRPr lang="nl-NL">
              <a:cs typeface="Calibri"/>
            </a:endParaRPr>
          </a:p>
          <a:p>
            <a:pPr marL="285750" indent="-285750">
              <a:buFont typeface="Wingdings" panose="05000000000000000000" pitchFamily="2" charset="2"/>
              <a:buChar char="Ø"/>
            </a:pPr>
            <a:r>
              <a:rPr lang="nl-NL" b="1">
                <a:solidFill>
                  <a:srgbClr val="1B5A9B"/>
                </a:solidFill>
              </a:rPr>
              <a:t>Opvangnetwerken:</a:t>
            </a:r>
            <a:br>
              <a:rPr lang="nl-NL" b="1">
                <a:solidFill>
                  <a:srgbClr val="1B5A9B"/>
                </a:solidFill>
              </a:rPr>
            </a:br>
            <a:r>
              <a:rPr lang="nl-NL">
                <a:ea typeface="Calibri"/>
                <a:cs typeface="Calibri"/>
              </a:rPr>
              <a:t>2023: 75 aanmeldingen</a:t>
            </a:r>
            <a:endParaRPr lang="nl-NL" b="1">
              <a:solidFill>
                <a:srgbClr val="1B5A9B"/>
              </a:solidFill>
              <a:ea typeface="Calibri"/>
              <a:cs typeface="Calibri"/>
            </a:endParaRPr>
          </a:p>
          <a:p>
            <a:pPr marL="742950" lvl="1" indent="-285750">
              <a:buFont typeface="Wingdings" panose="05000000000000000000" pitchFamily="2" charset="2"/>
              <a:buChar char="v"/>
            </a:pPr>
            <a:r>
              <a:rPr lang="nl-NL"/>
              <a:t>Zuid-Oost-Vlaanderen</a:t>
            </a:r>
            <a:endParaRPr lang="nl-NL">
              <a:cs typeface="Calibri"/>
            </a:endParaRPr>
          </a:p>
          <a:p>
            <a:pPr marL="742950" lvl="1" indent="-285750">
              <a:buFont typeface="Wingdings" panose="05000000000000000000" pitchFamily="2" charset="2"/>
              <a:buChar char="v"/>
            </a:pPr>
            <a:r>
              <a:rPr lang="nl-NL"/>
              <a:t>Waasland </a:t>
            </a:r>
            <a:endParaRPr lang="nl-NL">
              <a:ea typeface="Calibri" panose="020F0502020204030204"/>
              <a:cs typeface="Calibri"/>
            </a:endParaRPr>
          </a:p>
          <a:p>
            <a:pPr marL="742950" lvl="1" indent="-285750">
              <a:buFont typeface="Wingdings" panose="05000000000000000000" pitchFamily="2" charset="2"/>
              <a:buChar char="v"/>
            </a:pPr>
            <a:r>
              <a:rPr lang="nl-NL" err="1"/>
              <a:t>Panacea</a:t>
            </a:r>
            <a:endParaRPr lang="nl-NL" err="1">
              <a:cs typeface="Calibri"/>
            </a:endParaRPr>
          </a:p>
          <a:p>
            <a:pPr lvl="1"/>
            <a:endParaRPr lang="nl-NL">
              <a:ea typeface="Calibri" panose="020F0502020204030204"/>
              <a:cs typeface="Calibri" panose="020F0502020204030204"/>
            </a:endParaRPr>
          </a:p>
          <a:p>
            <a:pPr marL="285750" indent="-285750">
              <a:buFont typeface="Wingdings,Sans-Serif"/>
              <a:buChar char="Ø"/>
            </a:pPr>
            <a:r>
              <a:rPr lang="nl-BE" b="1">
                <a:solidFill>
                  <a:srgbClr val="1B5A9B"/>
                </a:solidFill>
                <a:ea typeface="Calibri" panose="020F0502020204030204"/>
                <a:cs typeface="Calibri" panose="020F0502020204030204"/>
              </a:rPr>
              <a:t>Begeleiding ter preventie uithuiszetting gerechtelijke fase</a:t>
            </a:r>
            <a:endParaRPr lang="en-US">
              <a:ea typeface="Calibri" panose="020F0502020204030204"/>
              <a:cs typeface="Calibri" panose="020F0502020204030204"/>
            </a:endParaRPr>
          </a:p>
          <a:p>
            <a:r>
              <a:rPr lang="nl-BE">
                <a:ea typeface="Calibri" panose="020F0502020204030204"/>
                <a:cs typeface="Calibri" panose="020F0502020204030204"/>
              </a:rPr>
              <a:t>Convenanten met 8 Lokale Besturen</a:t>
            </a:r>
            <a:endParaRPr lang="nl-BE"/>
          </a:p>
          <a:p>
            <a:endParaRPr lang="nl-BE">
              <a:ea typeface="Calibri" panose="020F0502020204030204"/>
              <a:cs typeface="Calibri" panose="020F0502020204030204"/>
            </a:endParaRPr>
          </a:p>
        </p:txBody>
      </p:sp>
    </p:spTree>
    <p:extLst>
      <p:ext uri="{BB962C8B-B14F-4D97-AF65-F5344CB8AC3E}">
        <p14:creationId xmlns:p14="http://schemas.microsoft.com/office/powerpoint/2010/main" val="303740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677B-552C-FD57-A493-AD84B6E1989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943EE47-A209-4859-36C5-DA409FFAA7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7EF46919-F0A4-3211-2250-ED213514BFC6}"/>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17</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3F64929D-BBCE-1EAA-C467-7AB188FF560D}"/>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0475F24-C030-FEB7-F121-A9FEEBE64C60}"/>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Projecten</a:t>
            </a:r>
          </a:p>
        </p:txBody>
      </p:sp>
      <p:pic>
        <p:nvPicPr>
          <p:cNvPr id="13" name="Afbeelding 12">
            <a:extLst>
              <a:ext uri="{FF2B5EF4-FFF2-40B4-BE49-F238E27FC236}">
                <a16:creationId xmlns:a16="http://schemas.microsoft.com/office/drawing/2014/main" id="{2046B4EA-BE07-882F-4B92-EE39E69DE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3" name="Tekstvak 3">
            <a:extLst>
              <a:ext uri="{FF2B5EF4-FFF2-40B4-BE49-F238E27FC236}">
                <a16:creationId xmlns:a16="http://schemas.microsoft.com/office/drawing/2014/main" id="{F01CD7CC-0551-4DC9-9E99-B96E300AF3C7}"/>
              </a:ext>
            </a:extLst>
          </p:cNvPr>
          <p:cNvSpPr txBox="1"/>
          <p:nvPr/>
        </p:nvSpPr>
        <p:spPr>
          <a:xfrm>
            <a:off x="501805" y="1360449"/>
            <a:ext cx="11237191" cy="2862322"/>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nl-BE" b="1" err="1">
                <a:solidFill>
                  <a:srgbClr val="1B5A9B"/>
                </a:solidFill>
              </a:rPr>
              <a:t>Housing</a:t>
            </a:r>
            <a:r>
              <a:rPr lang="nl-BE" b="1">
                <a:solidFill>
                  <a:srgbClr val="1B5A9B"/>
                </a:solidFill>
              </a:rPr>
              <a:t> First project (extra Vlaamse projectmiddelen)</a:t>
            </a:r>
            <a:endParaRPr lang="nl-BE" b="1">
              <a:solidFill>
                <a:srgbClr val="1B5A9B"/>
              </a:solidFill>
              <a:cs typeface="Calibri"/>
            </a:endParaRPr>
          </a:p>
          <a:p>
            <a:pPr lvl="1"/>
            <a:r>
              <a:rPr lang="nl-BE" b="1"/>
              <a:t>	</a:t>
            </a:r>
            <a:r>
              <a:rPr lang="nl-BE"/>
              <a:t>3 projecten: Waasland (10 wo) – Aalst (8 wo)  - Gent (2 wo) - Denderleeuw (2 wo)</a:t>
            </a:r>
            <a:endParaRPr lang="nl-BE">
              <a:cs typeface="Calibri"/>
            </a:endParaRPr>
          </a:p>
          <a:p>
            <a:endParaRPr lang="nl-BE">
              <a:cs typeface="Calibri"/>
            </a:endParaRPr>
          </a:p>
          <a:p>
            <a:pPr marL="285750" indent="-285750">
              <a:buFont typeface="Wingdings" panose="05000000000000000000" pitchFamily="2" charset="2"/>
              <a:buChar char="Ø"/>
            </a:pPr>
            <a:r>
              <a:rPr lang="nl-BE" b="1">
                <a:solidFill>
                  <a:srgbClr val="1B5A9B"/>
                </a:solidFill>
              </a:rPr>
              <a:t>Aanklampende zorg </a:t>
            </a:r>
            <a:r>
              <a:rPr lang="nl-BE"/>
              <a:t>(Tango): samenwerking GGZ</a:t>
            </a:r>
            <a:endParaRPr lang="nl-BE">
              <a:cs typeface="Calibri"/>
            </a:endParaRPr>
          </a:p>
          <a:p>
            <a:r>
              <a:rPr lang="nl-BE"/>
              <a:t>	2 medewerkers: Ronse en Gent</a:t>
            </a:r>
            <a:endParaRPr lang="nl-BE">
              <a:cs typeface="Calibri"/>
            </a:endParaRPr>
          </a:p>
          <a:p>
            <a:endParaRPr lang="nl-BE">
              <a:cs typeface="Calibri"/>
            </a:endParaRPr>
          </a:p>
          <a:p>
            <a:pPr marL="285750" indent="-285750">
              <a:buFont typeface="Wingdings" panose="05000000000000000000" pitchFamily="2" charset="2"/>
              <a:buChar char="Ø"/>
            </a:pPr>
            <a:r>
              <a:rPr lang="nl-BE" b="1">
                <a:solidFill>
                  <a:srgbClr val="1B5A9B"/>
                </a:solidFill>
              </a:rPr>
              <a:t>Projecten richting arbeid</a:t>
            </a:r>
            <a:r>
              <a:rPr lang="nl-BE"/>
              <a:t>: samenwerking arbeidsactoren</a:t>
            </a:r>
            <a:endParaRPr lang="nl-BE">
              <a:cs typeface="Calibri"/>
            </a:endParaRPr>
          </a:p>
          <a:p>
            <a:pPr marL="263525"/>
            <a:r>
              <a:rPr lang="nl-BE">
                <a:cs typeface="Calibri"/>
              </a:rPr>
              <a:t>Niet </a:t>
            </a:r>
            <a:r>
              <a:rPr lang="nl-BE" err="1">
                <a:cs typeface="Calibri"/>
              </a:rPr>
              <a:t>toeleidbaren</a:t>
            </a:r>
            <a:r>
              <a:rPr lang="nl-BE">
                <a:cs typeface="Calibri"/>
              </a:rPr>
              <a:t> – vrijwilligerswerk AMA - arbeidsactivering</a:t>
            </a:r>
            <a:endParaRPr lang="nl-BE">
              <a:ea typeface="Calibri"/>
              <a:cs typeface="Calibri"/>
            </a:endParaRPr>
          </a:p>
          <a:p>
            <a:pPr lvl="1"/>
            <a:endParaRPr lang="nl-BE">
              <a:cs typeface="Calibri"/>
            </a:endParaRPr>
          </a:p>
          <a:p>
            <a:pPr lvl="1"/>
            <a:endParaRPr lang="nl-BE">
              <a:solidFill>
                <a:schemeClr val="accent6"/>
              </a:solidFill>
              <a:cs typeface="Calibri" panose="020F0502020204030204"/>
            </a:endParaRPr>
          </a:p>
        </p:txBody>
      </p:sp>
    </p:spTree>
    <p:extLst>
      <p:ext uri="{BB962C8B-B14F-4D97-AF65-F5344CB8AC3E}">
        <p14:creationId xmlns:p14="http://schemas.microsoft.com/office/powerpoint/2010/main" val="412162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677B-552C-FD57-A493-AD84B6E1989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943EE47-A209-4859-36C5-DA409FFAA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7EF46919-F0A4-3211-2250-ED213514BFC6}"/>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18</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3F64929D-BBCE-1EAA-C467-7AB188FF560D}"/>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0475F24-C030-FEB7-F121-A9FEEBE64C60}"/>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Contact</a:t>
            </a:r>
          </a:p>
        </p:txBody>
      </p:sp>
      <p:pic>
        <p:nvPicPr>
          <p:cNvPr id="13" name="Afbeelding 12">
            <a:extLst>
              <a:ext uri="{FF2B5EF4-FFF2-40B4-BE49-F238E27FC236}">
                <a16:creationId xmlns:a16="http://schemas.microsoft.com/office/drawing/2014/main" id="{2046B4EA-BE07-882F-4B92-EE39E69DE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8" name="Afbeelding 7" descr="Afbeelding met tekst, schermopname, software, Computerpictogram&#10;&#10;Automatisch gegenereerde beschrijving">
            <a:extLst>
              <a:ext uri="{FF2B5EF4-FFF2-40B4-BE49-F238E27FC236}">
                <a16:creationId xmlns:a16="http://schemas.microsoft.com/office/drawing/2014/main" id="{DB9C2CEB-C06E-817F-83E8-3C2FF8ADEDFF}"/>
              </a:ext>
            </a:extLst>
          </p:cNvPr>
          <p:cNvPicPr>
            <a:picLocks noChangeAspect="1"/>
          </p:cNvPicPr>
          <p:nvPr/>
        </p:nvPicPr>
        <p:blipFill rotWithShape="1">
          <a:blip r:embed="rId4"/>
          <a:srcRect l="24053" t="32946" r="33144" b="29070"/>
          <a:stretch/>
        </p:blipFill>
        <p:spPr>
          <a:xfrm>
            <a:off x="362672" y="1210975"/>
            <a:ext cx="4988505" cy="2213331"/>
          </a:xfrm>
          <a:prstGeom prst="rect">
            <a:avLst/>
          </a:prstGeom>
        </p:spPr>
      </p:pic>
      <p:sp>
        <p:nvSpPr>
          <p:cNvPr id="9" name="Tekstvak 5">
            <a:extLst>
              <a:ext uri="{FF2B5EF4-FFF2-40B4-BE49-F238E27FC236}">
                <a16:creationId xmlns:a16="http://schemas.microsoft.com/office/drawing/2014/main" id="{668307E9-A23A-A167-187D-4D7E28B5327C}"/>
              </a:ext>
            </a:extLst>
          </p:cNvPr>
          <p:cNvSpPr txBox="1"/>
          <p:nvPr/>
        </p:nvSpPr>
        <p:spPr>
          <a:xfrm>
            <a:off x="7239000" y="1034143"/>
            <a:ext cx="4804644" cy="2862322"/>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b="1"/>
              <a:t>Themaverantwoordelijken:</a:t>
            </a:r>
          </a:p>
          <a:p>
            <a:r>
              <a:rPr lang="nl-BE">
                <a:hlinkClick r:id="rId5"/>
              </a:rPr>
              <a:t>lynnlemmens@cawoostvlaanderen.be</a:t>
            </a:r>
            <a:endParaRPr lang="nl-BE">
              <a:ea typeface="Calibri"/>
              <a:cs typeface="Calibri"/>
            </a:endParaRPr>
          </a:p>
          <a:p>
            <a:r>
              <a:rPr lang="nl-BE">
                <a:ea typeface="Calibri"/>
                <a:cs typeface="Calibri"/>
                <a:hlinkClick r:id="rId6"/>
              </a:rPr>
              <a:t>bartdewaele@cawoostvlaanderen.be</a:t>
            </a:r>
            <a:endParaRPr lang="nl-BE">
              <a:ea typeface="Calibri"/>
              <a:cs typeface="Calibri"/>
            </a:endParaRPr>
          </a:p>
          <a:p>
            <a:r>
              <a:rPr lang="nl-BE">
                <a:ea typeface="Calibri"/>
                <a:cs typeface="Calibri"/>
                <a:hlinkClick r:id="rId7"/>
              </a:rPr>
              <a:t>kristeljorissen@cawoostvlaanderen.be</a:t>
            </a:r>
            <a:endParaRPr lang="nl-BE">
              <a:ea typeface="Calibri"/>
              <a:cs typeface="Calibri"/>
            </a:endParaRPr>
          </a:p>
          <a:p>
            <a:r>
              <a:rPr lang="nl-BE">
                <a:ea typeface="Calibri"/>
                <a:cs typeface="Calibri"/>
                <a:hlinkClick r:id="rId8"/>
              </a:rPr>
              <a:t>ingejansegers@cawoostvlaanderen.be</a:t>
            </a:r>
            <a:endParaRPr lang="nl-BE">
              <a:ea typeface="Calibri"/>
              <a:cs typeface="Calibri"/>
            </a:endParaRPr>
          </a:p>
          <a:p>
            <a:r>
              <a:rPr lang="nl-BE">
                <a:ea typeface="Calibri"/>
                <a:cs typeface="Calibri"/>
                <a:hlinkClick r:id="rId9"/>
              </a:rPr>
              <a:t>veroniquevancoppenolle@cawoostvlaanderen.be</a:t>
            </a:r>
            <a:endParaRPr lang="nl-BE">
              <a:ea typeface="Calibri"/>
              <a:cs typeface="Calibri"/>
            </a:endParaRPr>
          </a:p>
          <a:p>
            <a:endParaRPr lang="nl-BE">
              <a:ea typeface="Calibri"/>
              <a:cs typeface="Calibri"/>
            </a:endParaRPr>
          </a:p>
          <a:p>
            <a:r>
              <a:rPr lang="nl-BE" b="1"/>
              <a:t>Lokale verantwoordelijken:</a:t>
            </a:r>
          </a:p>
          <a:p>
            <a:r>
              <a:rPr lang="nl-BE">
                <a:hlinkClick r:id="rId10"/>
              </a:rPr>
              <a:t>marcdeveirman@cawoostvlaanderen.be</a:t>
            </a:r>
            <a:endParaRPr lang="nl-BE"/>
          </a:p>
          <a:p>
            <a:r>
              <a:rPr lang="nl-BE">
                <a:hlinkClick r:id="rId11"/>
              </a:rPr>
              <a:t>carlabracke@cawoostvlaanderen.be</a:t>
            </a:r>
            <a:r>
              <a:rPr lang="nl-BE"/>
              <a:t> </a:t>
            </a:r>
            <a:endParaRPr lang="nl-BE">
              <a:ea typeface="Calibri" panose="020F0502020204030204"/>
              <a:cs typeface="Calibri" panose="020F0502020204030204"/>
            </a:endParaRPr>
          </a:p>
        </p:txBody>
      </p:sp>
      <p:sp>
        <p:nvSpPr>
          <p:cNvPr id="10" name="Tijdelijke aanduiding voor inhoud 1">
            <a:extLst>
              <a:ext uri="{FF2B5EF4-FFF2-40B4-BE49-F238E27FC236}">
                <a16:creationId xmlns:a16="http://schemas.microsoft.com/office/drawing/2014/main" id="{CC952ADC-2FFE-81C7-F23A-B0FA04D28C9A}"/>
              </a:ext>
            </a:extLst>
          </p:cNvPr>
          <p:cNvSpPr>
            <a:spLocks noGrp="1"/>
          </p:cNvSpPr>
          <p:nvPr/>
        </p:nvSpPr>
        <p:spPr>
          <a:xfrm>
            <a:off x="364836" y="4093437"/>
            <a:ext cx="9348279" cy="2903675"/>
          </a:xfrm>
          <a:prstGeom prst="rect">
            <a:avLst/>
          </a:prstGeom>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ro Book"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ro Book"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ro Book"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ro Book"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ro Book"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sz="2400" b="1">
                <a:latin typeface="+mj-lt"/>
                <a:cs typeface="Calibri Light"/>
              </a:rPr>
              <a:t>HV Consultlijn Onthaal Lokaal:  </a:t>
            </a:r>
            <a:r>
              <a:rPr lang="nl-NL" sz="2400" b="1">
                <a:latin typeface="+mj-lt"/>
                <a:cs typeface="Calibri Light"/>
              </a:rPr>
              <a:t>09 377 39 39 </a:t>
            </a:r>
            <a:r>
              <a:rPr lang="nl-NL" sz="2400">
                <a:latin typeface="+mj-lt"/>
                <a:cs typeface="Calibri Light"/>
              </a:rPr>
              <a:t>(ma-wo-vr: 10-12u)</a:t>
            </a:r>
            <a:endParaRPr lang="nl-BE" sz="2000" b="1">
              <a:latin typeface="+mj-lt"/>
              <a:cs typeface="Arial"/>
            </a:endParaRPr>
          </a:p>
          <a:p>
            <a:r>
              <a:rPr lang="nl-BE" sz="2000" b="1">
                <a:latin typeface="+mj-lt"/>
                <a:cs typeface="Arial"/>
              </a:rPr>
              <a:t>Client kan met elke welzijnsvraag bellen naar </a:t>
            </a:r>
            <a:r>
              <a:rPr lang="nl-BE" sz="2000">
                <a:latin typeface="+mj-lt"/>
                <a:cs typeface="Arial"/>
              </a:rPr>
              <a:t>HV: </a:t>
            </a:r>
            <a:r>
              <a:rPr lang="nl-BE" sz="2000" b="1">
                <a:latin typeface="+mj-lt"/>
                <a:cs typeface="Arial"/>
              </a:rPr>
              <a:t>0800/13 500 </a:t>
            </a:r>
            <a:r>
              <a:rPr lang="nl-BE" sz="2000">
                <a:latin typeface="+mj-lt"/>
                <a:cs typeface="Arial"/>
              </a:rPr>
              <a:t>(werkdagen, 9-17u)</a:t>
            </a:r>
            <a:endParaRPr lang="nl-BE" sz="2000">
              <a:latin typeface="+mj-lt"/>
              <a:ea typeface="Calibri Light" panose="020F0302020204030204"/>
              <a:cs typeface="Arial" panose="020B0604020202020204" pitchFamily="34" charset="0"/>
            </a:endParaRPr>
          </a:p>
          <a:p>
            <a:r>
              <a:rPr lang="nl-BE" sz="2000" b="1">
                <a:latin typeface="+mj-lt"/>
                <a:cs typeface="Arial"/>
              </a:rPr>
              <a:t>Cliënt kan chatten </a:t>
            </a:r>
            <a:r>
              <a:rPr lang="nl-BE" sz="2000">
                <a:latin typeface="+mj-lt"/>
                <a:cs typeface="Arial"/>
              </a:rPr>
              <a:t>met HV: </a:t>
            </a:r>
            <a:r>
              <a:rPr lang="nl-BE" sz="2000">
                <a:latin typeface="+mj-lt"/>
                <a:cs typeface="Arial"/>
                <a:hlinkClick r:id="rId12"/>
              </a:rPr>
              <a:t>www.caw.be/chat-met-een-hulpverlener</a:t>
            </a:r>
            <a:endParaRPr lang="nl-BE" sz="1600">
              <a:latin typeface="+mj-lt"/>
              <a:cs typeface="Arial"/>
              <a:hlinkClick r:id="rId12"/>
            </a:endParaRPr>
          </a:p>
          <a:p>
            <a:r>
              <a:rPr lang="nl-BE" sz="2000" b="1">
                <a:latin typeface="+mj-lt"/>
                <a:cs typeface="Arial"/>
              </a:rPr>
              <a:t>Cliënt en HV kan mailen</a:t>
            </a:r>
            <a:r>
              <a:rPr lang="nl-BE" sz="2000">
                <a:latin typeface="+mj-lt"/>
                <a:cs typeface="Arial"/>
              </a:rPr>
              <a:t> met een HV:  </a:t>
            </a:r>
            <a:r>
              <a:rPr lang="nl-BE" sz="2000" b="0" i="0">
                <a:effectLst/>
                <a:latin typeface="+mj-lt"/>
                <a:hlinkClick r:id="rId13"/>
              </a:rPr>
              <a:t>onthaal.eeklo@cawoostvlaanderen.be</a:t>
            </a:r>
            <a:endParaRPr lang="nl-BE" sz="2000">
              <a:latin typeface="+mj-lt"/>
              <a:cs typeface="Arial"/>
            </a:endParaRPr>
          </a:p>
          <a:p>
            <a:pPr marL="0" indent="0">
              <a:buNone/>
            </a:pPr>
            <a:endParaRPr lang="nl-NL" sz="2400">
              <a:latin typeface="Calibri Light" panose="020F0302020204030204"/>
              <a:ea typeface="Calibri Light" panose="020F0302020204030204"/>
              <a:cs typeface="Calibri Light"/>
            </a:endParaRPr>
          </a:p>
        </p:txBody>
      </p:sp>
    </p:spTree>
    <p:extLst>
      <p:ext uri="{BB962C8B-B14F-4D97-AF65-F5344CB8AC3E}">
        <p14:creationId xmlns:p14="http://schemas.microsoft.com/office/powerpoint/2010/main" val="108532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5A9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A4DAB-8396-E344-933C-40BB86F8129C}"/>
              </a:ext>
            </a:extLst>
          </p:cNvPr>
          <p:cNvSpPr>
            <a:spLocks noGrp="1"/>
          </p:cNvSpPr>
          <p:nvPr>
            <p:ph type="title"/>
          </p:nvPr>
        </p:nvSpPr>
        <p:spPr>
          <a:xfrm>
            <a:off x="4876816" y="3427692"/>
            <a:ext cx="2426863" cy="553999"/>
          </a:xfrm>
        </p:spPr>
        <p:txBody>
          <a:bodyPr>
            <a:normAutofit fontScale="90000"/>
          </a:bodyPr>
          <a:lstStyle/>
          <a:p>
            <a:r>
              <a:rPr lang="en-US" err="1">
                <a:latin typeface="Open Sans Light"/>
                <a:ea typeface="Open Sans Light"/>
                <a:cs typeface="Open Sans Light"/>
              </a:rPr>
              <a:t>Bedankt</a:t>
            </a:r>
            <a:r>
              <a:rPr lang="en-US">
                <a:latin typeface="Open Sans Light"/>
                <a:ea typeface="Open Sans Light"/>
                <a:cs typeface="Open Sans Light"/>
              </a:rPr>
              <a:t>!</a:t>
            </a:r>
          </a:p>
        </p:txBody>
      </p:sp>
      <p:pic>
        <p:nvPicPr>
          <p:cNvPr id="3" name="Afbeelding 2">
            <a:extLst>
              <a:ext uri="{FF2B5EF4-FFF2-40B4-BE49-F238E27FC236}">
                <a16:creationId xmlns:a16="http://schemas.microsoft.com/office/drawing/2014/main" id="{4DC27D2B-1D41-4472-9679-6C88CBC1C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59" y="6170235"/>
            <a:ext cx="1273469" cy="374400"/>
          </a:xfrm>
          <a:prstGeom prst="rect">
            <a:avLst/>
          </a:prstGeom>
        </p:spPr>
      </p:pic>
      <p:sp>
        <p:nvSpPr>
          <p:cNvPr id="2" name="Tekstvak 1">
            <a:extLst>
              <a:ext uri="{FF2B5EF4-FFF2-40B4-BE49-F238E27FC236}">
                <a16:creationId xmlns:a16="http://schemas.microsoft.com/office/drawing/2014/main" id="{216D372E-8B9A-41B0-B0E6-6292241618D5}"/>
              </a:ext>
            </a:extLst>
          </p:cNvPr>
          <p:cNvSpPr txBox="1"/>
          <p:nvPr/>
        </p:nvSpPr>
        <p:spPr>
          <a:xfrm>
            <a:off x="2727764" y="5951095"/>
            <a:ext cx="9088877" cy="707886"/>
          </a:xfrm>
          <a:prstGeom prst="rect">
            <a:avLst/>
          </a:prstGeom>
          <a:noFill/>
        </p:spPr>
        <p:txBody>
          <a:bodyPr wrap="square" rtlCol="0">
            <a:spAutoFit/>
          </a:bodyPr>
          <a:lstStyle/>
          <a:p>
            <a:pPr algn="r"/>
            <a: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CAW Oost-Vlaanderen vzw</a:t>
            </a:r>
            <a:b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Maatschappelijke zetel: Visserij 153, 9000 Gent</a:t>
            </a:r>
            <a:b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 +32 9 265 89 20 | caw.be | facebook.com/</a:t>
            </a:r>
            <a:r>
              <a:rPr lang="nl-BE" sz="1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cawoostvlaanderen</a:t>
            </a:r>
            <a: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b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nl-BE"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Ondernemingsnummer: 0508 774 601 | RPR Gent</a:t>
            </a:r>
          </a:p>
        </p:txBody>
      </p:sp>
    </p:spTree>
    <p:extLst>
      <p:ext uri="{BB962C8B-B14F-4D97-AF65-F5344CB8AC3E}">
        <p14:creationId xmlns:p14="http://schemas.microsoft.com/office/powerpoint/2010/main" val="65179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2</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5278"/>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317712" y="1504"/>
            <a:ext cx="10515600" cy="1021953"/>
          </a:xfrm>
        </p:spPr>
        <p:txBody>
          <a:bodyPr>
            <a:normAutofit/>
          </a:bodyPr>
          <a:lstStyle/>
          <a:p>
            <a:r>
              <a:rPr lang="en-US" sz="3300" b="1">
                <a:solidFill>
                  <a:schemeClr val="bg1"/>
                </a:solidFill>
                <a:latin typeface="Open Sans Light"/>
                <a:ea typeface="+mj-lt"/>
                <a:cs typeface="+mj-lt"/>
              </a:rPr>
              <a:t>Wie </a:t>
            </a:r>
            <a:r>
              <a:rPr lang="en-US" sz="3300" b="1" err="1">
                <a:solidFill>
                  <a:schemeClr val="bg1"/>
                </a:solidFill>
                <a:latin typeface="Open Sans Light"/>
                <a:ea typeface="+mj-lt"/>
                <a:cs typeface="+mj-lt"/>
              </a:rPr>
              <a:t>zijn</a:t>
            </a:r>
            <a:r>
              <a:rPr lang="en-US" sz="3300" b="1">
                <a:solidFill>
                  <a:schemeClr val="bg1"/>
                </a:solidFill>
                <a:latin typeface="Open Sans Light"/>
                <a:ea typeface="+mj-lt"/>
                <a:cs typeface="+mj-lt"/>
              </a:rPr>
              <a:t> we? </a:t>
            </a:r>
            <a:r>
              <a:rPr lang="en-US" sz="3300" b="1">
                <a:solidFill>
                  <a:srgbClr val="D41772"/>
                </a:solidFill>
                <a:latin typeface="Open Sans Light"/>
                <a:ea typeface="+mj-lt"/>
                <a:cs typeface="+mj-lt"/>
              </a:rPr>
              <a:t>|</a:t>
            </a:r>
            <a:r>
              <a:rPr lang="en-US" sz="3300" b="1">
                <a:solidFill>
                  <a:schemeClr val="bg1"/>
                </a:solidFill>
                <a:latin typeface="Open Sans Light"/>
                <a:ea typeface="+mj-lt"/>
                <a:cs typeface="+mj-lt"/>
              </a:rPr>
              <a:t> </a:t>
            </a:r>
            <a:r>
              <a:rPr lang="en-US" sz="3300" b="1" err="1">
                <a:solidFill>
                  <a:schemeClr val="bg1"/>
                </a:solidFill>
                <a:latin typeface="Open Sans Light"/>
                <a:ea typeface="+mj-lt"/>
                <a:cs typeface="+mj-lt"/>
              </a:rPr>
              <a:t>Geografisch</a:t>
            </a:r>
            <a:endParaRPr lang="nl-NL" b="1" err="1">
              <a:solidFill>
                <a:schemeClr val="bg1"/>
              </a:solidFill>
              <a:latin typeface="Open Sans Light"/>
            </a:endParaRP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8" name="Afbeelding 7" descr="Afbeelding met Wereld, Kleurrijkheid, kaart, tekst&#10;&#10;Automatisch gegenereerde beschrijving">
            <a:extLst>
              <a:ext uri="{FF2B5EF4-FFF2-40B4-BE49-F238E27FC236}">
                <a16:creationId xmlns:a16="http://schemas.microsoft.com/office/drawing/2014/main" id="{8F94611B-55E5-9E54-89AF-EB011C7D217C}"/>
              </a:ext>
            </a:extLst>
          </p:cNvPr>
          <p:cNvPicPr>
            <a:picLocks noChangeAspect="1"/>
          </p:cNvPicPr>
          <p:nvPr/>
        </p:nvPicPr>
        <p:blipFill>
          <a:blip r:embed="rId5"/>
          <a:stretch>
            <a:fillRect/>
          </a:stretch>
        </p:blipFill>
        <p:spPr>
          <a:xfrm>
            <a:off x="2039362" y="1775113"/>
            <a:ext cx="8505825" cy="4762500"/>
          </a:xfrm>
          <a:prstGeom prst="rect">
            <a:avLst/>
          </a:prstGeom>
        </p:spPr>
      </p:pic>
      <p:sp>
        <p:nvSpPr>
          <p:cNvPr id="9" name="Tekstvak 8">
            <a:extLst>
              <a:ext uri="{FF2B5EF4-FFF2-40B4-BE49-F238E27FC236}">
                <a16:creationId xmlns:a16="http://schemas.microsoft.com/office/drawing/2014/main" id="{591505DA-B68E-2AAD-2D03-2D7C235B1ACF}"/>
              </a:ext>
            </a:extLst>
          </p:cNvPr>
          <p:cNvSpPr txBox="1"/>
          <p:nvPr/>
        </p:nvSpPr>
        <p:spPr>
          <a:xfrm>
            <a:off x="371764" y="1410855"/>
            <a:ext cx="57219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B5A9B"/>
                </a:solidFill>
                <a:latin typeface="Open Sans"/>
              </a:rPr>
              <a:t>11 CAW’s, </a:t>
            </a:r>
            <a:r>
              <a:rPr lang="nl-BE">
                <a:solidFill>
                  <a:srgbClr val="1B5A9B"/>
                </a:solidFill>
                <a:latin typeface="Open Sans"/>
              </a:rPr>
              <a:t>verspreid</a:t>
            </a:r>
            <a:r>
              <a:rPr lang="en-US">
                <a:solidFill>
                  <a:srgbClr val="1B5A9B"/>
                </a:solidFill>
                <a:latin typeface="Open Sans"/>
              </a:rPr>
              <a:t> over </a:t>
            </a:r>
            <a:r>
              <a:rPr lang="en-US">
                <a:solidFill>
                  <a:srgbClr val="D41772"/>
                </a:solidFill>
                <a:latin typeface="Open Sans Bold"/>
              </a:rPr>
              <a:t>Vlaanderen </a:t>
            </a:r>
            <a:r>
              <a:rPr lang="nl-BE">
                <a:solidFill>
                  <a:srgbClr val="D41772"/>
                </a:solidFill>
                <a:latin typeface="Open Sans Bold"/>
              </a:rPr>
              <a:t>en</a:t>
            </a:r>
            <a:r>
              <a:rPr lang="en-US">
                <a:solidFill>
                  <a:srgbClr val="D41772"/>
                </a:solidFill>
                <a:latin typeface="Open Sans Bold"/>
              </a:rPr>
              <a:t> Brussel</a:t>
            </a:r>
            <a:endParaRPr lang="nl-NL"/>
          </a:p>
        </p:txBody>
      </p:sp>
    </p:spTree>
    <p:extLst>
      <p:ext uri="{BB962C8B-B14F-4D97-AF65-F5344CB8AC3E}">
        <p14:creationId xmlns:p14="http://schemas.microsoft.com/office/powerpoint/2010/main" val="361498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3</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8" name="Tekstvak 7">
            <a:extLst>
              <a:ext uri="{FF2B5EF4-FFF2-40B4-BE49-F238E27FC236}">
                <a16:creationId xmlns:a16="http://schemas.microsoft.com/office/drawing/2014/main" id="{956A9BF5-E970-392F-88D7-C915C13D3762}"/>
              </a:ext>
            </a:extLst>
          </p:cNvPr>
          <p:cNvSpPr txBox="1"/>
          <p:nvPr/>
        </p:nvSpPr>
        <p:spPr>
          <a:xfrm>
            <a:off x="210128" y="129309"/>
            <a:ext cx="10063018"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b="1">
                <a:solidFill>
                  <a:srgbClr val="FFFFFF"/>
                </a:solidFill>
                <a:latin typeface="Open Sans Medium"/>
              </a:rPr>
              <a:t>6 </a:t>
            </a:r>
            <a:r>
              <a:rPr lang="en-US" sz="3300" b="1" err="1">
                <a:solidFill>
                  <a:srgbClr val="FFFFFF"/>
                </a:solidFill>
                <a:latin typeface="Open Sans Medium"/>
              </a:rPr>
              <a:t>werkingsgebieden</a:t>
            </a:r>
            <a:r>
              <a:rPr lang="en-US" sz="3300" b="1">
                <a:solidFill>
                  <a:srgbClr val="FFFFFF"/>
                </a:solidFill>
                <a:latin typeface="Open Sans Medium"/>
              </a:rPr>
              <a:t> </a:t>
            </a:r>
            <a:r>
              <a:rPr lang="en-US" sz="3300" b="1">
                <a:solidFill>
                  <a:srgbClr val="D41772"/>
                </a:solidFill>
                <a:latin typeface="Open Sans Medium"/>
              </a:rPr>
              <a:t>|</a:t>
            </a:r>
            <a:r>
              <a:rPr lang="en-US" sz="3300" b="1">
                <a:solidFill>
                  <a:srgbClr val="FFFFFF"/>
                </a:solidFill>
                <a:latin typeface="Open Sans Medium"/>
              </a:rPr>
              <a:t> CAW Oost-Vlaanderen</a:t>
            </a:r>
            <a:endParaRPr lang="nl-NL" b="1"/>
          </a:p>
        </p:txBody>
      </p:sp>
      <p:pic>
        <p:nvPicPr>
          <p:cNvPr id="9" name="Afbeelding 8" descr="Afbeelding met tekst, kaart, atlas, diagram&#10;&#10;Automatisch gegenereerde beschrijving">
            <a:extLst>
              <a:ext uri="{FF2B5EF4-FFF2-40B4-BE49-F238E27FC236}">
                <a16:creationId xmlns:a16="http://schemas.microsoft.com/office/drawing/2014/main" id="{1F8E4C5A-418F-192D-4BA9-814DA73D2D42}"/>
              </a:ext>
            </a:extLst>
          </p:cNvPr>
          <p:cNvPicPr>
            <a:picLocks noChangeAspect="1"/>
          </p:cNvPicPr>
          <p:nvPr/>
        </p:nvPicPr>
        <p:blipFill>
          <a:blip r:embed="rId5"/>
          <a:stretch>
            <a:fillRect/>
          </a:stretch>
        </p:blipFill>
        <p:spPr>
          <a:xfrm>
            <a:off x="-3753" y="1079356"/>
            <a:ext cx="7107960" cy="5773016"/>
          </a:xfrm>
          <a:prstGeom prst="rect">
            <a:avLst/>
          </a:prstGeom>
        </p:spPr>
      </p:pic>
      <p:graphicFrame>
        <p:nvGraphicFramePr>
          <p:cNvPr id="12" name="Tabel 11">
            <a:extLst>
              <a:ext uri="{FF2B5EF4-FFF2-40B4-BE49-F238E27FC236}">
                <a16:creationId xmlns:a16="http://schemas.microsoft.com/office/drawing/2014/main" id="{FB679489-ECDB-2D4B-6953-6E035C14AB6C}"/>
              </a:ext>
            </a:extLst>
          </p:cNvPr>
          <p:cNvGraphicFramePr>
            <a:graphicFrameLocks noGrp="1"/>
          </p:cNvGraphicFramePr>
          <p:nvPr>
            <p:extLst>
              <p:ext uri="{D42A27DB-BD31-4B8C-83A1-F6EECF244321}">
                <p14:modId xmlns:p14="http://schemas.microsoft.com/office/powerpoint/2010/main" val="3355557657"/>
              </p:ext>
            </p:extLst>
          </p:nvPr>
        </p:nvGraphicFramePr>
        <p:xfrm>
          <a:off x="8175192" y="1209818"/>
          <a:ext cx="3505740" cy="1626870"/>
        </p:xfrm>
        <a:graphic>
          <a:graphicData uri="http://schemas.openxmlformats.org/drawingml/2006/table">
            <a:tbl>
              <a:tblPr bandRow="1">
                <a:tableStyleId>{5C22544A-7EE6-4342-B048-85BDC9FD1C3A}</a:tableStyleId>
              </a:tblPr>
              <a:tblGrid>
                <a:gridCol w="3505740">
                  <a:extLst>
                    <a:ext uri="{9D8B030D-6E8A-4147-A177-3AD203B41FA5}">
                      <a16:colId xmlns:a16="http://schemas.microsoft.com/office/drawing/2014/main" val="3761059215"/>
                    </a:ext>
                  </a:extLst>
                </a:gridCol>
              </a:tblGrid>
              <a:tr h="438150">
                <a:tc>
                  <a:txBody>
                    <a:bodyPr/>
                    <a:lstStyle/>
                    <a:p>
                      <a:pPr fontAlgn="base"/>
                      <a:r>
                        <a:rPr lang="nl-BE" sz="1800" b="1">
                          <a:solidFill>
                            <a:srgbClr val="1B5A9B"/>
                          </a:solidFill>
                          <a:effectLst/>
                          <a:latin typeface="Open Sans Bold"/>
                        </a:rPr>
                        <a:t>CAW-huis Eeklo</a:t>
                      </a:r>
                      <a:endParaRPr lang="nl-BE" b="1">
                        <a:effectLst/>
                      </a:endParaRPr>
                    </a:p>
                  </a:txBody>
                  <a:tcPr marL="45720" marR="457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114272"/>
                  </a:ext>
                </a:extLst>
              </a:tr>
              <a:tr h="790575">
                <a:tc>
                  <a:txBody>
                    <a:bodyPr/>
                    <a:lstStyle/>
                    <a:p>
                      <a:pPr fontAlgn="base"/>
                      <a:r>
                        <a:rPr lang="nl-BE" sz="1800" b="1">
                          <a:solidFill>
                            <a:srgbClr val="D41772"/>
                          </a:solidFill>
                          <a:effectLst/>
                          <a:latin typeface="Open Sans"/>
                        </a:rPr>
                        <a:t>Sociaal Huis Eeklo </a:t>
                      </a:r>
                      <a:endParaRPr lang="nl-BE" b="1">
                        <a:effectLst/>
                        <a:latin typeface="Open Sans"/>
                      </a:endParaRPr>
                    </a:p>
                    <a:p>
                      <a:pPr fontAlgn="base"/>
                      <a:r>
                        <a:rPr lang="nl-BE" sz="1800" b="1">
                          <a:solidFill>
                            <a:srgbClr val="D41772"/>
                          </a:solidFill>
                          <a:effectLst/>
                          <a:latin typeface="Open Sans"/>
                        </a:rPr>
                        <a:t>Zuidmoerstraat 136-1</a:t>
                      </a:r>
                    </a:p>
                    <a:p>
                      <a:pPr lvl="0">
                        <a:buNone/>
                      </a:pPr>
                      <a:r>
                        <a:rPr lang="nl-BE" sz="1800">
                          <a:solidFill>
                            <a:srgbClr val="D41772"/>
                          </a:solidFill>
                          <a:effectLst/>
                          <a:latin typeface="Open Sans"/>
                        </a:rPr>
                        <a:t>Gesprekken in Zelzate-Deinze</a:t>
                      </a:r>
                    </a:p>
                    <a:p>
                      <a:pPr lvl="0">
                        <a:buNone/>
                      </a:pPr>
                      <a:r>
                        <a:rPr lang="nl-BE" sz="1800">
                          <a:solidFill>
                            <a:srgbClr val="D41772"/>
                          </a:solidFill>
                          <a:effectLst/>
                          <a:latin typeface="Open Sans"/>
                        </a:rPr>
                        <a:t>Deels mobiele werking</a:t>
                      </a:r>
                    </a:p>
                  </a:txBody>
                  <a:tcPr marL="45720" marR="457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876680"/>
                  </a:ext>
                </a:extLst>
              </a:tr>
            </a:tbl>
          </a:graphicData>
        </a:graphic>
      </p:graphicFrame>
      <p:pic>
        <p:nvPicPr>
          <p:cNvPr id="14" name="Afbeelding 13" descr="Sociaal Huis - Jobdreamday">
            <a:extLst>
              <a:ext uri="{FF2B5EF4-FFF2-40B4-BE49-F238E27FC236}">
                <a16:creationId xmlns:a16="http://schemas.microsoft.com/office/drawing/2014/main" id="{A9E3C7B6-9059-E11B-9F82-6CA470AF9258}"/>
              </a:ext>
            </a:extLst>
          </p:cNvPr>
          <p:cNvPicPr>
            <a:picLocks noChangeAspect="1"/>
          </p:cNvPicPr>
          <p:nvPr/>
        </p:nvPicPr>
        <p:blipFill>
          <a:blip r:embed="rId6"/>
          <a:stretch>
            <a:fillRect/>
          </a:stretch>
        </p:blipFill>
        <p:spPr>
          <a:xfrm>
            <a:off x="7402945" y="2938503"/>
            <a:ext cx="4636654" cy="3012994"/>
          </a:xfrm>
          <a:prstGeom prst="rect">
            <a:avLst/>
          </a:prstGeom>
        </p:spPr>
      </p:pic>
    </p:spTree>
    <p:extLst>
      <p:ext uri="{BB962C8B-B14F-4D97-AF65-F5344CB8AC3E}">
        <p14:creationId xmlns:p14="http://schemas.microsoft.com/office/powerpoint/2010/main" val="165263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B196-6499-2652-CE65-EB7C5931FF2A}"/>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E50B749-3B49-4DF9-FE56-7BFB929986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5E2B326-C0CD-90B3-F23A-E3CA6CADC089}"/>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4</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EFD79608-1284-FF11-3090-7EF592F279AB}"/>
              </a:ext>
            </a:extLst>
          </p:cNvPr>
          <p:cNvSpPr/>
          <p:nvPr/>
        </p:nvSpPr>
        <p:spPr>
          <a:xfrm>
            <a:off x="0" y="5278"/>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300">
              <a:latin typeface="Open Sans Medium"/>
            </a:endParaRPr>
          </a:p>
        </p:txBody>
      </p:sp>
      <p:pic>
        <p:nvPicPr>
          <p:cNvPr id="13" name="Afbeelding 12">
            <a:extLst>
              <a:ext uri="{FF2B5EF4-FFF2-40B4-BE49-F238E27FC236}">
                <a16:creationId xmlns:a16="http://schemas.microsoft.com/office/drawing/2014/main" id="{E0E8AC56-2A47-78ED-3980-8A4795A5D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8" name="TextBox 5">
            <a:extLst>
              <a:ext uri="{FF2B5EF4-FFF2-40B4-BE49-F238E27FC236}">
                <a16:creationId xmlns:a16="http://schemas.microsoft.com/office/drawing/2014/main" id="{5A08E0E4-B0DF-5F12-3A88-DDA277C3FE23}"/>
              </a:ext>
            </a:extLst>
          </p:cNvPr>
          <p:cNvSpPr txBox="1"/>
          <p:nvPr/>
        </p:nvSpPr>
        <p:spPr>
          <a:xfrm>
            <a:off x="272460" y="289096"/>
            <a:ext cx="8469500" cy="461665"/>
          </a:xfrm>
          <a:prstGeom prst="rect">
            <a:avLst/>
          </a:prstGeom>
        </p:spPr>
        <p:txBody>
          <a:bodyPr wrap="square" lIns="0" tIns="0" rIns="0" bIns="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564"/>
              </a:lnSpc>
            </a:pPr>
            <a:r>
              <a:rPr lang="en-US" sz="3300" b="1" spc="-113">
                <a:solidFill>
                  <a:srgbClr val="FFFFFF"/>
                </a:solidFill>
                <a:latin typeface="Open Sans Medium"/>
              </a:rPr>
              <a:t>7 </a:t>
            </a:r>
            <a:r>
              <a:rPr lang="en-US" sz="3300" b="1" spc="-113" err="1">
                <a:solidFill>
                  <a:srgbClr val="FFFFFF"/>
                </a:solidFill>
                <a:latin typeface="Open Sans Medium"/>
              </a:rPr>
              <a:t>hulpcontinua</a:t>
            </a:r>
            <a:r>
              <a:rPr lang="en-US" sz="3300" b="1" spc="-113">
                <a:solidFill>
                  <a:srgbClr val="FFFFFF"/>
                </a:solidFill>
                <a:latin typeface="Open Sans Medium"/>
              </a:rPr>
              <a:t> </a:t>
            </a:r>
            <a:r>
              <a:rPr lang="en-US" sz="3300" b="1" spc="-113">
                <a:solidFill>
                  <a:srgbClr val="D41772"/>
                </a:solidFill>
                <a:latin typeface="Open Sans Medium"/>
              </a:rPr>
              <a:t>| </a:t>
            </a:r>
            <a:r>
              <a:rPr lang="en-US" sz="3300" b="1" spc="-113">
                <a:solidFill>
                  <a:srgbClr val="FFFFFF"/>
                </a:solidFill>
                <a:latin typeface="Open Sans Medium"/>
              </a:rPr>
              <a:t>CAW Oost-Vlaanderen</a:t>
            </a:r>
          </a:p>
        </p:txBody>
      </p:sp>
      <p:pic>
        <p:nvPicPr>
          <p:cNvPr id="9" name="Afbeelding 8" descr="Afbeelding met cirkel, schermopname, tekst, ontwerp&#10;&#10;Automatisch gegenereerde beschrijving">
            <a:extLst>
              <a:ext uri="{FF2B5EF4-FFF2-40B4-BE49-F238E27FC236}">
                <a16:creationId xmlns:a16="http://schemas.microsoft.com/office/drawing/2014/main" id="{062A6955-D7F1-E939-F929-7FD49E55D05E}"/>
              </a:ext>
            </a:extLst>
          </p:cNvPr>
          <p:cNvPicPr>
            <a:picLocks noChangeAspect="1"/>
          </p:cNvPicPr>
          <p:nvPr/>
        </p:nvPicPr>
        <p:blipFill>
          <a:blip r:embed="rId5"/>
          <a:stretch>
            <a:fillRect/>
          </a:stretch>
        </p:blipFill>
        <p:spPr>
          <a:xfrm>
            <a:off x="1528763" y="752764"/>
            <a:ext cx="9134475" cy="6553200"/>
          </a:xfrm>
          <a:prstGeom prst="rect">
            <a:avLst/>
          </a:prstGeom>
        </p:spPr>
      </p:pic>
      <p:sp>
        <p:nvSpPr>
          <p:cNvPr id="10" name="Ovaal 9">
            <a:extLst>
              <a:ext uri="{FF2B5EF4-FFF2-40B4-BE49-F238E27FC236}">
                <a16:creationId xmlns:a16="http://schemas.microsoft.com/office/drawing/2014/main" id="{19B06EC9-35C3-DEE2-3092-E7E73928DCE8}"/>
              </a:ext>
            </a:extLst>
          </p:cNvPr>
          <p:cNvSpPr/>
          <p:nvPr/>
        </p:nvSpPr>
        <p:spPr>
          <a:xfrm>
            <a:off x="4469080" y="1296720"/>
            <a:ext cx="2901209" cy="1682008"/>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338957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5</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181264" y="-79314"/>
            <a:ext cx="11839080" cy="1021953"/>
          </a:xfrm>
        </p:spPr>
        <p:txBody>
          <a:bodyPr>
            <a:normAutofit/>
          </a:bodyPr>
          <a:lstStyle/>
          <a:p>
            <a:r>
              <a:rPr lang="nl-BE" sz="4000" b="1">
                <a:solidFill>
                  <a:schemeClr val="bg1"/>
                </a:solidFill>
                <a:latin typeface="Open Sans Light"/>
                <a:ea typeface="Open Sans Light"/>
                <a:cs typeface="Open Sans Light"/>
              </a:rPr>
              <a:t>Dak- en thuisloosheid</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9" name="Afbeelding 8" descr="Afbeelding met tekst, schermopname, diagram, Lettertype&#10;&#10;Automatisch gegenereerde beschrijving">
            <a:extLst>
              <a:ext uri="{FF2B5EF4-FFF2-40B4-BE49-F238E27FC236}">
                <a16:creationId xmlns:a16="http://schemas.microsoft.com/office/drawing/2014/main" id="{E2C602D4-4C39-2526-C282-6F1C06D9B164}"/>
              </a:ext>
            </a:extLst>
          </p:cNvPr>
          <p:cNvPicPr>
            <a:picLocks noChangeAspect="1"/>
          </p:cNvPicPr>
          <p:nvPr/>
        </p:nvPicPr>
        <p:blipFill>
          <a:blip r:embed="rId5"/>
          <a:stretch>
            <a:fillRect/>
          </a:stretch>
        </p:blipFill>
        <p:spPr>
          <a:xfrm>
            <a:off x="-20210" y="-95496"/>
            <a:ext cx="12361654" cy="6951043"/>
          </a:xfrm>
          <a:prstGeom prst="rect">
            <a:avLst/>
          </a:prstGeom>
        </p:spPr>
      </p:pic>
    </p:spTree>
    <p:extLst>
      <p:ext uri="{BB962C8B-B14F-4D97-AF65-F5344CB8AC3E}">
        <p14:creationId xmlns:p14="http://schemas.microsoft.com/office/powerpoint/2010/main" val="190126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677B-552C-FD57-A493-AD84B6E1989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943EE47-A209-4859-36C5-DA409FFAA7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7EF46919-F0A4-3211-2250-ED213514BFC6}"/>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6</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3F64929D-BBCE-1EAA-C467-7AB188FF560D}"/>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0475F24-C030-FEB7-F121-A9FEEBE64C60}"/>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Cijfers in Meetjesland / Schelde Leie</a:t>
            </a:r>
          </a:p>
        </p:txBody>
      </p:sp>
      <p:pic>
        <p:nvPicPr>
          <p:cNvPr id="13" name="Afbeelding 12">
            <a:extLst>
              <a:ext uri="{FF2B5EF4-FFF2-40B4-BE49-F238E27FC236}">
                <a16:creationId xmlns:a16="http://schemas.microsoft.com/office/drawing/2014/main" id="{2046B4EA-BE07-882F-4B92-EE39E69DE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3" name="Tekstvak 2">
            <a:extLst>
              <a:ext uri="{FF2B5EF4-FFF2-40B4-BE49-F238E27FC236}">
                <a16:creationId xmlns:a16="http://schemas.microsoft.com/office/drawing/2014/main" id="{20C95077-17CF-AD59-7455-6069170E1ACA}"/>
              </a:ext>
            </a:extLst>
          </p:cNvPr>
          <p:cNvSpPr txBox="1"/>
          <p:nvPr/>
        </p:nvSpPr>
        <p:spPr>
          <a:xfrm>
            <a:off x="646913" y="1231416"/>
            <a:ext cx="1028396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ea typeface="Calibri"/>
                <a:cs typeface="Calibri"/>
              </a:rPr>
              <a:t>Intern</a:t>
            </a:r>
          </a:p>
          <a:p>
            <a:pPr marL="285750" indent="-285750">
              <a:buFont typeface="Wingdings"/>
              <a:buChar char="Ø"/>
            </a:pPr>
            <a:r>
              <a:rPr lang="nl-NL">
                <a:ea typeface="Calibri"/>
                <a:cs typeface="Calibri"/>
              </a:rPr>
              <a:t>2023: 519 + 126 vragen rond wonen op onthaal + JAC</a:t>
            </a:r>
          </a:p>
          <a:p>
            <a:pPr marL="285750" indent="-285750">
              <a:buFont typeface="Wingdings"/>
              <a:buChar char="Ø"/>
            </a:pPr>
            <a:r>
              <a:rPr lang="nl-NL">
                <a:ea typeface="Calibri"/>
                <a:cs typeface="Calibri"/>
              </a:rPr>
              <a:t>Opvang</a:t>
            </a:r>
          </a:p>
          <a:p>
            <a:pPr marL="742950" lvl="1" indent="-285750">
              <a:buFont typeface="Courier New"/>
              <a:buChar char="o"/>
            </a:pPr>
            <a:r>
              <a:rPr lang="nl-NL">
                <a:ea typeface="Calibri"/>
                <a:cs typeface="Calibri"/>
              </a:rPr>
              <a:t>131 + 23 initiële vragen naar tijdelijke opvang</a:t>
            </a:r>
          </a:p>
          <a:p>
            <a:pPr marL="742950" lvl="1" indent="-285750">
              <a:buFont typeface="Courier New"/>
              <a:buChar char="o"/>
            </a:pPr>
            <a:r>
              <a:rPr lang="nl-NL">
                <a:ea typeface="Calibri"/>
                <a:cs typeface="Calibri"/>
              </a:rPr>
              <a:t>15 cliënten vanuit Meetjesland ingestroomd in opvang </a:t>
            </a:r>
          </a:p>
          <a:p>
            <a:pPr marL="285750" indent="-285750">
              <a:buFont typeface="Wingdings"/>
              <a:buChar char="Ø"/>
            </a:pPr>
            <a:r>
              <a:rPr lang="nl-NL">
                <a:ea typeface="Calibri"/>
                <a:cs typeface="Calibri"/>
              </a:rPr>
              <a:t>Ambulante woonbegeleiding</a:t>
            </a:r>
          </a:p>
          <a:p>
            <a:pPr marL="742950" lvl="1" indent="-285750">
              <a:buFont typeface="Courier New"/>
              <a:buChar char="o"/>
            </a:pPr>
            <a:r>
              <a:rPr lang="nl-NL">
                <a:ea typeface="Calibri"/>
                <a:cs typeface="Calibri"/>
              </a:rPr>
              <a:t>2023: 41 modules</a:t>
            </a:r>
          </a:p>
          <a:p>
            <a:pPr marL="285750" indent="-285750">
              <a:buFont typeface="Wingdings"/>
              <a:buChar char="Ø"/>
            </a:pPr>
            <a:r>
              <a:rPr lang="nl-NL">
                <a:ea typeface="Calibri"/>
                <a:cs typeface="Calibri"/>
              </a:rPr>
              <a:t>Preventieve uithuiszetting</a:t>
            </a:r>
          </a:p>
          <a:p>
            <a:pPr marL="742950" lvl="1" indent="-285750">
              <a:buFont typeface="Courier New"/>
              <a:buChar char="o"/>
            </a:pPr>
            <a:r>
              <a:rPr lang="nl-NL">
                <a:ea typeface="Calibri"/>
                <a:cs typeface="Calibri"/>
              </a:rPr>
              <a:t>2023: 70 modules</a:t>
            </a:r>
          </a:p>
          <a:p>
            <a:pPr marL="285750" indent="-285750">
              <a:buFont typeface="Wingdings"/>
              <a:buChar char="Ø"/>
            </a:pPr>
            <a:r>
              <a:rPr lang="nl-NL">
                <a:ea typeface="Calibri"/>
                <a:cs typeface="Calibri"/>
              </a:rPr>
              <a:t>Financieel</a:t>
            </a:r>
          </a:p>
          <a:p>
            <a:pPr marL="742950" lvl="1" indent="-285750">
              <a:buFont typeface="Courier New"/>
              <a:buChar char="o"/>
            </a:pPr>
            <a:r>
              <a:rPr lang="nl-NL">
                <a:ea typeface="Calibri"/>
                <a:cs typeface="Calibri"/>
              </a:rPr>
              <a:t>481 + 23 vragen rond financiële, administratieve en materiële zaken op onthaal + JAC</a:t>
            </a:r>
          </a:p>
          <a:p>
            <a:endParaRPr lang="nl-NL">
              <a:ea typeface="Calibri"/>
              <a:cs typeface="Calibri"/>
            </a:endParaRPr>
          </a:p>
          <a:p>
            <a:r>
              <a:rPr lang="nl-NL" b="1">
                <a:ea typeface="Calibri"/>
                <a:cs typeface="Calibri"/>
              </a:rPr>
              <a:t>Extern</a:t>
            </a:r>
            <a:endParaRPr lang="nl-NL">
              <a:ea typeface="Calibri"/>
              <a:cs typeface="Calibri"/>
            </a:endParaRPr>
          </a:p>
          <a:p>
            <a:pPr marL="285750" indent="-285750">
              <a:buFont typeface="Wingdings"/>
              <a:buChar char="Ø"/>
            </a:pPr>
            <a:r>
              <a:rPr lang="nl-NL">
                <a:ea typeface="Calibri"/>
                <a:cs typeface="Calibri"/>
              </a:rPr>
              <a:t>Lokaal woonoverleg</a:t>
            </a:r>
            <a:endParaRPr lang="en-US">
              <a:ea typeface="Calibri"/>
              <a:cs typeface="Calibri"/>
            </a:endParaRPr>
          </a:p>
          <a:p>
            <a:pPr marL="285750" indent="-285750">
              <a:buFont typeface="Wingdings"/>
              <a:buChar char="Ø"/>
            </a:pPr>
            <a:r>
              <a:rPr lang="nl-NL">
                <a:ea typeface="Calibri"/>
                <a:cs typeface="Calibri"/>
              </a:rPr>
              <a:t>Bovenlokale netwerken</a:t>
            </a:r>
          </a:p>
        </p:txBody>
      </p:sp>
    </p:spTree>
    <p:extLst>
      <p:ext uri="{BB962C8B-B14F-4D97-AF65-F5344CB8AC3E}">
        <p14:creationId xmlns:p14="http://schemas.microsoft.com/office/powerpoint/2010/main" val="372833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7</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181264" y="-79314"/>
            <a:ext cx="11839080" cy="1021953"/>
          </a:xfrm>
        </p:spPr>
        <p:txBody>
          <a:bodyPr>
            <a:normAutofit/>
          </a:bodyPr>
          <a:lstStyle/>
          <a:p>
            <a:r>
              <a:rPr lang="nl-BE" sz="4000" b="1">
                <a:solidFill>
                  <a:schemeClr val="bg1"/>
                </a:solidFill>
                <a:latin typeface="Open Sans Light"/>
                <a:ea typeface="Open Sans Light"/>
                <a:cs typeface="Open Sans Light"/>
              </a:rPr>
              <a:t>Dak- en thuisloosheid</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9" name="Afbeelding 8" descr="Afbeelding met tekst, schermopname, diagram, Lettertype&#10;&#10;Automatisch gegenereerde beschrijving">
            <a:extLst>
              <a:ext uri="{FF2B5EF4-FFF2-40B4-BE49-F238E27FC236}">
                <a16:creationId xmlns:a16="http://schemas.microsoft.com/office/drawing/2014/main" id="{E2C602D4-4C39-2526-C282-6F1C06D9B164}"/>
              </a:ext>
            </a:extLst>
          </p:cNvPr>
          <p:cNvPicPr>
            <a:picLocks noChangeAspect="1"/>
          </p:cNvPicPr>
          <p:nvPr/>
        </p:nvPicPr>
        <p:blipFill>
          <a:blip r:embed="rId5"/>
          <a:stretch>
            <a:fillRect/>
          </a:stretch>
        </p:blipFill>
        <p:spPr>
          <a:xfrm>
            <a:off x="-20210" y="-95496"/>
            <a:ext cx="12361654" cy="6951043"/>
          </a:xfrm>
          <a:prstGeom prst="rect">
            <a:avLst/>
          </a:prstGeom>
        </p:spPr>
      </p:pic>
      <p:sp>
        <p:nvSpPr>
          <p:cNvPr id="3" name="Multiplication Sign 2">
            <a:extLst>
              <a:ext uri="{FF2B5EF4-FFF2-40B4-BE49-F238E27FC236}">
                <a16:creationId xmlns:a16="http://schemas.microsoft.com/office/drawing/2014/main" id="{5D2B7EBD-4DBF-0CEB-853D-8B779BE07B52}"/>
              </a:ext>
            </a:extLst>
          </p:cNvPr>
          <p:cNvSpPr/>
          <p:nvPr/>
        </p:nvSpPr>
        <p:spPr>
          <a:xfrm>
            <a:off x="10126171" y="3024940"/>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F435464C-7D16-8BF8-C19A-4746D5A0530D}"/>
              </a:ext>
            </a:extLst>
          </p:cNvPr>
          <p:cNvSpPr/>
          <p:nvPr/>
        </p:nvSpPr>
        <p:spPr>
          <a:xfrm>
            <a:off x="10642363" y="4438326"/>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73B18E4A-FBDD-00FD-4649-3B807B132DF1}"/>
              </a:ext>
            </a:extLst>
          </p:cNvPr>
          <p:cNvSpPr/>
          <p:nvPr/>
        </p:nvSpPr>
        <p:spPr>
          <a:xfrm>
            <a:off x="576590" y="3024939"/>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8FB99BBF-93BF-FF03-CB05-44F13FE7DF23}"/>
              </a:ext>
            </a:extLst>
          </p:cNvPr>
          <p:cNvSpPr/>
          <p:nvPr/>
        </p:nvSpPr>
        <p:spPr>
          <a:xfrm>
            <a:off x="379945" y="4438327"/>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69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8</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181264" y="-79314"/>
            <a:ext cx="11839080" cy="1021953"/>
          </a:xfrm>
        </p:spPr>
        <p:txBody>
          <a:bodyPr>
            <a:normAutofit/>
          </a:bodyPr>
          <a:lstStyle/>
          <a:p>
            <a:r>
              <a:rPr lang="nl-BE" sz="4000" b="1">
                <a:solidFill>
                  <a:schemeClr val="bg1"/>
                </a:solidFill>
                <a:latin typeface="Open Sans Light"/>
                <a:ea typeface="Open Sans Light"/>
                <a:cs typeface="Open Sans Light"/>
              </a:rPr>
              <a:t>Dak- en thuisloosheid</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9" name="Afbeelding 8" descr="Afbeelding met tekst, schermopname, diagram, Lettertype&#10;&#10;Automatisch gegenereerde beschrijving">
            <a:extLst>
              <a:ext uri="{FF2B5EF4-FFF2-40B4-BE49-F238E27FC236}">
                <a16:creationId xmlns:a16="http://schemas.microsoft.com/office/drawing/2014/main" id="{E2C602D4-4C39-2526-C282-6F1C06D9B164}"/>
              </a:ext>
            </a:extLst>
          </p:cNvPr>
          <p:cNvPicPr>
            <a:picLocks noChangeAspect="1"/>
          </p:cNvPicPr>
          <p:nvPr/>
        </p:nvPicPr>
        <p:blipFill>
          <a:blip r:embed="rId5"/>
          <a:stretch>
            <a:fillRect/>
          </a:stretch>
        </p:blipFill>
        <p:spPr>
          <a:xfrm>
            <a:off x="4371" y="-95496"/>
            <a:ext cx="12361654" cy="6951043"/>
          </a:xfrm>
          <a:prstGeom prst="rect">
            <a:avLst/>
          </a:prstGeom>
        </p:spPr>
      </p:pic>
      <p:sp>
        <p:nvSpPr>
          <p:cNvPr id="3" name="Multiplication Sign 2">
            <a:extLst>
              <a:ext uri="{FF2B5EF4-FFF2-40B4-BE49-F238E27FC236}">
                <a16:creationId xmlns:a16="http://schemas.microsoft.com/office/drawing/2014/main" id="{5D2B7EBD-4DBF-0CEB-853D-8B779BE07B52}"/>
              </a:ext>
            </a:extLst>
          </p:cNvPr>
          <p:cNvSpPr/>
          <p:nvPr/>
        </p:nvSpPr>
        <p:spPr>
          <a:xfrm>
            <a:off x="10126171" y="3024940"/>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F435464C-7D16-8BF8-C19A-4746D5A0530D}"/>
              </a:ext>
            </a:extLst>
          </p:cNvPr>
          <p:cNvSpPr/>
          <p:nvPr/>
        </p:nvSpPr>
        <p:spPr>
          <a:xfrm>
            <a:off x="10642363" y="4438326"/>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73B18E4A-FBDD-00FD-4649-3B807B132DF1}"/>
              </a:ext>
            </a:extLst>
          </p:cNvPr>
          <p:cNvSpPr/>
          <p:nvPr/>
        </p:nvSpPr>
        <p:spPr>
          <a:xfrm>
            <a:off x="576590" y="3024939"/>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8FB99BBF-93BF-FF03-CB05-44F13FE7DF23}"/>
              </a:ext>
            </a:extLst>
          </p:cNvPr>
          <p:cNvSpPr/>
          <p:nvPr/>
        </p:nvSpPr>
        <p:spPr>
          <a:xfrm>
            <a:off x="379945" y="4438327"/>
            <a:ext cx="1364225" cy="124132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D51DBB-FC16-D3BA-96E9-6968AEC61D74}"/>
              </a:ext>
            </a:extLst>
          </p:cNvPr>
          <p:cNvSpPr txBox="1"/>
          <p:nvPr/>
        </p:nvSpPr>
        <p:spPr>
          <a:xfrm>
            <a:off x="1942928" y="3381526"/>
            <a:ext cx="2594741" cy="65862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chemeClr val="bg1"/>
                </a:solidFill>
                <a:ea typeface="Calibri"/>
                <a:cs typeface="Calibri"/>
              </a:rPr>
              <a:t>Samenwerking</a:t>
            </a:r>
            <a:r>
              <a:rPr lang="en-US" b="1">
                <a:solidFill>
                  <a:schemeClr val="bg1"/>
                </a:solidFill>
                <a:ea typeface="Calibri"/>
                <a:cs typeface="Calibri"/>
              </a:rPr>
              <a:t> </a:t>
            </a:r>
            <a:r>
              <a:rPr lang="en-US" b="1" err="1">
                <a:solidFill>
                  <a:schemeClr val="bg1"/>
                </a:solidFill>
                <a:ea typeface="Calibri"/>
                <a:cs typeface="Calibri"/>
              </a:rPr>
              <a:t>andere</a:t>
            </a:r>
            <a:r>
              <a:rPr lang="en-US" b="1">
                <a:solidFill>
                  <a:schemeClr val="bg1"/>
                </a:solidFill>
                <a:ea typeface="Calibri"/>
                <a:cs typeface="Calibri"/>
              </a:rPr>
              <a:t> </a:t>
            </a:r>
            <a:r>
              <a:rPr lang="en-US" b="1" err="1">
                <a:solidFill>
                  <a:schemeClr val="bg1"/>
                </a:solidFill>
                <a:ea typeface="Calibri"/>
                <a:cs typeface="Calibri"/>
              </a:rPr>
              <a:t>lokale</a:t>
            </a:r>
            <a:r>
              <a:rPr lang="en-US" b="1">
                <a:solidFill>
                  <a:schemeClr val="bg1"/>
                </a:solidFill>
                <a:ea typeface="Calibri"/>
                <a:cs typeface="Calibri"/>
              </a:rPr>
              <a:t> </a:t>
            </a:r>
            <a:r>
              <a:rPr lang="en-US" b="1" err="1">
                <a:solidFill>
                  <a:schemeClr val="bg1"/>
                </a:solidFill>
                <a:ea typeface="Calibri"/>
                <a:cs typeface="Calibri"/>
              </a:rPr>
              <a:t>vindplaatsen</a:t>
            </a:r>
            <a:endParaRPr lang="en-US" b="1">
              <a:solidFill>
                <a:schemeClr val="bg1"/>
              </a:solidFill>
              <a:ea typeface="Calibri"/>
              <a:cs typeface="Calibri"/>
            </a:endParaRPr>
          </a:p>
        </p:txBody>
      </p:sp>
      <p:sp>
        <p:nvSpPr>
          <p:cNvPr id="12" name="TextBox 11">
            <a:extLst>
              <a:ext uri="{FF2B5EF4-FFF2-40B4-BE49-F238E27FC236}">
                <a16:creationId xmlns:a16="http://schemas.microsoft.com/office/drawing/2014/main" id="{355DADD6-C550-6444-F119-470E66A69A44}"/>
              </a:ext>
            </a:extLst>
          </p:cNvPr>
          <p:cNvSpPr txBox="1"/>
          <p:nvPr/>
        </p:nvSpPr>
        <p:spPr>
          <a:xfrm>
            <a:off x="1647848" y="4592855"/>
            <a:ext cx="2767029" cy="923330"/>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chemeClr val="bg1"/>
                </a:solidFill>
                <a:ea typeface="Calibri"/>
                <a:cs typeface="Calibri"/>
              </a:rPr>
              <a:t>Mobiel</a:t>
            </a:r>
            <a:r>
              <a:rPr lang="en-US" b="1">
                <a:solidFill>
                  <a:schemeClr val="bg1"/>
                </a:solidFill>
                <a:ea typeface="Calibri"/>
                <a:cs typeface="Calibri"/>
              </a:rPr>
              <a:t> </a:t>
            </a:r>
            <a:r>
              <a:rPr lang="en-US" b="1" err="1">
                <a:solidFill>
                  <a:schemeClr val="bg1"/>
                </a:solidFill>
                <a:ea typeface="Calibri"/>
                <a:cs typeface="Calibri"/>
              </a:rPr>
              <a:t>Onthaal</a:t>
            </a:r>
            <a:r>
              <a:rPr lang="en-US" b="1">
                <a:solidFill>
                  <a:schemeClr val="bg1"/>
                </a:solidFill>
                <a:ea typeface="Calibri"/>
                <a:cs typeface="Calibri"/>
              </a:rPr>
              <a:t> + </a:t>
            </a:r>
            <a:r>
              <a:rPr lang="en-US" b="1" err="1">
                <a:solidFill>
                  <a:schemeClr val="bg1"/>
                </a:solidFill>
                <a:ea typeface="Calibri"/>
                <a:cs typeface="Calibri"/>
              </a:rPr>
              <a:t>projectaanvragen</a:t>
            </a:r>
            <a:r>
              <a:rPr lang="en-US" b="1">
                <a:solidFill>
                  <a:schemeClr val="bg1"/>
                </a:solidFill>
                <a:ea typeface="Calibri"/>
                <a:cs typeface="Calibri"/>
              </a:rPr>
              <a:t> + </a:t>
            </a:r>
            <a:r>
              <a:rPr lang="en-US" b="1" err="1">
                <a:solidFill>
                  <a:schemeClr val="bg1"/>
                </a:solidFill>
                <a:ea typeface="Calibri"/>
                <a:cs typeface="Calibri"/>
              </a:rPr>
              <a:t>lokale</a:t>
            </a:r>
            <a:r>
              <a:rPr lang="en-US" b="1">
                <a:solidFill>
                  <a:schemeClr val="bg1"/>
                </a:solidFill>
                <a:ea typeface="Calibri"/>
                <a:cs typeface="Calibri"/>
              </a:rPr>
              <a:t> </a:t>
            </a:r>
            <a:r>
              <a:rPr lang="en-US" b="1" err="1">
                <a:solidFill>
                  <a:schemeClr val="bg1"/>
                </a:solidFill>
                <a:ea typeface="Calibri"/>
                <a:cs typeface="Calibri"/>
              </a:rPr>
              <a:t>middelen</a:t>
            </a:r>
            <a:r>
              <a:rPr lang="en-US" b="1">
                <a:solidFill>
                  <a:schemeClr val="bg1"/>
                </a:solidFill>
                <a:ea typeface="Calibri"/>
                <a:cs typeface="Calibri"/>
              </a:rPr>
              <a:t> </a:t>
            </a:r>
            <a:r>
              <a:rPr lang="en-US" b="1" err="1">
                <a:solidFill>
                  <a:schemeClr val="bg1"/>
                </a:solidFill>
                <a:ea typeface="Calibri"/>
                <a:cs typeface="Calibri"/>
              </a:rPr>
              <a:t>brugfuncties</a:t>
            </a:r>
            <a:endParaRPr lang="en-US" b="1" err="1">
              <a:solidFill>
                <a:schemeClr val="bg1"/>
              </a:solidFill>
            </a:endParaRPr>
          </a:p>
        </p:txBody>
      </p:sp>
      <p:sp>
        <p:nvSpPr>
          <p:cNvPr id="14" name="TextBox 13">
            <a:extLst>
              <a:ext uri="{FF2B5EF4-FFF2-40B4-BE49-F238E27FC236}">
                <a16:creationId xmlns:a16="http://schemas.microsoft.com/office/drawing/2014/main" id="{ABC92CE8-E73D-371E-E107-952CF7457284}"/>
              </a:ext>
            </a:extLst>
          </p:cNvPr>
          <p:cNvSpPr txBox="1"/>
          <p:nvPr/>
        </p:nvSpPr>
        <p:spPr>
          <a:xfrm>
            <a:off x="7125997" y="3098905"/>
            <a:ext cx="2539055"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chemeClr val="bg1"/>
                </a:solidFill>
                <a:ea typeface="Calibri"/>
                <a:cs typeface="Calibri"/>
              </a:rPr>
              <a:t>Bovenlokaal</a:t>
            </a:r>
            <a:r>
              <a:rPr lang="en-US" b="1">
                <a:solidFill>
                  <a:schemeClr val="bg1"/>
                </a:solidFill>
                <a:ea typeface="Calibri"/>
                <a:cs typeface="Calibri"/>
              </a:rPr>
              <a:t> </a:t>
            </a:r>
            <a:r>
              <a:rPr lang="en-US" b="1" err="1">
                <a:solidFill>
                  <a:schemeClr val="bg1"/>
                </a:solidFill>
                <a:ea typeface="Calibri"/>
                <a:cs typeface="Calibri"/>
              </a:rPr>
              <a:t>netwerk</a:t>
            </a:r>
            <a:r>
              <a:rPr lang="en-US" b="1">
                <a:solidFill>
                  <a:schemeClr val="bg1"/>
                </a:solidFill>
                <a:ea typeface="Calibri"/>
                <a:cs typeface="Calibri"/>
              </a:rPr>
              <a:t> + </a:t>
            </a:r>
            <a:r>
              <a:rPr lang="en-US" b="1" err="1">
                <a:solidFill>
                  <a:schemeClr val="bg1"/>
                </a:solidFill>
                <a:ea typeface="Calibri"/>
                <a:cs typeface="Calibri"/>
              </a:rPr>
              <a:t>samenwerking</a:t>
            </a:r>
            <a:endParaRPr lang="en-US" b="1">
              <a:solidFill>
                <a:schemeClr val="bg1"/>
              </a:solidFill>
              <a:ea typeface="Calibri"/>
              <a:cs typeface="Calibri"/>
            </a:endParaRPr>
          </a:p>
          <a:p>
            <a:r>
              <a:rPr lang="en-US" b="1" err="1">
                <a:solidFill>
                  <a:schemeClr val="bg1"/>
                </a:solidFill>
                <a:ea typeface="Calibri"/>
                <a:cs typeface="Calibri"/>
              </a:rPr>
              <a:t>Opportuniteiten</a:t>
            </a:r>
            <a:r>
              <a:rPr lang="en-US" b="1">
                <a:solidFill>
                  <a:schemeClr val="bg1"/>
                </a:solidFill>
                <a:ea typeface="Calibri"/>
                <a:cs typeface="Calibri"/>
              </a:rPr>
              <a:t> </a:t>
            </a:r>
            <a:r>
              <a:rPr lang="en-US" b="1" err="1">
                <a:solidFill>
                  <a:schemeClr val="bg1"/>
                </a:solidFill>
                <a:ea typeface="Calibri"/>
                <a:cs typeface="Calibri"/>
              </a:rPr>
              <a:t>opvang</a:t>
            </a:r>
            <a:r>
              <a:rPr lang="en-US" b="1">
                <a:solidFill>
                  <a:schemeClr val="bg1"/>
                </a:solidFill>
                <a:ea typeface="Calibri"/>
                <a:cs typeface="Calibri"/>
              </a:rPr>
              <a:t>?</a:t>
            </a:r>
          </a:p>
        </p:txBody>
      </p:sp>
      <p:sp>
        <p:nvSpPr>
          <p:cNvPr id="15" name="TextBox 14">
            <a:extLst>
              <a:ext uri="{FF2B5EF4-FFF2-40B4-BE49-F238E27FC236}">
                <a16:creationId xmlns:a16="http://schemas.microsoft.com/office/drawing/2014/main" id="{5885DAC1-8B58-5B0C-F13D-9E5950E7F521}"/>
              </a:ext>
            </a:extLst>
          </p:cNvPr>
          <p:cNvSpPr txBox="1"/>
          <p:nvPr/>
        </p:nvSpPr>
        <p:spPr>
          <a:xfrm>
            <a:off x="7593028" y="4598324"/>
            <a:ext cx="2539055"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chemeClr val="bg1"/>
                </a:solidFill>
                <a:ea typeface="Calibri"/>
                <a:cs typeface="Calibri"/>
              </a:rPr>
              <a:t>Betere</a:t>
            </a:r>
            <a:r>
              <a:rPr lang="en-US" b="1">
                <a:solidFill>
                  <a:schemeClr val="bg1"/>
                </a:solidFill>
                <a:ea typeface="Calibri"/>
                <a:cs typeface="Calibri"/>
              </a:rPr>
              <a:t> </a:t>
            </a:r>
            <a:r>
              <a:rPr lang="en-US" b="1" err="1">
                <a:solidFill>
                  <a:schemeClr val="bg1"/>
                </a:solidFill>
                <a:ea typeface="Calibri"/>
                <a:cs typeface="Calibri"/>
              </a:rPr>
              <a:t>samenwerking</a:t>
            </a:r>
            <a:r>
              <a:rPr lang="en-US" b="1">
                <a:solidFill>
                  <a:schemeClr val="bg1"/>
                </a:solidFill>
                <a:ea typeface="Calibri"/>
                <a:cs typeface="Calibri"/>
              </a:rPr>
              <a:t> partners</a:t>
            </a:r>
          </a:p>
          <a:p>
            <a:r>
              <a:rPr lang="en-US" b="1" err="1">
                <a:solidFill>
                  <a:schemeClr val="bg1"/>
                </a:solidFill>
                <a:ea typeface="Calibri"/>
                <a:cs typeface="Calibri"/>
              </a:rPr>
              <a:t>Zoektocht</a:t>
            </a:r>
            <a:r>
              <a:rPr lang="en-US" b="1">
                <a:solidFill>
                  <a:schemeClr val="bg1"/>
                </a:solidFill>
                <a:ea typeface="Calibri"/>
                <a:cs typeface="Calibri"/>
              </a:rPr>
              <a:t> </a:t>
            </a:r>
            <a:r>
              <a:rPr lang="en-US" b="1" err="1">
                <a:solidFill>
                  <a:schemeClr val="bg1"/>
                </a:solidFill>
                <a:ea typeface="Calibri"/>
                <a:cs typeface="Calibri"/>
              </a:rPr>
              <a:t>naar</a:t>
            </a:r>
            <a:r>
              <a:rPr lang="en-US" b="1">
                <a:solidFill>
                  <a:schemeClr val="bg1"/>
                </a:solidFill>
                <a:ea typeface="Calibri"/>
                <a:cs typeface="Calibri"/>
              </a:rPr>
              <a:t> </a:t>
            </a:r>
            <a:r>
              <a:rPr lang="en-US" b="1" err="1">
                <a:solidFill>
                  <a:schemeClr val="bg1"/>
                </a:solidFill>
                <a:ea typeface="Calibri"/>
                <a:cs typeface="Calibri"/>
              </a:rPr>
              <a:t>projecten</a:t>
            </a:r>
            <a:r>
              <a:rPr lang="en-US" b="1">
                <a:solidFill>
                  <a:schemeClr val="bg1"/>
                </a:solidFill>
                <a:ea typeface="Calibri"/>
                <a:cs typeface="Calibri"/>
              </a:rPr>
              <a:t>?</a:t>
            </a:r>
          </a:p>
        </p:txBody>
      </p:sp>
      <p:sp>
        <p:nvSpPr>
          <p:cNvPr id="16" name="TextBox 15">
            <a:extLst>
              <a:ext uri="{FF2B5EF4-FFF2-40B4-BE49-F238E27FC236}">
                <a16:creationId xmlns:a16="http://schemas.microsoft.com/office/drawing/2014/main" id="{C93A470C-33BC-D091-6983-A7323CDC75D7}"/>
              </a:ext>
            </a:extLst>
          </p:cNvPr>
          <p:cNvSpPr txBox="1"/>
          <p:nvPr/>
        </p:nvSpPr>
        <p:spPr>
          <a:xfrm>
            <a:off x="3451190" y="6355841"/>
            <a:ext cx="5292087" cy="461665"/>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Calibri"/>
                <a:cs typeface="Calibri"/>
              </a:rPr>
              <a:t>IN HET MEETJESLAND</a:t>
            </a:r>
          </a:p>
        </p:txBody>
      </p:sp>
    </p:spTree>
    <p:extLst>
      <p:ext uri="{BB962C8B-B14F-4D97-AF65-F5344CB8AC3E}">
        <p14:creationId xmlns:p14="http://schemas.microsoft.com/office/powerpoint/2010/main" val="247966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677B-552C-FD57-A493-AD84B6E19891}"/>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943EE47-A209-4859-36C5-DA409FFAA7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7EF46919-F0A4-3211-2250-ED213514BFC6}"/>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9</a:t>
            </a:fld>
            <a:endParaRPr lang="nl-BE">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3F64929D-BBCE-1EAA-C467-7AB188FF560D}"/>
              </a:ext>
            </a:extLst>
          </p:cNvPr>
          <p:cNvSpPr/>
          <p:nvPr/>
        </p:nvSpPr>
        <p:spPr>
          <a:xfrm>
            <a:off x="0" y="-87086"/>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0475F24-C030-FEB7-F121-A9FEEBE64C60}"/>
              </a:ext>
            </a:extLst>
          </p:cNvPr>
          <p:cNvSpPr>
            <a:spLocks noGrp="1"/>
          </p:cNvSpPr>
          <p:nvPr>
            <p:ph type="title"/>
          </p:nvPr>
        </p:nvSpPr>
        <p:spPr>
          <a:xfrm>
            <a:off x="317712" y="1504"/>
            <a:ext cx="10515600" cy="1021953"/>
          </a:xfrm>
        </p:spPr>
        <p:txBody>
          <a:bodyPr>
            <a:normAutofit/>
          </a:bodyPr>
          <a:lstStyle/>
          <a:p>
            <a:r>
              <a:rPr lang="nl-BE" sz="4000" b="1">
                <a:solidFill>
                  <a:schemeClr val="bg1"/>
                </a:solidFill>
                <a:latin typeface="Open Sans Light"/>
                <a:ea typeface="Open Sans Light"/>
                <a:cs typeface="Open Sans Light"/>
              </a:rPr>
              <a:t>Permanent (duurzaam) wonen</a:t>
            </a:r>
          </a:p>
        </p:txBody>
      </p:sp>
      <p:pic>
        <p:nvPicPr>
          <p:cNvPr id="13" name="Afbeelding 12">
            <a:extLst>
              <a:ext uri="{FF2B5EF4-FFF2-40B4-BE49-F238E27FC236}">
                <a16:creationId xmlns:a16="http://schemas.microsoft.com/office/drawing/2014/main" id="{2046B4EA-BE07-882F-4B92-EE39E69DE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3" name="Tekstvak 2">
            <a:extLst>
              <a:ext uri="{FF2B5EF4-FFF2-40B4-BE49-F238E27FC236}">
                <a16:creationId xmlns:a16="http://schemas.microsoft.com/office/drawing/2014/main" id="{80C93F67-3A67-4335-B766-B73317F6AC50}"/>
              </a:ext>
            </a:extLst>
          </p:cNvPr>
          <p:cNvSpPr txBox="1"/>
          <p:nvPr/>
        </p:nvSpPr>
        <p:spPr>
          <a:xfrm>
            <a:off x="383732" y="1147798"/>
            <a:ext cx="11499272" cy="4524315"/>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Het ultieme streefdoel en de enige oplossing ter bestrijding van dak- en thuisloosheid is om iedere mens een betaalbare, kwaliteitsvolle, duurzame woning te voorzien. </a:t>
            </a:r>
          </a:p>
          <a:p>
            <a:pPr algn="ctr"/>
            <a:r>
              <a:rPr lang="nl-BE">
                <a:solidFill>
                  <a:srgbClr val="D41772"/>
                </a:solidFill>
              </a:rPr>
              <a:t>Utopie? </a:t>
            </a:r>
            <a:endParaRPr lang="nl-BE">
              <a:solidFill>
                <a:srgbClr val="D41772"/>
              </a:solidFill>
              <a:cs typeface="Calibri"/>
            </a:endParaRPr>
          </a:p>
          <a:p>
            <a:r>
              <a:rPr lang="nl-BE"/>
              <a:t>Neen, maar vraagt doorgedreven en intensieve samenwerking van woon- en welzijnsactoren en dat vraagt inspanning, tijd, over muren heen kijken, …</a:t>
            </a:r>
            <a:endParaRPr lang="nl-BE">
              <a:cs typeface="Calibri"/>
            </a:endParaRPr>
          </a:p>
          <a:p>
            <a:endParaRPr lang="nl-BE">
              <a:cs typeface="Calibri"/>
            </a:endParaRPr>
          </a:p>
          <a:p>
            <a:pPr marL="285750" indent="-285750">
              <a:buFont typeface="Wingdings"/>
              <a:buChar char="Ø"/>
            </a:pPr>
            <a:r>
              <a:rPr lang="nl-BE" b="1" err="1">
                <a:solidFill>
                  <a:srgbClr val="1B5A9B"/>
                </a:solidFill>
                <a:cs typeface="Calibri"/>
              </a:rPr>
              <a:t>Housing</a:t>
            </a:r>
            <a:r>
              <a:rPr lang="nl-BE" b="1">
                <a:solidFill>
                  <a:srgbClr val="1B5A9B"/>
                </a:solidFill>
                <a:cs typeface="Calibri"/>
              </a:rPr>
              <a:t> First</a:t>
            </a:r>
            <a:endParaRPr lang="nl-BE" b="1">
              <a:solidFill>
                <a:srgbClr val="1B5A9B"/>
              </a:solidFill>
              <a:ea typeface="Calibri"/>
              <a:cs typeface="Calibri"/>
            </a:endParaRPr>
          </a:p>
          <a:p>
            <a:r>
              <a:rPr lang="nl-BE">
                <a:cs typeface="Calibri"/>
              </a:rPr>
              <a:t>2021 - 2023: 30 trajecten opgestart</a:t>
            </a:r>
            <a:endParaRPr lang="nl-BE">
              <a:ea typeface="Calibri"/>
              <a:cs typeface="Calibri"/>
            </a:endParaRPr>
          </a:p>
          <a:p>
            <a:endParaRPr lang="nl-BE"/>
          </a:p>
          <a:p>
            <a:pPr marL="285750" indent="-285750">
              <a:buFont typeface="Wingdings" panose="05000000000000000000" pitchFamily="2" charset="2"/>
              <a:buChar char="Ø"/>
            </a:pPr>
            <a:r>
              <a:rPr lang="nl-BE"/>
              <a:t>Inzetten op </a:t>
            </a:r>
            <a:r>
              <a:rPr lang="nl-BE" b="1">
                <a:solidFill>
                  <a:srgbClr val="1B5A9B"/>
                </a:solidFill>
              </a:rPr>
              <a:t>Bovenlokale Netwerken</a:t>
            </a:r>
            <a:r>
              <a:rPr lang="nl-BE"/>
              <a:t>: verschillende lokale besturen,</a:t>
            </a:r>
            <a:endParaRPr lang="nl-BE">
              <a:cs typeface="Calibri"/>
            </a:endParaRPr>
          </a:p>
          <a:p>
            <a:r>
              <a:rPr lang="nl-BE"/>
              <a:t>     welzijns- en woonactoren samenbrengen om een actieplan op te maken </a:t>
            </a:r>
            <a:br>
              <a:rPr lang="nl-BE"/>
            </a:br>
            <a:r>
              <a:rPr lang="nl-BE"/>
              <a:t>      ter bestrijding van DTL</a:t>
            </a:r>
            <a:endParaRPr lang="nl-BE">
              <a:cs typeface="Calibri"/>
            </a:endParaRPr>
          </a:p>
          <a:p>
            <a:pPr marL="742950" lvl="1" indent="-285750">
              <a:buFont typeface="Wingdings" panose="05000000000000000000" pitchFamily="2" charset="2"/>
              <a:buChar char="v"/>
            </a:pPr>
            <a:r>
              <a:rPr lang="nl-BE"/>
              <a:t>Waasland</a:t>
            </a:r>
            <a:endParaRPr lang="nl-BE">
              <a:cs typeface="Calibri"/>
            </a:endParaRPr>
          </a:p>
          <a:p>
            <a:pPr marL="742950" lvl="1" indent="-285750">
              <a:buFont typeface="Wingdings" panose="05000000000000000000" pitchFamily="2" charset="2"/>
              <a:buChar char="v"/>
            </a:pPr>
            <a:r>
              <a:rPr lang="nl-BE"/>
              <a:t>Dender</a:t>
            </a:r>
            <a:endParaRPr lang="nl-BE">
              <a:cs typeface="Calibri"/>
            </a:endParaRPr>
          </a:p>
          <a:p>
            <a:pPr marL="742950" lvl="1" indent="-285750">
              <a:buFont typeface="Wingdings" panose="05000000000000000000" pitchFamily="2" charset="2"/>
              <a:buChar char="v"/>
            </a:pPr>
            <a:r>
              <a:rPr lang="nl-BE"/>
              <a:t>Gent</a:t>
            </a:r>
            <a:endParaRPr lang="nl-BE">
              <a:cs typeface="Calibri"/>
            </a:endParaRPr>
          </a:p>
          <a:p>
            <a:pPr marL="742950" lvl="1" indent="-285750">
              <a:buFont typeface="Wingdings" panose="05000000000000000000" pitchFamily="2" charset="2"/>
              <a:buChar char="v"/>
            </a:pPr>
            <a:r>
              <a:rPr lang="nl-BE"/>
              <a:t>Meetjesland</a:t>
            </a:r>
            <a:endParaRPr lang="nl-BE">
              <a:ea typeface="Calibri"/>
              <a:cs typeface="Calibri"/>
            </a:endParaRPr>
          </a:p>
        </p:txBody>
      </p:sp>
      <p:pic>
        <p:nvPicPr>
          <p:cNvPr id="4" name="Afbeelding 3" descr="Afbeelding met tekst, whiteboard&#10;&#10;Automatisch gegenereerde beschrijving">
            <a:extLst>
              <a:ext uri="{FF2B5EF4-FFF2-40B4-BE49-F238E27FC236}">
                <a16:creationId xmlns:a16="http://schemas.microsoft.com/office/drawing/2014/main" id="{5F3836E3-D019-34BF-D57C-DF6A59045F7A}"/>
              </a:ext>
            </a:extLst>
          </p:cNvPr>
          <p:cNvPicPr>
            <a:picLocks noChangeAspect="1"/>
          </p:cNvPicPr>
          <p:nvPr/>
        </p:nvPicPr>
        <p:blipFill>
          <a:blip r:embed="rId5"/>
          <a:stretch>
            <a:fillRect/>
          </a:stretch>
        </p:blipFill>
        <p:spPr>
          <a:xfrm>
            <a:off x="7606002" y="3979863"/>
            <a:ext cx="4276725" cy="2200275"/>
          </a:xfrm>
          <a:prstGeom prst="rect">
            <a:avLst/>
          </a:prstGeom>
        </p:spPr>
      </p:pic>
    </p:spTree>
    <p:extLst>
      <p:ext uri="{BB962C8B-B14F-4D97-AF65-F5344CB8AC3E}">
        <p14:creationId xmlns:p14="http://schemas.microsoft.com/office/powerpoint/2010/main" val="41853595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42FB9EC1-3410-4023-866B-D89C2B4D34C9}" vid="{6C3A487F-7DEF-4484-B82D-8F7B42ADCB6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BB70E6A30C5949BDB9362D2E8290A7" ma:contentTypeVersion="18" ma:contentTypeDescription="Een nieuw document maken." ma:contentTypeScope="" ma:versionID="e5cc383e0867a1f91c5c18c08d730089">
  <xsd:schema xmlns:xsd="http://www.w3.org/2001/XMLSchema" xmlns:xs="http://www.w3.org/2001/XMLSchema" xmlns:p="http://schemas.microsoft.com/office/2006/metadata/properties" xmlns:ns2="4c9aeb8e-55e2-4fe0-a2ab-8b15cd2f0c9d" xmlns:ns3="c9ddb89b-eb82-4cef-a4bc-de7789d480d0" xmlns:ns4="ac608680-abeb-41e1-9853-c377b6818060" targetNamespace="http://schemas.microsoft.com/office/2006/metadata/properties" ma:root="true" ma:fieldsID="7f8f3c5617406bfb11e703872dcd2f14" ns2:_="" ns3:_="" ns4:_="">
    <xsd:import namespace="4c9aeb8e-55e2-4fe0-a2ab-8b15cd2f0c9d"/>
    <xsd:import namespace="c9ddb89b-eb82-4cef-a4bc-de7789d480d0"/>
    <xsd:import namespace="ac608680-abeb-41e1-9853-c377b68180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aeb8e-55e2-4fe0-a2ab-8b15cd2f0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34820d0-bd5b-4a11-9ac8-8874aa2eb6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db89b-eb82-4cef-a4bc-de7789d480d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608680-abeb-41e1-9853-c377b681806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5cf3bff-8b64-4dcc-a03c-27236da21472}" ma:internalName="TaxCatchAll" ma:showField="CatchAllData" ma:web="c9ddb89b-eb82-4cef-a4bc-de7789d480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9ddb89b-eb82-4cef-a4bc-de7789d480d0">
      <UserInfo>
        <DisplayName>Bart Dewaele</DisplayName>
        <AccountId>13</AccountId>
        <AccountType/>
      </UserInfo>
      <UserInfo>
        <DisplayName>Monique Van Malderen</DisplayName>
        <AccountId>107</AccountId>
        <AccountType/>
      </UserInfo>
      <UserInfo>
        <DisplayName>Lynn Lemmens</DisplayName>
        <AccountId>530</AccountId>
        <AccountType/>
      </UserInfo>
      <UserInfo>
        <DisplayName>Marc De Veirman</DisplayName>
        <AccountId>104</AccountId>
        <AccountType/>
      </UserInfo>
    </SharedWithUsers>
    <lcf76f155ced4ddcb4097134ff3c332f xmlns="4c9aeb8e-55e2-4fe0-a2ab-8b15cd2f0c9d">
      <Terms xmlns="http://schemas.microsoft.com/office/infopath/2007/PartnerControls"/>
    </lcf76f155ced4ddcb4097134ff3c332f>
    <TaxCatchAll xmlns="ac608680-abeb-41e1-9853-c377b6818060" xsi:nil="true"/>
  </documentManagement>
</p:properties>
</file>

<file path=customXml/itemProps1.xml><?xml version="1.0" encoding="utf-8"?>
<ds:datastoreItem xmlns:ds="http://schemas.openxmlformats.org/officeDocument/2006/customXml" ds:itemID="{F88ED902-AD13-4E54-A75B-4F6B90A10C98}">
  <ds:schemaRefs>
    <ds:schemaRef ds:uri="http://schemas.microsoft.com/sharepoint/v3/contenttype/forms"/>
  </ds:schemaRefs>
</ds:datastoreItem>
</file>

<file path=customXml/itemProps2.xml><?xml version="1.0" encoding="utf-8"?>
<ds:datastoreItem xmlns:ds="http://schemas.openxmlformats.org/officeDocument/2006/customXml" ds:itemID="{712FB6EB-B65A-4630-8873-71F4D88A799A}">
  <ds:schemaRefs>
    <ds:schemaRef ds:uri="4c9aeb8e-55e2-4fe0-a2ab-8b15cd2f0c9d"/>
    <ds:schemaRef ds:uri="ac608680-abeb-41e1-9853-c377b6818060"/>
    <ds:schemaRef ds:uri="c9ddb89b-eb82-4cef-a4bc-de7789d48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1193AC-7A63-4983-9182-B7F577F94246}">
  <ds:schemaRefs>
    <ds:schemaRef ds:uri="4c9aeb8e-55e2-4fe0-a2ab-8b15cd2f0c9d"/>
    <ds:schemaRef ds:uri="ac608680-abeb-41e1-9853-c377b6818060"/>
    <ds:schemaRef ds:uri="c9ddb89b-eb82-4cef-a4bc-de7789d480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CAW Oost-Vlaanderen - CAW-powerpointpresentatie</Template>
  <Application>Microsoft Office PowerPoint</Application>
  <PresentationFormat>Widescreen</PresentationFormat>
  <Slides>19</Slides>
  <Notes>16</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Kantoorthema</vt:lpstr>
      <vt:lpstr>PowerPoint Presentation</vt:lpstr>
      <vt:lpstr>Wie zijn we? | Geografisch</vt:lpstr>
      <vt:lpstr>PowerPoint Presentation</vt:lpstr>
      <vt:lpstr>PowerPoint Presentation</vt:lpstr>
      <vt:lpstr>Dak- en thuisloosheid</vt:lpstr>
      <vt:lpstr>Cijfers in Meetjesland / Schelde Leie</vt:lpstr>
      <vt:lpstr>Dak- en thuisloosheid</vt:lpstr>
      <vt:lpstr>Dak- en thuisloosheid</vt:lpstr>
      <vt:lpstr>Permanent (duurzaam) wonen</vt:lpstr>
      <vt:lpstr>PowerPoint Presentation</vt:lpstr>
      <vt:lpstr>Vindplaatsen</vt:lpstr>
      <vt:lpstr>Onthaal</vt:lpstr>
      <vt:lpstr>PowerPoint Presentation</vt:lpstr>
      <vt:lpstr>PowerPoint Presentation</vt:lpstr>
      <vt:lpstr>Tijdelijke opvang</vt:lpstr>
      <vt:lpstr>Projecten</vt:lpstr>
      <vt:lpstr>Projecten</vt:lpstr>
      <vt:lpstr>Contact</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Annelies Van Brussel</dc:creator>
  <cp:revision>1</cp:revision>
  <dcterms:created xsi:type="dcterms:W3CDTF">2019-07-18T12:29:29Z</dcterms:created>
  <dcterms:modified xsi:type="dcterms:W3CDTF">2024-04-16T09:57:57Z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0x01010070BB70E6A30C5949BDB9362D2E8290A7</vt:lpwstr>
  </property>
  <property fmtid="{D5CDD505-2E9C-101B-9397-08002B2CF9AE}" pid="3" name="MediaServiceImageTags">
    <vt:lpwstr/>
  </property>
  <property fmtid="{D5CDD505-2E9C-101B-9397-08002B2CF9AE}" pid="4" name="MSIP_Label_72d9991d-eff8-473d-8090-5566fb2beee6_Enabled">
    <vt:lpwstr>true</vt:lpwstr>
  </property>
  <property fmtid="{D5CDD505-2E9C-101B-9397-08002B2CF9AE}" pid="5" name="MSIP_Label_72d9991d-eff8-473d-8090-5566fb2beee6_SetDate">
    <vt:lpwstr>2024-04-05T10:28:27Z</vt:lpwstr>
  </property>
  <property fmtid="{D5CDD505-2E9C-101B-9397-08002B2CF9AE}" pid="6" name="MSIP_Label_72d9991d-eff8-473d-8090-5566fb2beee6_Method">
    <vt:lpwstr>Standard</vt:lpwstr>
  </property>
  <property fmtid="{D5CDD505-2E9C-101B-9397-08002B2CF9AE}" pid="7" name="MSIP_Label_72d9991d-eff8-473d-8090-5566fb2beee6_Name">
    <vt:lpwstr>Publiek</vt:lpwstr>
  </property>
  <property fmtid="{D5CDD505-2E9C-101B-9397-08002B2CF9AE}" pid="8" name="MSIP_Label_72d9991d-eff8-473d-8090-5566fb2beee6_SiteId">
    <vt:lpwstr>eb9f18f0-ccfb-405f-9a08-6e870ca75392</vt:lpwstr>
  </property>
  <property fmtid="{D5CDD505-2E9C-101B-9397-08002B2CF9AE}" pid="9" name="MSIP_Label_72d9991d-eff8-473d-8090-5566fb2beee6_ActionId">
    <vt:lpwstr>a83da9b6-d97e-4711-a585-13cb3c3de466</vt:lpwstr>
  </property>
  <property fmtid="{D5CDD505-2E9C-101B-9397-08002B2CF9AE}" pid="10" name="MSIP_Label_72d9991d-eff8-473d-8090-5566fb2beee6_ContentBits">
    <vt:lpwstr>0</vt:lpwstr>
  </property>
</Properties>
</file>