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8" r:id="rId12"/>
  </p:sldIdLst>
  <p:sldSz cx="9144000" cy="5143500" type="screen16x9"/>
  <p:notesSz cx="6797675" cy="992663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35C"/>
    <a:srgbClr val="004259"/>
    <a:srgbClr val="FFE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47" d="100"/>
          <a:sy n="147" d="100"/>
        </p:scale>
        <p:origin x="108" y="-89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3294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34463-F240-41C2-A826-68363BFA4ADC}" type="datetimeFigureOut">
              <a:rPr lang="nl-BE" smtClean="0"/>
              <a:t>29/02/2024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9727D-577F-4EFA-98F9-180490FBDB8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77432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of tussenblad met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2"/>
          <p:cNvSpPr>
            <a:spLocks noGrp="1"/>
          </p:cNvSpPr>
          <p:nvPr>
            <p:ph type="body" idx="13" hasCustomPrompt="1"/>
          </p:nvPr>
        </p:nvSpPr>
        <p:spPr>
          <a:xfrm>
            <a:off x="674688" y="1208485"/>
            <a:ext cx="7772400" cy="1125140"/>
          </a:xfrm>
        </p:spPr>
        <p:txBody>
          <a:bodyPr anchor="b">
            <a:normAutofit/>
          </a:bodyPr>
          <a:lstStyle>
            <a:lvl1pPr marL="0" indent="0">
              <a:buNone/>
              <a:defRPr sz="67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Grote titel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683568" y="2355726"/>
            <a:ext cx="7772400" cy="1021556"/>
          </a:xfr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BE" dirty="0"/>
              <a:t>ondertitel</a:t>
            </a:r>
          </a:p>
        </p:txBody>
      </p:sp>
    </p:spTree>
    <p:extLst>
      <p:ext uri="{BB962C8B-B14F-4D97-AF65-F5344CB8AC3E}">
        <p14:creationId xmlns:p14="http://schemas.microsoft.com/office/powerpoint/2010/main" val="3344041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ote foto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03648" y="4286250"/>
            <a:ext cx="6408712" cy="661764"/>
          </a:xfrm>
          <a:solidFill>
            <a:srgbClr val="00B0F0"/>
          </a:solidFill>
        </p:spPr>
        <p:txBody>
          <a:bodyPr>
            <a:noAutofit/>
          </a:bodyPr>
          <a:lstStyle>
            <a:lvl1pPr>
              <a:defRPr sz="2400" b="1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dirty="0"/>
              <a:t>Tip, gebruik foto’s op je volledig dia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053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foto'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499992" cy="2499742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sp>
        <p:nvSpPr>
          <p:cNvPr id="5" name="Tijdelijke aanduiding voor afbeelding 6"/>
          <p:cNvSpPr>
            <a:spLocks noGrp="1"/>
          </p:cNvSpPr>
          <p:nvPr>
            <p:ph type="pic" sz="quarter" idx="11"/>
          </p:nvPr>
        </p:nvSpPr>
        <p:spPr>
          <a:xfrm>
            <a:off x="-14833" y="2667794"/>
            <a:ext cx="4499992" cy="2499742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sp>
        <p:nvSpPr>
          <p:cNvPr id="6" name="Tijdelijke aanduiding voor afbeelding 6"/>
          <p:cNvSpPr>
            <a:spLocks noGrp="1"/>
          </p:cNvSpPr>
          <p:nvPr>
            <p:ph type="pic" sz="quarter" idx="12"/>
          </p:nvPr>
        </p:nvSpPr>
        <p:spPr>
          <a:xfrm>
            <a:off x="4644008" y="-4539"/>
            <a:ext cx="4499992" cy="2499742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sp>
        <p:nvSpPr>
          <p:cNvPr id="8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4644777" y="2643758"/>
            <a:ext cx="4499992" cy="2499742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1547664" y="2067694"/>
            <a:ext cx="1368152" cy="288032"/>
          </a:xfrm>
          <a:solidFill>
            <a:srgbClr val="00B0F0"/>
          </a:solidFill>
        </p:spPr>
        <p:txBody>
          <a:bodyPr>
            <a:noAutofit/>
          </a:bodyPr>
          <a:lstStyle>
            <a:lvl1pPr>
              <a:defRPr sz="1800" b="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dirty="0"/>
              <a:t>Titel</a:t>
            </a:r>
            <a:endParaRPr lang="nl-BE" dirty="0"/>
          </a:p>
        </p:txBody>
      </p:sp>
      <p:sp>
        <p:nvSpPr>
          <p:cNvPr id="11" name="Titel 1"/>
          <p:cNvSpPr txBox="1">
            <a:spLocks/>
          </p:cNvSpPr>
          <p:nvPr userDrawn="1"/>
        </p:nvSpPr>
        <p:spPr>
          <a:xfrm>
            <a:off x="1547664" y="4731990"/>
            <a:ext cx="1368152" cy="288032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b="0" kern="12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nl-NL"/>
              <a:t>Titel</a:t>
            </a:r>
            <a:endParaRPr lang="nl-BE" dirty="0"/>
          </a:p>
        </p:txBody>
      </p:sp>
      <p:sp>
        <p:nvSpPr>
          <p:cNvPr id="12" name="Titel 1"/>
          <p:cNvSpPr txBox="1">
            <a:spLocks/>
          </p:cNvSpPr>
          <p:nvPr userDrawn="1"/>
        </p:nvSpPr>
        <p:spPr>
          <a:xfrm>
            <a:off x="6228184" y="2076078"/>
            <a:ext cx="1368152" cy="288032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b="0" kern="12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nl-NL"/>
              <a:t>Titel</a:t>
            </a:r>
            <a:endParaRPr lang="nl-BE" dirty="0"/>
          </a:p>
        </p:txBody>
      </p:sp>
      <p:sp>
        <p:nvSpPr>
          <p:cNvPr id="13" name="Titel 1"/>
          <p:cNvSpPr txBox="1">
            <a:spLocks/>
          </p:cNvSpPr>
          <p:nvPr userDrawn="1"/>
        </p:nvSpPr>
        <p:spPr>
          <a:xfrm>
            <a:off x="6228184" y="4740374"/>
            <a:ext cx="1368152" cy="288032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b="0" kern="12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nl-NL"/>
              <a:t>Titel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44033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oto's + tek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499992" cy="2499742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sp>
        <p:nvSpPr>
          <p:cNvPr id="5" name="Tijdelijke aanduiding voor afbeelding 6"/>
          <p:cNvSpPr>
            <a:spLocks noGrp="1"/>
          </p:cNvSpPr>
          <p:nvPr>
            <p:ph type="pic" sz="quarter" idx="11"/>
          </p:nvPr>
        </p:nvSpPr>
        <p:spPr>
          <a:xfrm>
            <a:off x="-14833" y="2667794"/>
            <a:ext cx="4499992" cy="2499742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1547664" y="2067694"/>
            <a:ext cx="1368152" cy="288032"/>
          </a:xfrm>
          <a:solidFill>
            <a:srgbClr val="00B0F0"/>
          </a:solidFill>
        </p:spPr>
        <p:txBody>
          <a:bodyPr>
            <a:noAutofit/>
          </a:bodyPr>
          <a:lstStyle>
            <a:lvl1pPr>
              <a:defRPr sz="1800" b="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dirty="0"/>
              <a:t>Titel</a:t>
            </a:r>
            <a:endParaRPr lang="nl-BE" dirty="0"/>
          </a:p>
        </p:txBody>
      </p:sp>
      <p:sp>
        <p:nvSpPr>
          <p:cNvPr id="11" name="Titel 1"/>
          <p:cNvSpPr txBox="1">
            <a:spLocks/>
          </p:cNvSpPr>
          <p:nvPr userDrawn="1"/>
        </p:nvSpPr>
        <p:spPr>
          <a:xfrm>
            <a:off x="1547664" y="4731990"/>
            <a:ext cx="1368152" cy="288032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b="0" kern="12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nl-NL"/>
              <a:t>Titel</a:t>
            </a:r>
            <a:endParaRPr lang="nl-BE" dirty="0"/>
          </a:p>
        </p:txBody>
      </p:sp>
      <p:sp>
        <p:nvSpPr>
          <p:cNvPr id="14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716016" y="325295"/>
            <a:ext cx="4176464" cy="4492910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BE" sz="1800" b="0" i="0" baseline="0" smtClean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Verdana" panose="020B0604030504040204" pitchFamily="34" charset="0"/>
              <a:buChar char="›"/>
              <a:tabLst/>
              <a:defRPr sz="18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nl-BE" sz="1800" b="0" i="0" kern="1200" baseline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Opsomming</a:t>
            </a:r>
          </a:p>
          <a:p>
            <a:pPr algn="l"/>
            <a:endParaRPr lang="nl-BE" sz="1800" b="0" i="0" kern="1200" baseline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nl-BE" sz="1800" b="0" i="0" kern="1200" baseline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nl-BE" sz="1800" b="0" i="0" kern="1200" baseline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nl-BE" sz="1800" b="0" i="0" kern="1200" baseline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64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foto + tek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499992" cy="51435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sp>
        <p:nvSpPr>
          <p:cNvPr id="11" name="Titel 1"/>
          <p:cNvSpPr txBox="1">
            <a:spLocks/>
          </p:cNvSpPr>
          <p:nvPr userDrawn="1"/>
        </p:nvSpPr>
        <p:spPr>
          <a:xfrm>
            <a:off x="1547664" y="4731990"/>
            <a:ext cx="1368152" cy="288032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b="0" kern="12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nl-NL"/>
              <a:t>Titel</a:t>
            </a:r>
            <a:endParaRPr lang="nl-BE" dirty="0"/>
          </a:p>
        </p:txBody>
      </p:sp>
      <p:sp>
        <p:nvSpPr>
          <p:cNvPr id="14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716016" y="325295"/>
            <a:ext cx="4176464" cy="4492910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BE" sz="1800" b="0" i="0" baseline="0" smtClean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Verdana" panose="020B0604030504040204" pitchFamily="34" charset="0"/>
              <a:buChar char="›"/>
              <a:tabLst/>
              <a:defRPr sz="18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nl-BE" sz="1800" b="0" i="0" kern="1200" baseline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Opsomming</a:t>
            </a:r>
          </a:p>
          <a:p>
            <a:pPr algn="l"/>
            <a:endParaRPr lang="nl-BE" sz="1800" b="0" i="0" kern="1200" baseline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nl-BE" sz="1800" b="0" i="0" kern="1200" baseline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nl-BE" sz="1800" b="0" i="0" kern="1200" baseline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nl-BE" sz="1800" b="0" i="0" kern="1200" baseline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203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ind 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2487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of tussenblad met titel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674688" y="1208485"/>
            <a:ext cx="7772400" cy="1125140"/>
          </a:xfrm>
        </p:spPr>
        <p:txBody>
          <a:bodyPr anchor="b">
            <a:normAutofit/>
          </a:bodyPr>
          <a:lstStyle>
            <a:lvl1pPr marL="0" indent="0">
              <a:buNone/>
              <a:defRPr sz="67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Grote titel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683568" y="2355726"/>
            <a:ext cx="7772400" cy="1021556"/>
          </a:xfr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BE" dirty="0"/>
              <a:t>ondertitel</a:t>
            </a:r>
          </a:p>
        </p:txBody>
      </p:sp>
    </p:spTree>
    <p:extLst>
      <p:ext uri="{BB962C8B-B14F-4D97-AF65-F5344CB8AC3E}">
        <p14:creationId xmlns:p14="http://schemas.microsoft.com/office/powerpoint/2010/main" val="4080184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tart of tussenblad met titel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3568" y="2355726"/>
            <a:ext cx="7772400" cy="1021556"/>
          </a:xfr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BE" dirty="0"/>
              <a:t>ondertitel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674688" y="1208485"/>
            <a:ext cx="7772400" cy="1125140"/>
          </a:xfrm>
        </p:spPr>
        <p:txBody>
          <a:bodyPr anchor="b">
            <a:normAutofit/>
          </a:bodyPr>
          <a:lstStyle>
            <a:lvl1pPr marL="0" indent="0">
              <a:buNone/>
              <a:defRPr sz="67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Grote titel</a:t>
            </a:r>
          </a:p>
        </p:txBody>
      </p:sp>
    </p:spTree>
    <p:extLst>
      <p:ext uri="{BB962C8B-B14F-4D97-AF65-F5344CB8AC3E}">
        <p14:creationId xmlns:p14="http://schemas.microsoft.com/office/powerpoint/2010/main" val="2626852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of tussenblad met titel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683568" y="2355726"/>
            <a:ext cx="7772400" cy="1021556"/>
          </a:xfr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BE" dirty="0"/>
              <a:t>ondertitel</a:t>
            </a:r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674688" y="1208485"/>
            <a:ext cx="7772400" cy="1125140"/>
          </a:xfrm>
        </p:spPr>
        <p:txBody>
          <a:bodyPr anchor="b">
            <a:normAutofit/>
          </a:bodyPr>
          <a:lstStyle>
            <a:lvl1pPr marL="0" indent="0">
              <a:buNone/>
              <a:defRPr sz="67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Grote titel</a:t>
            </a:r>
          </a:p>
        </p:txBody>
      </p:sp>
    </p:spTree>
    <p:extLst>
      <p:ext uri="{BB962C8B-B14F-4D97-AF65-F5344CB8AC3E}">
        <p14:creationId xmlns:p14="http://schemas.microsoft.com/office/powerpoint/2010/main" val="2047830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of tussenblad met titel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683568" y="2355726"/>
            <a:ext cx="7772400" cy="1021556"/>
          </a:xfr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chemeClr val="accent3"/>
                </a:solidFill>
              </a:defRPr>
            </a:lvl1pPr>
          </a:lstStyle>
          <a:p>
            <a:r>
              <a:rPr lang="nl-BE" dirty="0"/>
              <a:t>ondertitel</a:t>
            </a:r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674688" y="1208485"/>
            <a:ext cx="7772400" cy="1125140"/>
          </a:xfrm>
        </p:spPr>
        <p:txBody>
          <a:bodyPr anchor="b">
            <a:normAutofit/>
          </a:bodyPr>
          <a:lstStyle>
            <a:lvl1pPr marL="0" indent="0">
              <a:buNone/>
              <a:defRPr sz="67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Grote titel</a:t>
            </a:r>
          </a:p>
        </p:txBody>
      </p:sp>
    </p:spTree>
    <p:extLst>
      <p:ext uri="{BB962C8B-B14F-4D97-AF65-F5344CB8AC3E}">
        <p14:creationId xmlns:p14="http://schemas.microsoft.com/office/powerpoint/2010/main" val="1853826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ard: titel + tekstv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 txBox="1">
            <a:spLocks/>
          </p:cNvSpPr>
          <p:nvPr userDrawn="1"/>
        </p:nvSpPr>
        <p:spPr>
          <a:xfrm>
            <a:off x="609600" y="345283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BE" dirty="0">
                <a:solidFill>
                  <a:srgbClr val="00B0F0"/>
                </a:solidFill>
              </a:rPr>
              <a:t>Titel</a:t>
            </a:r>
            <a:r>
              <a:rPr lang="nl-BE" b="0" dirty="0">
                <a:solidFill>
                  <a:srgbClr val="00B0F0"/>
                </a:solidFill>
              </a:rPr>
              <a:t> </a:t>
            </a:r>
            <a:endParaRPr lang="nl-BE" dirty="0">
              <a:solidFill>
                <a:srgbClr val="00B0F0"/>
              </a:solidFill>
            </a:endParaRPr>
          </a:p>
        </p:txBody>
      </p:sp>
      <p:sp>
        <p:nvSpPr>
          <p:cNvPr id="19" name="Tijdelijke aanduiding voor tekst 18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220070"/>
            <a:ext cx="7994848" cy="601512"/>
          </a:xfrm>
        </p:spPr>
        <p:txBody>
          <a:bodyPr/>
          <a:lstStyle>
            <a:lvl1pPr marL="0" indent="0">
              <a:buNone/>
              <a:defRPr sz="2600" b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 baseline="0">
                <a:solidFill>
                  <a:schemeClr val="accent1"/>
                </a:solidFill>
              </a:defRPr>
            </a:lvl4pPr>
            <a:lvl5pPr marL="1828800" indent="0">
              <a:buNone/>
              <a:defRPr baseline="0"/>
            </a:lvl5pPr>
          </a:lstStyle>
          <a:p>
            <a:pPr lvl="0"/>
            <a:r>
              <a:rPr lang="nl-NL" dirty="0"/>
              <a:t>Kop 2</a:t>
            </a:r>
          </a:p>
        </p:txBody>
      </p:sp>
      <p:sp>
        <p:nvSpPr>
          <p:cNvPr id="21" name="Tijdelijke aanduiding voor inhoud 20"/>
          <p:cNvSpPr>
            <a:spLocks noGrp="1"/>
          </p:cNvSpPr>
          <p:nvPr>
            <p:ph sz="quarter" idx="11" hasCustomPrompt="1"/>
          </p:nvPr>
        </p:nvSpPr>
        <p:spPr>
          <a:xfrm>
            <a:off x="609600" y="2499742"/>
            <a:ext cx="7994848" cy="360809"/>
          </a:xfrm>
        </p:spPr>
        <p:txBody>
          <a:bodyPr>
            <a:noAutofit/>
          </a:bodyPr>
          <a:lstStyle>
            <a:lvl1pPr marL="0" indent="0">
              <a:buNone/>
              <a:defRPr sz="2400" baseline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nl-BE" dirty="0"/>
              <a:t>Kop 3</a:t>
            </a:r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1851670"/>
            <a:ext cx="7994848" cy="647700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nl-BE" dirty="0"/>
              <a:t>In te voegen tekst</a:t>
            </a:r>
          </a:p>
        </p:txBody>
      </p:sp>
      <p:sp>
        <p:nvSpPr>
          <p:cNvPr id="25" name="Tijdelijke aanduiding voor tekst 2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2859782"/>
            <a:ext cx="7994848" cy="1008063"/>
          </a:xfrm>
        </p:spPr>
        <p:txBody>
          <a:bodyPr>
            <a:normAutofit/>
          </a:bodyPr>
          <a:lstStyle>
            <a:lvl1pPr marL="0" indent="0">
              <a:buNone/>
              <a:defRPr lang="nl-BE" sz="1800" kern="1200" baseline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nl-BE" dirty="0"/>
              <a:t>In te voegen tekst</a:t>
            </a:r>
          </a:p>
        </p:txBody>
      </p:sp>
    </p:spTree>
    <p:extLst>
      <p:ext uri="{BB962C8B-B14F-4D97-AF65-F5344CB8AC3E}">
        <p14:creationId xmlns:p14="http://schemas.microsoft.com/office/powerpoint/2010/main" val="2930572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>
            <a:lvl1pPr>
              <a:defRPr sz="4400" b="1" i="0" baseline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BE" b="1" dirty="0">
                <a:solidFill>
                  <a:srgbClr val="00B0F0"/>
                </a:solidFill>
              </a:rPr>
              <a:t>Titel</a:t>
            </a:r>
            <a:r>
              <a:rPr lang="nl-BE" b="0" dirty="0">
                <a:solidFill>
                  <a:srgbClr val="00B0F0"/>
                </a:solidFill>
              </a:rPr>
              <a:t> </a:t>
            </a:r>
            <a:endParaRPr lang="nl-BE" b="1" dirty="0">
              <a:solidFill>
                <a:srgbClr val="00B0F0"/>
              </a:solidFill>
            </a:endParaRPr>
          </a:p>
        </p:txBody>
      </p:sp>
      <p:sp>
        <p:nvSpPr>
          <p:cNvPr id="13" name="Tekstvak 12"/>
          <p:cNvSpPr txBox="1"/>
          <p:nvPr userDrawn="1"/>
        </p:nvSpPr>
        <p:spPr>
          <a:xfrm>
            <a:off x="2483768" y="135495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15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67544" y="1331962"/>
            <a:ext cx="8208912" cy="2895971"/>
          </a:xfrm>
        </p:spPr>
        <p:txBody>
          <a:bodyPr anchor="t"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Verdana" panose="020B0604030504040204" pitchFamily="34" charset="0"/>
              <a:buChar char="»"/>
              <a:tabLst/>
              <a:defRPr lang="nl-BE" sz="1800" b="0" i="0" baseline="0" smtClean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Verdana" panose="020B0604030504040204" pitchFamily="34" charset="0"/>
              <a:buChar char="›"/>
              <a:tabLst/>
              <a:defRPr sz="18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nl-BE" sz="1800" b="0" i="0" kern="1200" baseline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opsomming</a:t>
            </a:r>
          </a:p>
          <a:p>
            <a:pPr algn="l"/>
            <a:r>
              <a:rPr lang="nl-BE" sz="1800" b="0" i="0" kern="1200" baseline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opsomming</a:t>
            </a:r>
          </a:p>
          <a:p>
            <a:pPr algn="l"/>
            <a:r>
              <a:rPr lang="nl-BE" sz="1800" b="0" i="0" kern="1200" baseline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Opsomming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Verdana" panose="020B0604030504040204" pitchFamily="34" charset="0"/>
              <a:buChar char="›"/>
              <a:tabLst/>
              <a:defRPr/>
            </a:pPr>
            <a:r>
              <a:rPr lang="nl-BE" sz="1800" b="0" i="0" kern="1200" baseline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 je een pijltje in je zin: typ =+=+&gt; en dan spatie: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Verdana" panose="020B0604030504040204" pitchFamily="34" charset="0"/>
              <a:buChar char="›"/>
              <a:tabLst/>
              <a:defRPr/>
            </a:pPr>
            <a:r>
              <a:rPr lang="nl-BE" sz="1800" b="0" i="0" kern="1200" baseline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2e opsomming</a:t>
            </a:r>
          </a:p>
          <a:p>
            <a:pPr algn="l"/>
            <a:r>
              <a:rPr lang="nl-BE" sz="1800" b="0" i="0" kern="1200" baseline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opsomming</a:t>
            </a:r>
          </a:p>
          <a:p>
            <a:pPr algn="l"/>
            <a:r>
              <a:rPr lang="nl-BE" sz="1800" b="0" i="0" kern="1200" baseline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</a:p>
          <a:p>
            <a:pPr algn="l"/>
            <a:endParaRPr lang="nl-BE" sz="1800" b="0" i="0" kern="1200" baseline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nl-BE" sz="1800" b="0" i="0" kern="1200" baseline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nl-BE" sz="1800" b="0" i="0" kern="1200" baseline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nl-BE" sz="1800" b="0" i="0" kern="1200" baseline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291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dubbel tekstv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>
            <a:lvl1pPr>
              <a:defRPr sz="4400" b="1" i="0" baseline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BE" b="1" dirty="0">
                <a:solidFill>
                  <a:srgbClr val="00B0F0"/>
                </a:solidFill>
              </a:rPr>
              <a:t>Titel</a:t>
            </a:r>
            <a:r>
              <a:rPr lang="nl-BE" b="0" dirty="0">
                <a:solidFill>
                  <a:srgbClr val="00B0F0"/>
                </a:solidFill>
              </a:rPr>
              <a:t> </a:t>
            </a:r>
            <a:endParaRPr lang="nl-BE" b="1" dirty="0">
              <a:solidFill>
                <a:srgbClr val="00B0F0"/>
              </a:solidFill>
            </a:endParaRPr>
          </a:p>
        </p:txBody>
      </p:sp>
      <p:sp>
        <p:nvSpPr>
          <p:cNvPr id="13" name="Tekstvak 12"/>
          <p:cNvSpPr txBox="1"/>
          <p:nvPr userDrawn="1"/>
        </p:nvSpPr>
        <p:spPr>
          <a:xfrm>
            <a:off x="2483768" y="135495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5" name="Tijdelijke aanduiding voor tekst 2"/>
          <p:cNvSpPr>
            <a:spLocks noGrp="1"/>
          </p:cNvSpPr>
          <p:nvPr>
            <p:ph type="body" idx="10" hasCustomPrompt="1"/>
          </p:nvPr>
        </p:nvSpPr>
        <p:spPr>
          <a:xfrm>
            <a:off x="4644008" y="1354952"/>
            <a:ext cx="4032448" cy="2895971"/>
          </a:xfrm>
        </p:spPr>
        <p:txBody>
          <a:bodyPr anchor="t"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Verdana" panose="020B0604030504040204" pitchFamily="34" charset="0"/>
              <a:buChar char="»"/>
              <a:tabLst/>
              <a:defRPr lang="nl-BE" sz="1800" b="0" i="0" baseline="0" smtClean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Verdana" panose="020B0604030504040204" pitchFamily="34" charset="0"/>
              <a:buChar char="›"/>
              <a:tabLst/>
              <a:defRPr sz="18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nl-BE" sz="1800" b="0" i="0" kern="1200" baseline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Opsomming</a:t>
            </a:r>
          </a:p>
          <a:p>
            <a:pPr algn="l"/>
            <a:r>
              <a:rPr lang="nl-BE" sz="1800" b="0" i="0" kern="1200" baseline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Opsomming</a:t>
            </a:r>
          </a:p>
          <a:p>
            <a:pPr algn="l"/>
            <a:r>
              <a:rPr lang="nl-BE" sz="1800" b="0" i="0" kern="1200" baseline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Opsomming</a:t>
            </a:r>
          </a:p>
          <a:p>
            <a:pPr lvl="1" algn="l"/>
            <a:r>
              <a:rPr lang="nl-BE" sz="1800" b="0" i="0" kern="1200" baseline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 je een pijltje in je zin: typ =+=+&gt; en dan</a:t>
            </a:r>
            <a:br>
              <a:rPr lang="nl-BE" sz="1800" b="0" i="0" kern="1200" baseline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BE" sz="1800" b="0" i="0" kern="1200" baseline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spatie:  </a:t>
            </a:r>
          </a:p>
          <a:p>
            <a:pPr lvl="1" algn="l"/>
            <a:r>
              <a:rPr lang="nl-BE" sz="1800" b="0" i="0" kern="1200" baseline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2e opsomming</a:t>
            </a:r>
          </a:p>
          <a:p>
            <a:pPr lvl="0" algn="l"/>
            <a:r>
              <a:rPr lang="nl-BE" sz="1800" b="0" i="0" kern="1200" baseline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Opsomming</a:t>
            </a:r>
          </a:p>
          <a:p>
            <a:pPr lvl="0" algn="l"/>
            <a:r>
              <a:rPr lang="nl-BE" sz="1800" b="0" i="0" kern="1200" baseline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</a:p>
          <a:p>
            <a:pPr algn="l"/>
            <a:endParaRPr lang="nl-BE" sz="1800" b="0" i="0" kern="1200" baseline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nl-BE" sz="1800" b="0" i="0" kern="1200" baseline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nl-BE" sz="1800" b="0" i="0" kern="1200" baseline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395412" y="1373258"/>
            <a:ext cx="4176712" cy="2879725"/>
          </a:xfrm>
        </p:spPr>
        <p:txBody>
          <a:bodyPr/>
          <a:lstStyle>
            <a:lvl1pPr marL="285750" indent="-285750" algn="l">
              <a:buFont typeface="Verdana" panose="020B0604030504040204" pitchFamily="34" charset="0"/>
              <a:buChar char="»"/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>
              <a:buFont typeface="Verdana" panose="020B0604030504040204" pitchFamily="34" charset="0"/>
              <a:buChar char="›"/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/>
              </a:defRPr>
            </a:lvl2pPr>
          </a:lstStyle>
          <a:p>
            <a:pPr algn="l"/>
            <a:r>
              <a:rPr lang="nl-BE" sz="1800" b="0" i="0" kern="1200" baseline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Opsomming</a:t>
            </a:r>
          </a:p>
          <a:p>
            <a:pPr algn="l"/>
            <a:r>
              <a:rPr lang="nl-BE" sz="1800" b="0" i="0" kern="1200" baseline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Opsomming</a:t>
            </a:r>
          </a:p>
          <a:p>
            <a:pPr algn="l"/>
            <a:r>
              <a:rPr lang="nl-BE" sz="1800" b="0" i="0" kern="1200" baseline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Opsomming</a:t>
            </a:r>
          </a:p>
          <a:p>
            <a:pPr lvl="1" algn="l"/>
            <a:r>
              <a:rPr lang="nl-BE" sz="1800" b="0" i="0" kern="1200" baseline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 je een pijltje in je zin: typ =+=+&gt; en dan</a:t>
            </a:r>
            <a:br>
              <a:rPr lang="nl-BE" sz="1800" b="0" i="0" kern="1200" baseline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BE" sz="1800" b="0" i="0" kern="1200" baseline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spatie:  </a:t>
            </a:r>
          </a:p>
          <a:p>
            <a:pPr lvl="1" algn="l"/>
            <a:r>
              <a:rPr lang="nl-BE" sz="1800" b="0" i="0" kern="1200" baseline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2e opsomming</a:t>
            </a:r>
          </a:p>
          <a:p>
            <a:pPr lvl="0" algn="l"/>
            <a:r>
              <a:rPr lang="nl-BE" sz="1800" b="0" i="0" kern="1200" baseline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Opsomming</a:t>
            </a:r>
          </a:p>
          <a:p>
            <a:pPr lvl="0" algn="l"/>
            <a:r>
              <a:rPr lang="nl-BE" sz="1800" b="0" i="0" kern="1200" baseline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</a:p>
          <a:p>
            <a:pPr lvl="0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90293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e standa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4671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4730E-A0C7-4D7E-A791-1B79D874FEA4}" type="datetimeFigureOut">
              <a:rPr lang="nl-BE" smtClean="0"/>
              <a:t>29/02/2024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B835E-B91E-45C7-A397-9B2C77E19C95}" type="slidenum">
              <a:rPr lang="nl-BE" smtClean="0"/>
              <a:t>‹nr.›</a:t>
            </a:fld>
            <a:endParaRPr lang="nl-BE"/>
          </a:p>
        </p:txBody>
      </p:sp>
      <p:pic>
        <p:nvPicPr>
          <p:cNvPr id="5122" name="Picture 2"/>
          <p:cNvPicPr>
            <a:picLocks noChangeAspect="1" noChangeArrowheads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0000" b="-100401"/>
          <a:stretch/>
        </p:blipFill>
        <p:spPr bwMode="auto">
          <a:xfrm>
            <a:off x="0" y="-10666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682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7" r:id="rId6"/>
    <p:sldLayoutId id="2147483661" r:id="rId7"/>
    <p:sldLayoutId id="2147483663" r:id="rId8"/>
    <p:sldLayoutId id="2147483656" r:id="rId9"/>
    <p:sldLayoutId id="2147483654" r:id="rId10"/>
    <p:sldLayoutId id="2147483664" r:id="rId11"/>
    <p:sldLayoutId id="2147483665" r:id="rId12"/>
    <p:sldLayoutId id="2147483666" r:id="rId13"/>
    <p:sldLayoutId id="2147483655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attest%20FOD.pdf" TargetMode="External"/><Relationship Id="rId2" Type="http://schemas.openxmlformats.org/officeDocument/2006/relationships/hyperlink" Target="attest%20zorgtoelage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attest%20BelRai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2C29636A-6ADF-91A3-6A34-7187F2239610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nl-BE" dirty="0"/>
              <a:t>Gemeentelijke thuiszorgtoelage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6540B0E-030E-8E03-0F68-097C31EA6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Vanaf 01/01/2024</a:t>
            </a:r>
          </a:p>
        </p:txBody>
      </p:sp>
    </p:spTree>
    <p:extLst>
      <p:ext uri="{BB962C8B-B14F-4D97-AF65-F5344CB8AC3E}">
        <p14:creationId xmlns:p14="http://schemas.microsoft.com/office/powerpoint/2010/main" val="2376782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3B6DB8-D83E-FE8D-B84A-1246E9A9F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Aanvraag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0DF7FFE-0796-590E-9014-4098A4156A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sz="2000" dirty="0"/>
              <a:t>De toelage moet elk jaar opnieuw aangevraagd worden via het loket sociale zaken :</a:t>
            </a:r>
          </a:p>
          <a:p>
            <a:pPr marL="0" indent="0">
              <a:buNone/>
            </a:pPr>
            <a:endParaRPr lang="nl-BE" sz="2000" dirty="0"/>
          </a:p>
          <a:p>
            <a:r>
              <a:rPr lang="nl-BE" sz="2000" dirty="0"/>
              <a:t>gekende rechthebbenden krijgen elk jaar een aanvraagformulier toegestuurd per post (traditioneel)</a:t>
            </a:r>
          </a:p>
          <a:p>
            <a:r>
              <a:rPr lang="nl-BE" sz="2000" dirty="0"/>
              <a:t>nieuwe rechthebbenden (of personen waarvan jullie denken dat ze in aanmerking komen) mogen jullie doorgeven. Indien via 3</a:t>
            </a:r>
            <a:r>
              <a:rPr lang="nl-BE" sz="2000" baseline="30000" dirty="0"/>
              <a:t>e</a:t>
            </a:r>
            <a:r>
              <a:rPr lang="nl-BE" sz="2000" dirty="0"/>
              <a:t> voorwaarde </a:t>
            </a:r>
            <a:r>
              <a:rPr lang="nl-BE" sz="2000" dirty="0" err="1"/>
              <a:t>BelRai</a:t>
            </a:r>
            <a:r>
              <a:rPr lang="nl-BE" sz="2000" dirty="0"/>
              <a:t> graag verslag (1</a:t>
            </a:r>
            <a:r>
              <a:rPr lang="nl-BE" sz="2000" baseline="30000" dirty="0"/>
              <a:t>e</a:t>
            </a:r>
            <a:r>
              <a:rPr lang="nl-BE" sz="2000" dirty="0"/>
              <a:t> pagina)</a:t>
            </a: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15854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F763CD-86D4-57D9-1BA5-0FCE91A93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Vragen?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03B7C63-F88B-3B43-332B-149375A29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03241" y="1996030"/>
            <a:ext cx="4556966" cy="1291299"/>
          </a:xfrm>
        </p:spPr>
        <p:txBody>
          <a:bodyPr/>
          <a:lstStyle/>
          <a:p>
            <a:endParaRPr lang="nl-BE" dirty="0"/>
          </a:p>
        </p:txBody>
      </p:sp>
      <p:pic>
        <p:nvPicPr>
          <p:cNvPr id="3074" name="Picture 2" descr="Kennis, Nieuwsgierigheid, Verwardheid">
            <a:extLst>
              <a:ext uri="{FF2B5EF4-FFF2-40B4-BE49-F238E27FC236}">
                <a16:creationId xmlns:a16="http://schemas.microsoft.com/office/drawing/2014/main" id="{421FD1D8-6B31-CB10-5DC8-281ECBB10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47614"/>
            <a:ext cx="5076056" cy="285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520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43B3A5-0AD3-67CE-1851-A260F500A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sz="2800" dirty="0"/>
              <a:t>vorige reglementen gemeentelijke thuiszorgtoelagen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77ED12E-FF7B-1CC5-B480-6ABD9DB4B2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sinds 1977</a:t>
            </a:r>
          </a:p>
          <a:p>
            <a:r>
              <a:rPr lang="nl-BE" dirty="0"/>
              <a:t>recht was gekoppeld aan erkenning “verminderde zelfredzaamheid” (handicap) vastgesteld door een hogere overheid + recht op een tegemoetkoming </a:t>
            </a:r>
          </a:p>
          <a:p>
            <a:r>
              <a:rPr lang="nl-BE" dirty="0"/>
              <a:t>gemeente komt financieel tegemoet aan personen met een handicap (in de volksmond “gemeentelijke mantelzorgpremie”)</a:t>
            </a:r>
          </a:p>
          <a:p>
            <a:r>
              <a:rPr lang="nl-BE" dirty="0"/>
              <a:t>er waren verschillende soorten toelagen en verschillende  categoriebedragen </a:t>
            </a:r>
          </a:p>
        </p:txBody>
      </p:sp>
    </p:spTree>
    <p:extLst>
      <p:ext uri="{BB962C8B-B14F-4D97-AF65-F5344CB8AC3E}">
        <p14:creationId xmlns:p14="http://schemas.microsoft.com/office/powerpoint/2010/main" val="2295917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399C3F3-02DA-823C-386A-77FE2E165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z="2800" dirty="0" err="1"/>
              <a:t>gemeentelijke</a:t>
            </a:r>
            <a:r>
              <a:rPr lang="en-US" sz="2800" dirty="0"/>
              <a:t> sociale </a:t>
            </a:r>
            <a:r>
              <a:rPr lang="en-US" sz="2800" dirty="0" err="1"/>
              <a:t>toelagen</a:t>
            </a:r>
            <a:r>
              <a:rPr lang="en-US" sz="2800" dirty="0"/>
              <a:t> tot en met 31/12/2023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3F47240-3BAC-32A6-3FCC-750D4EF137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544" y="1331962"/>
            <a:ext cx="8208912" cy="2895971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/>
              <a:t>3 </a:t>
            </a:r>
            <a:r>
              <a:rPr lang="en-US" b="1" u="sng" dirty="0" err="1"/>
              <a:t>verschillende</a:t>
            </a:r>
            <a:r>
              <a:rPr lang="en-US" b="1" u="sng" dirty="0"/>
              <a:t> </a:t>
            </a:r>
            <a:r>
              <a:rPr lang="en-US" b="1" u="sng" dirty="0" err="1"/>
              <a:t>gemeentelijke</a:t>
            </a:r>
            <a:r>
              <a:rPr lang="en-US" b="1" u="sng" dirty="0"/>
              <a:t> </a:t>
            </a:r>
            <a:r>
              <a:rPr lang="en-US" b="1" u="sng" dirty="0" err="1"/>
              <a:t>toelagen</a:t>
            </a:r>
            <a:r>
              <a:rPr lang="en-US" b="1" u="sng" dirty="0"/>
              <a:t>:</a:t>
            </a:r>
          </a:p>
          <a:p>
            <a:endParaRPr lang="en-US" dirty="0"/>
          </a:p>
          <a:p>
            <a:r>
              <a:rPr lang="en-US" dirty="0" err="1"/>
              <a:t>sociaal-pedagogische</a:t>
            </a:r>
            <a:r>
              <a:rPr lang="en-US" dirty="0"/>
              <a:t> </a:t>
            </a:r>
            <a:r>
              <a:rPr lang="en-US" dirty="0" err="1"/>
              <a:t>toelage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kinderen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r>
              <a:rPr lang="en-US" dirty="0" err="1"/>
              <a:t>gemeentelijke</a:t>
            </a:r>
            <a:r>
              <a:rPr lang="en-US" dirty="0"/>
              <a:t> </a:t>
            </a:r>
            <a:r>
              <a:rPr lang="en-US" dirty="0" err="1"/>
              <a:t>toelage</a:t>
            </a:r>
            <a:r>
              <a:rPr lang="en-US" dirty="0"/>
              <a:t> </a:t>
            </a:r>
            <a:r>
              <a:rPr lang="en-US" dirty="0" err="1"/>
              <a:t>thuisverzorging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volwassenen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gemeentelijke</a:t>
            </a:r>
            <a:r>
              <a:rPr lang="en-US" dirty="0"/>
              <a:t> </a:t>
            </a:r>
            <a:r>
              <a:rPr lang="en-US" dirty="0" err="1"/>
              <a:t>vakantietoelage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personen</a:t>
            </a:r>
            <a:r>
              <a:rPr lang="en-US" dirty="0"/>
              <a:t> met </a:t>
            </a:r>
            <a:r>
              <a:rPr lang="en-US" dirty="0" err="1"/>
              <a:t>een</a:t>
            </a:r>
            <a:r>
              <a:rPr lang="en-US" dirty="0"/>
              <a:t> handicap (</a:t>
            </a:r>
            <a:r>
              <a:rPr lang="en-US" b="1" dirty="0" err="1"/>
              <a:t>werd</a:t>
            </a:r>
            <a:r>
              <a:rPr lang="en-US" b="1" dirty="0"/>
              <a:t> </a:t>
            </a:r>
            <a:r>
              <a:rPr lang="en-US" b="1" dirty="0" err="1"/>
              <a:t>opgeheven</a:t>
            </a:r>
            <a:r>
              <a:rPr lang="en-US" b="1" dirty="0"/>
              <a:t> </a:t>
            </a:r>
            <a:r>
              <a:rPr lang="en-US" b="1" dirty="0" err="1"/>
              <a:t>vanaf</a:t>
            </a:r>
            <a:r>
              <a:rPr lang="en-US" b="1" dirty="0"/>
              <a:t> 2024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2236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8673A1-8E1D-9B0B-F6C2-CDEAE75AE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2800" dirty="0"/>
              <a:t>Waarom een aanpassing van het reglement 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21B6D9A-039C-24B7-C880-31B0E1D276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sz="1700" dirty="0"/>
          </a:p>
          <a:p>
            <a:r>
              <a:rPr lang="nl-BE" sz="1700" u="sng" dirty="0"/>
              <a:t>aanpassen van het bestaande reglement aan de gewijzigde zorginkomens: </a:t>
            </a:r>
          </a:p>
          <a:p>
            <a:pPr marL="0" indent="0">
              <a:buNone/>
            </a:pPr>
            <a:r>
              <a:rPr lang="nl-BE" sz="1700" dirty="0"/>
              <a:t>THAB (</a:t>
            </a:r>
            <a:r>
              <a:rPr lang="nl-BE" sz="1700" b="1" dirty="0"/>
              <a:t>tegemoetkoming hulp aan bejaarden</a:t>
            </a:r>
            <a:r>
              <a:rPr lang="nl-BE" sz="1700" dirty="0"/>
              <a:t>) - FOD SZ directie-generaal personen met een handicap overgedragen in 2017  aan de zorgkassen (Vlaamse Sociale Bescherming) en is het huidige </a:t>
            </a:r>
            <a:r>
              <a:rPr lang="nl-BE" sz="1700" b="1" dirty="0"/>
              <a:t>zorgbudget voor ouderen met een zorgnood </a:t>
            </a:r>
            <a:r>
              <a:rPr lang="nl-BE" sz="1700" dirty="0"/>
              <a:t>(ZOZ)</a:t>
            </a:r>
          </a:p>
          <a:p>
            <a:pPr marL="0" indent="0">
              <a:buNone/>
            </a:pPr>
            <a:r>
              <a:rPr lang="nl-BE" sz="1700" dirty="0"/>
              <a:t>VKB (</a:t>
            </a:r>
            <a:r>
              <a:rPr lang="nl-BE" sz="1700" b="1" dirty="0"/>
              <a:t>verhoogde kinderbijslag</a:t>
            </a:r>
            <a:r>
              <a:rPr lang="nl-BE" sz="1700" dirty="0"/>
              <a:t>) –FOD in 2019 overgedragen aan Vlaams </a:t>
            </a:r>
            <a:r>
              <a:rPr lang="nl-BE" sz="1700" dirty="0" err="1"/>
              <a:t>groeipakket</a:t>
            </a:r>
            <a:r>
              <a:rPr lang="nl-BE" sz="1700" dirty="0"/>
              <a:t> en is de huidige </a:t>
            </a:r>
            <a:r>
              <a:rPr lang="nl-BE" sz="1700" b="1" dirty="0"/>
              <a:t>zorgtoeslag</a:t>
            </a:r>
            <a:r>
              <a:rPr lang="nl-BE" sz="1700" dirty="0"/>
              <a:t> in het </a:t>
            </a:r>
            <a:r>
              <a:rPr lang="nl-BE" sz="1700" dirty="0" err="1"/>
              <a:t>groeipakket</a:t>
            </a:r>
            <a:r>
              <a:rPr lang="nl-BE" sz="1700" dirty="0"/>
              <a:t> </a:t>
            </a: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53815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7EBD78-AD7D-28BB-88A6-56F7776E0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2800" dirty="0"/>
              <a:t>Waarom aanpassing reglement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ADCB24B-77F9-6281-29DE-9771E58066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u="sng" dirty="0"/>
              <a:t>a</a:t>
            </a:r>
            <a:r>
              <a:rPr lang="nl-BE" sz="1800" u="sng" dirty="0"/>
              <a:t>fstemming van de toelagen/versobering om tot één gemeentelijke thuiszorgtoelage te komen : </a:t>
            </a:r>
          </a:p>
          <a:p>
            <a:pPr marL="0" indent="0">
              <a:buNone/>
            </a:pPr>
            <a:r>
              <a:rPr lang="nl-BE" dirty="0"/>
              <a:t>    </a:t>
            </a:r>
            <a:r>
              <a:rPr lang="nl-BE" sz="1800" dirty="0"/>
              <a:t>1 gemeentelijke thuiszorgtoelage voor alle leeftijdscategorieën</a:t>
            </a:r>
          </a:p>
          <a:p>
            <a:pPr marL="0" indent="0">
              <a:buNone/>
            </a:pPr>
            <a:r>
              <a:rPr lang="nl-BE" dirty="0"/>
              <a:t>    </a:t>
            </a:r>
            <a:r>
              <a:rPr lang="nl-BE" sz="1800" dirty="0"/>
              <a:t>1 jaarlijks bedrag van € 200 per zorgbehoevende</a:t>
            </a:r>
          </a:p>
          <a:p>
            <a:pPr marL="0" indent="0">
              <a:buNone/>
            </a:pPr>
            <a:endParaRPr lang="nl-BE" sz="1800" dirty="0"/>
          </a:p>
          <a:p>
            <a:r>
              <a:rPr lang="nl-BE" u="sng" dirty="0"/>
              <a:t>h</a:t>
            </a:r>
            <a:r>
              <a:rPr lang="nl-BE" sz="1800" u="sng" dirty="0"/>
              <a:t>erdefiniëren van de doelgroep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51256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5E8C54-A565-36F1-7F17-DD519FE8C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2800" dirty="0"/>
              <a:t>gemeentelijke thuiszorgtoelage vanaf 01/01/2024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028D272-FFF2-19C7-4AAE-9567417F71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sz="2400" u="sng" dirty="0"/>
              <a:t>Doel:</a:t>
            </a:r>
            <a:r>
              <a:rPr lang="nl-BE" sz="2400" dirty="0"/>
              <a:t> </a:t>
            </a:r>
          </a:p>
          <a:p>
            <a:pPr marL="0" indent="0">
              <a:buNone/>
            </a:pPr>
            <a:endParaRPr lang="nl-BE" sz="2400" dirty="0"/>
          </a:p>
          <a:p>
            <a:pPr marL="0" indent="0">
              <a:buNone/>
            </a:pPr>
            <a:r>
              <a:rPr lang="nl-BE" sz="2400" dirty="0"/>
              <a:t>zorgvragers met een handicap ondersteunen die op 1 januari van een dienstjaar thuis verzorgd worden </a:t>
            </a:r>
          </a:p>
          <a:p>
            <a:pPr marL="0" indent="0">
              <a:buNone/>
            </a:pPr>
            <a:r>
              <a:rPr lang="nl-BE" sz="2400" dirty="0"/>
              <a:t>Dit betekent minstens enkele dagen thuis verblijven</a:t>
            </a:r>
          </a:p>
        </p:txBody>
      </p:sp>
    </p:spTree>
    <p:extLst>
      <p:ext uri="{BB962C8B-B14F-4D97-AF65-F5344CB8AC3E}">
        <p14:creationId xmlns:p14="http://schemas.microsoft.com/office/powerpoint/2010/main" val="3039040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F125A6-0FF7-A271-62A5-48559DCD6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800" dirty="0"/>
              <a:t>Wie kan de aanvraag indienen?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BEAF539-4B8A-DB15-0FB4-E3A49E9083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  <a:p>
            <a:r>
              <a:rPr lang="nl-BE" sz="2000" dirty="0"/>
              <a:t>De zorgvrager</a:t>
            </a:r>
          </a:p>
          <a:p>
            <a:r>
              <a:rPr lang="nl-BE" sz="2000" dirty="0"/>
              <a:t>Ofwel de wettelijk vertegenwoordiger van de zorgvrager (zorgvolmacht/</a:t>
            </a:r>
            <a:r>
              <a:rPr lang="nl-BE" sz="2000" dirty="0" err="1"/>
              <a:t>bewindvoering</a:t>
            </a:r>
            <a:r>
              <a:rPr lang="nl-BE" sz="2000" dirty="0"/>
              <a:t>)</a:t>
            </a:r>
          </a:p>
          <a:p>
            <a:r>
              <a:rPr lang="nl-BE" sz="2000" dirty="0"/>
              <a:t>Ofwel een persoon die gemachtigd is de zorgvrager te vertegenwoordigen</a:t>
            </a:r>
          </a:p>
        </p:txBody>
      </p:sp>
    </p:spTree>
    <p:extLst>
      <p:ext uri="{BB962C8B-B14F-4D97-AF65-F5344CB8AC3E}">
        <p14:creationId xmlns:p14="http://schemas.microsoft.com/office/powerpoint/2010/main" val="1628399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35B873-B94B-5E77-365E-3365C01DF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800" dirty="0"/>
              <a:t>criteria om recht te openen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5B6AC0F-206F-B456-70B7-F57517C024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sz="2000" dirty="0"/>
              <a:t>Op 1 januari van het betreffende kalenderjaar:</a:t>
            </a:r>
          </a:p>
          <a:p>
            <a:pPr marL="0" indent="0">
              <a:buNone/>
            </a:pPr>
            <a:endParaRPr lang="nl-BE" sz="2000" dirty="0"/>
          </a:p>
          <a:p>
            <a:r>
              <a:rPr lang="nl-BE" sz="2000" dirty="0"/>
              <a:t>hoofdverblijfplaats in Wevelgem hebben</a:t>
            </a:r>
          </a:p>
          <a:p>
            <a:r>
              <a:rPr lang="nl-BE" sz="2000" dirty="0"/>
              <a:t>thuis verzorgd worden, indien de zorgvrager ook in een residentiële voorziening woont, moet deze minstens enkele dagen per week thuis verblijven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53873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5E87BA-8E03-6EF5-9F23-DF88D025C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800" dirty="0"/>
              <a:t>criteria om recht te openen - vervolg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9B75CEF-E522-1AFE-459A-9D2A291E5F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u="sng" dirty="0"/>
              <a:t>Voorwaarden zorggraad:</a:t>
            </a:r>
            <a:endParaRPr lang="nl-BE" dirty="0"/>
          </a:p>
          <a:p>
            <a:r>
              <a:rPr lang="nl-BE" dirty="0"/>
              <a:t>minstens 4 punten verminderde zelfredzaamheid in 1e pijler van de zorgtoeslag (attest Opgroeien) </a:t>
            </a:r>
            <a:r>
              <a:rPr lang="nl-BE" dirty="0">
                <a:hlinkClick r:id="rId2" action="ppaction://hlinkfile"/>
              </a:rPr>
              <a:t>attest zorgtoelage.pdf</a:t>
            </a:r>
            <a:endParaRPr lang="nl-BE" dirty="0"/>
          </a:p>
          <a:p>
            <a:r>
              <a:rPr lang="nl-BE" dirty="0"/>
              <a:t>minstens 12 punten verminderde zelfredzaamheid FOD </a:t>
            </a:r>
            <a:r>
              <a:rPr lang="nl-BE" dirty="0">
                <a:hlinkClick r:id="rId3" action="ppaction://hlinkfile"/>
              </a:rPr>
              <a:t>attest FOD.pdf</a:t>
            </a:r>
            <a:endParaRPr lang="nl-BE" dirty="0"/>
          </a:p>
          <a:p>
            <a:r>
              <a:rPr lang="nl-BE" dirty="0" err="1"/>
              <a:t>BelRai</a:t>
            </a:r>
            <a:r>
              <a:rPr lang="nl-BE" dirty="0"/>
              <a:t> :minstens score 12/30 hele </a:t>
            </a:r>
            <a:r>
              <a:rPr lang="nl-BE" dirty="0" err="1"/>
              <a:t>BelRai</a:t>
            </a:r>
            <a:r>
              <a:rPr lang="nl-BE" dirty="0"/>
              <a:t> </a:t>
            </a:r>
            <a:r>
              <a:rPr lang="nl-BE" u="sng" dirty="0"/>
              <a:t>of</a:t>
            </a:r>
            <a:r>
              <a:rPr lang="nl-BE" dirty="0"/>
              <a:t> score 4,5/12 som van modules ADL en IADL </a:t>
            </a:r>
            <a:r>
              <a:rPr lang="nl-BE" u="sng" dirty="0"/>
              <a:t>of</a:t>
            </a:r>
            <a:r>
              <a:rPr lang="nl-BE" dirty="0"/>
              <a:t> score 3 voor module cognitie </a:t>
            </a:r>
            <a:r>
              <a:rPr lang="nl-BE" dirty="0">
                <a:hlinkClick r:id="rId4" action="ppaction://hlinkfile"/>
              </a:rPr>
              <a:t>attest BelRai.pdf</a:t>
            </a:r>
            <a:endParaRPr lang="nl-BE" dirty="0"/>
          </a:p>
          <a:p>
            <a:r>
              <a:rPr lang="nl-BE" u="sng" dirty="0"/>
              <a:t>! + recht hebben op verhoogde tegemoetkoming</a:t>
            </a: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2669633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wevelgem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FB4E9"/>
      </a:accent1>
      <a:accent2>
        <a:srgbClr val="004259"/>
      </a:accent2>
      <a:accent3>
        <a:srgbClr val="FFEE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powerpoint Wevelgem.pptx" id="{5E13725F-ADEC-43E9-9D3A-8160C3020067}" vid="{BEE61E16-76BF-4E2B-94ED-691050EA3AA8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powerpoint Wevelgem</Template>
  <TotalTime>224</TotalTime>
  <Words>435</Words>
  <Application>Microsoft Office PowerPoint</Application>
  <PresentationFormat>Diavoorstelling (16:9)</PresentationFormat>
  <Paragraphs>57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Verdana</vt:lpstr>
      <vt:lpstr>Kantoorthema</vt:lpstr>
      <vt:lpstr>Vanaf 01/01/2024</vt:lpstr>
      <vt:lpstr>vorige reglementen gemeentelijke thuiszorgtoelagen</vt:lpstr>
      <vt:lpstr>gemeentelijke sociale toelagen tot en met 31/12/2023</vt:lpstr>
      <vt:lpstr>Waarom een aanpassing van het reglement ?</vt:lpstr>
      <vt:lpstr>Waarom aanpassing reglement </vt:lpstr>
      <vt:lpstr>gemeentelijke thuiszorgtoelage vanaf 01/01/2024</vt:lpstr>
      <vt:lpstr>Wie kan de aanvraag indienen?</vt:lpstr>
      <vt:lpstr>criteria om recht te openen</vt:lpstr>
      <vt:lpstr>criteria om recht te openen - vervolg</vt:lpstr>
      <vt:lpstr>Aanvraag</vt:lpstr>
      <vt:lpstr>Vragen?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Vanaf 01/01/2024</dc:title>
  <dc:creator>Ann Verhaeghe</dc:creator>
  <cp:lastModifiedBy>Ann Verhaeghe</cp:lastModifiedBy>
  <cp:revision>7</cp:revision>
  <cp:lastPrinted>2024-02-28T15:22:46Z</cp:lastPrinted>
  <dcterms:created xsi:type="dcterms:W3CDTF">2024-02-28T12:41:23Z</dcterms:created>
  <dcterms:modified xsi:type="dcterms:W3CDTF">2024-02-29T07:27:43Z</dcterms:modified>
</cp:coreProperties>
</file>