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6" r:id="rId2"/>
    <p:sldId id="270" r:id="rId3"/>
    <p:sldId id="268" r:id="rId4"/>
    <p:sldId id="269" r:id="rId5"/>
    <p:sldId id="259" r:id="rId6"/>
    <p:sldId id="261" r:id="rId7"/>
    <p:sldId id="266" r:id="rId8"/>
  </p:sldIdLst>
  <p:sldSz cx="9144000" cy="5143500" type="screen16x9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5C"/>
    <a:srgbClr val="004259"/>
    <a:srgbClr val="FFE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84" autoAdjust="0"/>
    <p:restoredTop sz="94660"/>
  </p:normalViewPr>
  <p:slideViewPr>
    <p:cSldViewPr>
      <p:cViewPr varScale="1">
        <p:scale>
          <a:sx n="106" d="100"/>
          <a:sy n="106" d="100"/>
        </p:scale>
        <p:origin x="62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329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34463-F240-41C2-A826-68363BFA4ADC}" type="datetimeFigureOut">
              <a:rPr lang="nl-BE" smtClean="0"/>
              <a:t>11/06/2024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9727D-577F-4EFA-98F9-180490FBDB8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77432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of tussenblad met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2"/>
          <p:cNvSpPr>
            <a:spLocks noGrp="1"/>
          </p:cNvSpPr>
          <p:nvPr>
            <p:ph type="body" idx="13" hasCustomPrompt="1"/>
          </p:nvPr>
        </p:nvSpPr>
        <p:spPr>
          <a:xfrm>
            <a:off x="674688" y="1208485"/>
            <a:ext cx="7772400" cy="1125140"/>
          </a:xfrm>
        </p:spPr>
        <p:txBody>
          <a:bodyPr anchor="b">
            <a:normAutofit/>
          </a:bodyPr>
          <a:lstStyle>
            <a:lvl1pPr marL="0" indent="0">
              <a:buNone/>
              <a:defRPr sz="67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Grote titel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683568" y="2355726"/>
            <a:ext cx="7772400" cy="1021556"/>
          </a:xfr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BE" dirty="0"/>
              <a:t>ondertitel</a:t>
            </a:r>
          </a:p>
        </p:txBody>
      </p:sp>
    </p:spTree>
    <p:extLst>
      <p:ext uri="{BB962C8B-B14F-4D97-AF65-F5344CB8AC3E}">
        <p14:creationId xmlns:p14="http://schemas.microsoft.com/office/powerpoint/2010/main" val="3344041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ote foto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03648" y="4286250"/>
            <a:ext cx="6408712" cy="661764"/>
          </a:xfrm>
          <a:solidFill>
            <a:srgbClr val="00B0F0"/>
          </a:solidFill>
        </p:spPr>
        <p:txBody>
          <a:bodyPr>
            <a:noAutofit/>
          </a:bodyPr>
          <a:lstStyle>
            <a:lvl1pPr>
              <a:defRPr sz="2400" b="1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dirty="0"/>
              <a:t>Tip, gebruik foto’s op je volledig dia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053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foto'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499992" cy="2499742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5" name="Tijdelijke aanduiding voor afbeelding 6"/>
          <p:cNvSpPr>
            <a:spLocks noGrp="1"/>
          </p:cNvSpPr>
          <p:nvPr>
            <p:ph type="pic" sz="quarter" idx="11"/>
          </p:nvPr>
        </p:nvSpPr>
        <p:spPr>
          <a:xfrm>
            <a:off x="-14833" y="2667794"/>
            <a:ext cx="4499992" cy="2499742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6" name="Tijdelijke aanduiding voor afbeelding 6"/>
          <p:cNvSpPr>
            <a:spLocks noGrp="1"/>
          </p:cNvSpPr>
          <p:nvPr>
            <p:ph type="pic" sz="quarter" idx="12"/>
          </p:nvPr>
        </p:nvSpPr>
        <p:spPr>
          <a:xfrm>
            <a:off x="4644008" y="-4539"/>
            <a:ext cx="4499992" cy="2499742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8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4644777" y="2643758"/>
            <a:ext cx="4499992" cy="2499742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1547664" y="2067694"/>
            <a:ext cx="1368152" cy="288032"/>
          </a:xfrm>
          <a:solidFill>
            <a:srgbClr val="00B0F0"/>
          </a:solidFill>
        </p:spPr>
        <p:txBody>
          <a:bodyPr>
            <a:noAutofit/>
          </a:bodyPr>
          <a:lstStyle>
            <a:lvl1pPr>
              <a:defRPr sz="1800" b="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dirty="0"/>
              <a:t>Titel</a:t>
            </a:r>
            <a:endParaRPr lang="nl-BE" dirty="0"/>
          </a:p>
        </p:txBody>
      </p:sp>
      <p:sp>
        <p:nvSpPr>
          <p:cNvPr id="11" name="Titel 1"/>
          <p:cNvSpPr txBox="1">
            <a:spLocks/>
          </p:cNvSpPr>
          <p:nvPr userDrawn="1"/>
        </p:nvSpPr>
        <p:spPr>
          <a:xfrm>
            <a:off x="1547664" y="4731990"/>
            <a:ext cx="1368152" cy="288032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b="0" kern="12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nl-NL"/>
              <a:t>Titel</a:t>
            </a:r>
            <a:endParaRPr lang="nl-BE" dirty="0"/>
          </a:p>
        </p:txBody>
      </p:sp>
      <p:sp>
        <p:nvSpPr>
          <p:cNvPr id="12" name="Titel 1"/>
          <p:cNvSpPr txBox="1">
            <a:spLocks/>
          </p:cNvSpPr>
          <p:nvPr userDrawn="1"/>
        </p:nvSpPr>
        <p:spPr>
          <a:xfrm>
            <a:off x="6228184" y="2076078"/>
            <a:ext cx="1368152" cy="288032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b="0" kern="12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nl-NL"/>
              <a:t>Titel</a:t>
            </a:r>
            <a:endParaRPr lang="nl-BE" dirty="0"/>
          </a:p>
        </p:txBody>
      </p:sp>
      <p:sp>
        <p:nvSpPr>
          <p:cNvPr id="13" name="Titel 1"/>
          <p:cNvSpPr txBox="1">
            <a:spLocks/>
          </p:cNvSpPr>
          <p:nvPr userDrawn="1"/>
        </p:nvSpPr>
        <p:spPr>
          <a:xfrm>
            <a:off x="6228184" y="4740374"/>
            <a:ext cx="1368152" cy="288032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b="0" kern="12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nl-NL"/>
              <a:t>Titel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44033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oto's + tek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499992" cy="2499742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5" name="Tijdelijke aanduiding voor afbeelding 6"/>
          <p:cNvSpPr>
            <a:spLocks noGrp="1"/>
          </p:cNvSpPr>
          <p:nvPr>
            <p:ph type="pic" sz="quarter" idx="11"/>
          </p:nvPr>
        </p:nvSpPr>
        <p:spPr>
          <a:xfrm>
            <a:off x="-14833" y="2667794"/>
            <a:ext cx="4499992" cy="2499742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1547664" y="2067694"/>
            <a:ext cx="1368152" cy="288032"/>
          </a:xfrm>
          <a:solidFill>
            <a:srgbClr val="00B0F0"/>
          </a:solidFill>
        </p:spPr>
        <p:txBody>
          <a:bodyPr>
            <a:noAutofit/>
          </a:bodyPr>
          <a:lstStyle>
            <a:lvl1pPr>
              <a:defRPr sz="1800" b="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dirty="0"/>
              <a:t>Titel</a:t>
            </a:r>
            <a:endParaRPr lang="nl-BE" dirty="0"/>
          </a:p>
        </p:txBody>
      </p:sp>
      <p:sp>
        <p:nvSpPr>
          <p:cNvPr id="11" name="Titel 1"/>
          <p:cNvSpPr txBox="1">
            <a:spLocks/>
          </p:cNvSpPr>
          <p:nvPr userDrawn="1"/>
        </p:nvSpPr>
        <p:spPr>
          <a:xfrm>
            <a:off x="1547664" y="4731990"/>
            <a:ext cx="1368152" cy="288032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b="0" kern="12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nl-NL"/>
              <a:t>Titel</a:t>
            </a:r>
            <a:endParaRPr lang="nl-BE" dirty="0"/>
          </a:p>
        </p:txBody>
      </p:sp>
      <p:sp>
        <p:nvSpPr>
          <p:cNvPr id="14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716016" y="325295"/>
            <a:ext cx="4176464" cy="4492910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BE" sz="1800" b="0" i="0" baseline="0" smtClean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Verdana" panose="020B0604030504040204" pitchFamily="34" charset="0"/>
              <a:buChar char="›"/>
              <a:tabLst/>
              <a:defRPr sz="18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nl-BE" sz="1800" b="0" i="0" kern="1200" baseline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Opsomming</a:t>
            </a:r>
          </a:p>
          <a:p>
            <a:pPr algn="l"/>
            <a:endParaRPr lang="nl-BE" sz="1800" b="0" i="0" kern="1200" baseline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nl-BE" sz="1800" b="0" i="0" kern="1200" baseline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nl-BE" sz="1800" b="0" i="0" kern="1200" baseline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nl-BE" sz="1800" b="0" i="0" kern="1200" baseline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64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foto + tek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499992" cy="5143500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11" name="Titel 1"/>
          <p:cNvSpPr txBox="1">
            <a:spLocks/>
          </p:cNvSpPr>
          <p:nvPr userDrawn="1"/>
        </p:nvSpPr>
        <p:spPr>
          <a:xfrm>
            <a:off x="1547664" y="4731990"/>
            <a:ext cx="1368152" cy="288032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b="0" kern="12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nl-NL"/>
              <a:t>Titel</a:t>
            </a:r>
            <a:endParaRPr lang="nl-BE" dirty="0"/>
          </a:p>
        </p:txBody>
      </p:sp>
      <p:sp>
        <p:nvSpPr>
          <p:cNvPr id="14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716016" y="325295"/>
            <a:ext cx="4176464" cy="4492910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BE" sz="1800" b="0" i="0" baseline="0" smtClean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Verdana" panose="020B0604030504040204" pitchFamily="34" charset="0"/>
              <a:buChar char="›"/>
              <a:tabLst/>
              <a:defRPr sz="18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nl-BE" sz="1800" b="0" i="0" kern="1200" baseline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Opsomming</a:t>
            </a:r>
          </a:p>
          <a:p>
            <a:pPr algn="l"/>
            <a:endParaRPr lang="nl-BE" sz="1800" b="0" i="0" kern="1200" baseline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nl-BE" sz="1800" b="0" i="0" kern="1200" baseline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nl-BE" sz="1800" b="0" i="0" kern="1200" baseline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nl-BE" sz="1800" b="0" i="0" kern="1200" baseline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203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ind 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D44D4797-BD0C-4052-8391-88DDEBD00637}"/>
              </a:ext>
            </a:extLst>
          </p:cNvPr>
          <p:cNvSpPr/>
          <p:nvPr userDrawn="1"/>
        </p:nvSpPr>
        <p:spPr>
          <a:xfrm>
            <a:off x="2699792" y="1923678"/>
            <a:ext cx="3816424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bg2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716B3D4-C5FC-41B1-A83F-2DADCA5326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299" y="2048772"/>
            <a:ext cx="2567403" cy="68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487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of tussenblad met titel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674688" y="1208485"/>
            <a:ext cx="7772400" cy="1125140"/>
          </a:xfrm>
        </p:spPr>
        <p:txBody>
          <a:bodyPr anchor="b">
            <a:normAutofit/>
          </a:bodyPr>
          <a:lstStyle>
            <a:lvl1pPr marL="0" indent="0">
              <a:buNone/>
              <a:defRPr sz="67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Grote titel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683568" y="2355726"/>
            <a:ext cx="7772400" cy="1021556"/>
          </a:xfr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BE" dirty="0"/>
              <a:t>ondertitel</a:t>
            </a:r>
          </a:p>
        </p:txBody>
      </p:sp>
    </p:spTree>
    <p:extLst>
      <p:ext uri="{BB962C8B-B14F-4D97-AF65-F5344CB8AC3E}">
        <p14:creationId xmlns:p14="http://schemas.microsoft.com/office/powerpoint/2010/main" val="4080184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tart of tussenblad met titel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3568" y="2355726"/>
            <a:ext cx="7772400" cy="1021556"/>
          </a:xfr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BE" dirty="0"/>
              <a:t>ondertitel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674688" y="1208485"/>
            <a:ext cx="7772400" cy="1125140"/>
          </a:xfrm>
        </p:spPr>
        <p:txBody>
          <a:bodyPr anchor="b">
            <a:normAutofit/>
          </a:bodyPr>
          <a:lstStyle>
            <a:lvl1pPr marL="0" indent="0">
              <a:buNone/>
              <a:defRPr sz="67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Grote titel</a:t>
            </a:r>
          </a:p>
        </p:txBody>
      </p:sp>
    </p:spTree>
    <p:extLst>
      <p:ext uri="{BB962C8B-B14F-4D97-AF65-F5344CB8AC3E}">
        <p14:creationId xmlns:p14="http://schemas.microsoft.com/office/powerpoint/2010/main" val="2626852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of tussenblad met titel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683568" y="2355726"/>
            <a:ext cx="7772400" cy="1021556"/>
          </a:xfr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BE" dirty="0"/>
              <a:t>ondertitel</a:t>
            </a:r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674688" y="1208485"/>
            <a:ext cx="7772400" cy="1125140"/>
          </a:xfrm>
        </p:spPr>
        <p:txBody>
          <a:bodyPr anchor="b">
            <a:normAutofit/>
          </a:bodyPr>
          <a:lstStyle>
            <a:lvl1pPr marL="0" indent="0">
              <a:buNone/>
              <a:defRPr sz="67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Grote titel</a:t>
            </a:r>
          </a:p>
        </p:txBody>
      </p:sp>
    </p:spTree>
    <p:extLst>
      <p:ext uri="{BB962C8B-B14F-4D97-AF65-F5344CB8AC3E}">
        <p14:creationId xmlns:p14="http://schemas.microsoft.com/office/powerpoint/2010/main" val="2047830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of tussenblad met titel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683568" y="2355726"/>
            <a:ext cx="7772400" cy="1021556"/>
          </a:xfr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chemeClr val="accent3"/>
                </a:solidFill>
              </a:defRPr>
            </a:lvl1pPr>
          </a:lstStyle>
          <a:p>
            <a:r>
              <a:rPr lang="nl-BE" dirty="0"/>
              <a:t>ondertitel</a:t>
            </a:r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674688" y="1208485"/>
            <a:ext cx="7772400" cy="1125140"/>
          </a:xfrm>
        </p:spPr>
        <p:txBody>
          <a:bodyPr anchor="b">
            <a:normAutofit/>
          </a:bodyPr>
          <a:lstStyle>
            <a:lvl1pPr marL="0" indent="0">
              <a:buNone/>
              <a:defRPr sz="67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Grote titel</a:t>
            </a:r>
          </a:p>
        </p:txBody>
      </p:sp>
    </p:spTree>
    <p:extLst>
      <p:ext uri="{BB962C8B-B14F-4D97-AF65-F5344CB8AC3E}">
        <p14:creationId xmlns:p14="http://schemas.microsoft.com/office/powerpoint/2010/main" val="1853826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ard: titel + tekstv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 txBox="1">
            <a:spLocks/>
          </p:cNvSpPr>
          <p:nvPr userDrawn="1"/>
        </p:nvSpPr>
        <p:spPr>
          <a:xfrm>
            <a:off x="609600" y="345283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BE" dirty="0">
                <a:solidFill>
                  <a:srgbClr val="00B0F0"/>
                </a:solidFill>
              </a:rPr>
              <a:t>Titel</a:t>
            </a:r>
            <a:r>
              <a:rPr lang="nl-BE" b="0" dirty="0">
                <a:solidFill>
                  <a:srgbClr val="00B0F0"/>
                </a:solidFill>
              </a:rPr>
              <a:t> </a:t>
            </a:r>
            <a:endParaRPr lang="nl-BE" dirty="0">
              <a:solidFill>
                <a:srgbClr val="00B0F0"/>
              </a:solidFill>
            </a:endParaRPr>
          </a:p>
        </p:txBody>
      </p:sp>
      <p:sp>
        <p:nvSpPr>
          <p:cNvPr id="19" name="Tijdelijke aanduiding voor tekst 18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220070"/>
            <a:ext cx="7994848" cy="601512"/>
          </a:xfrm>
        </p:spPr>
        <p:txBody>
          <a:bodyPr/>
          <a:lstStyle>
            <a:lvl1pPr marL="0" indent="0">
              <a:buNone/>
              <a:defRPr sz="2600" b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 baseline="0">
                <a:solidFill>
                  <a:schemeClr val="accent1"/>
                </a:solidFill>
              </a:defRPr>
            </a:lvl4pPr>
            <a:lvl5pPr marL="1828800" indent="0">
              <a:buNone/>
              <a:defRPr baseline="0"/>
            </a:lvl5pPr>
          </a:lstStyle>
          <a:p>
            <a:pPr lvl="0"/>
            <a:r>
              <a:rPr lang="nl-NL" dirty="0"/>
              <a:t>Kop 2</a:t>
            </a:r>
          </a:p>
        </p:txBody>
      </p:sp>
      <p:sp>
        <p:nvSpPr>
          <p:cNvPr id="21" name="Tijdelijke aanduiding voor inhoud 20"/>
          <p:cNvSpPr>
            <a:spLocks noGrp="1"/>
          </p:cNvSpPr>
          <p:nvPr>
            <p:ph sz="quarter" idx="11" hasCustomPrompt="1"/>
          </p:nvPr>
        </p:nvSpPr>
        <p:spPr>
          <a:xfrm>
            <a:off x="609600" y="2499742"/>
            <a:ext cx="7994848" cy="360809"/>
          </a:xfrm>
        </p:spPr>
        <p:txBody>
          <a:bodyPr>
            <a:noAutofit/>
          </a:bodyPr>
          <a:lstStyle>
            <a:lvl1pPr marL="0" indent="0">
              <a:buNone/>
              <a:defRPr sz="2400" baseline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nl-BE" dirty="0"/>
              <a:t>Kop 3</a:t>
            </a:r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1851670"/>
            <a:ext cx="7994848" cy="647700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nl-BE" dirty="0"/>
              <a:t>In te voegen tekst</a:t>
            </a:r>
          </a:p>
        </p:txBody>
      </p:sp>
      <p:sp>
        <p:nvSpPr>
          <p:cNvPr id="25" name="Tijdelijke aanduiding voor tekst 2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2859782"/>
            <a:ext cx="7994848" cy="1008063"/>
          </a:xfrm>
        </p:spPr>
        <p:txBody>
          <a:bodyPr>
            <a:normAutofit/>
          </a:bodyPr>
          <a:lstStyle>
            <a:lvl1pPr marL="0" indent="0">
              <a:buNone/>
              <a:defRPr lang="nl-BE" sz="1800" kern="1200" baseline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nl-BE" dirty="0"/>
              <a:t>In te voegen tekst</a:t>
            </a:r>
          </a:p>
        </p:txBody>
      </p:sp>
    </p:spTree>
    <p:extLst>
      <p:ext uri="{BB962C8B-B14F-4D97-AF65-F5344CB8AC3E}">
        <p14:creationId xmlns:p14="http://schemas.microsoft.com/office/powerpoint/2010/main" val="2930572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>
            <a:lvl1pPr>
              <a:defRPr sz="4400" b="1" i="0" baseline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BE" b="1" dirty="0">
                <a:solidFill>
                  <a:srgbClr val="00B0F0"/>
                </a:solidFill>
              </a:rPr>
              <a:t>Titel</a:t>
            </a:r>
            <a:r>
              <a:rPr lang="nl-BE" b="0" dirty="0">
                <a:solidFill>
                  <a:srgbClr val="00B0F0"/>
                </a:solidFill>
              </a:rPr>
              <a:t> </a:t>
            </a:r>
            <a:endParaRPr lang="nl-BE" b="1" dirty="0">
              <a:solidFill>
                <a:srgbClr val="00B0F0"/>
              </a:solidFill>
            </a:endParaRPr>
          </a:p>
        </p:txBody>
      </p:sp>
      <p:sp>
        <p:nvSpPr>
          <p:cNvPr id="13" name="Tekstvak 12"/>
          <p:cNvSpPr txBox="1"/>
          <p:nvPr userDrawn="1"/>
        </p:nvSpPr>
        <p:spPr>
          <a:xfrm>
            <a:off x="2483768" y="135495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15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67544" y="1331962"/>
            <a:ext cx="8208912" cy="2895971"/>
          </a:xfrm>
        </p:spPr>
        <p:txBody>
          <a:bodyPr anchor="t"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Verdana" panose="020B0604030504040204" pitchFamily="34" charset="0"/>
              <a:buChar char="»"/>
              <a:tabLst/>
              <a:defRPr lang="nl-BE" sz="1800" b="0" i="0" baseline="0" smtClean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Verdana" panose="020B0604030504040204" pitchFamily="34" charset="0"/>
              <a:buChar char="›"/>
              <a:tabLst/>
              <a:defRPr sz="18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nl-BE" sz="1800" b="0" i="0" kern="1200" baseline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opsomming</a:t>
            </a:r>
          </a:p>
          <a:p>
            <a:pPr algn="l"/>
            <a:r>
              <a:rPr lang="nl-BE" sz="1800" b="0" i="0" kern="1200" baseline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opsomming</a:t>
            </a:r>
          </a:p>
          <a:p>
            <a:pPr algn="l"/>
            <a:r>
              <a:rPr lang="nl-BE" sz="1800" b="0" i="0" kern="1200" baseline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Opsomming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Verdana" panose="020B0604030504040204" pitchFamily="34" charset="0"/>
              <a:buChar char="›"/>
              <a:tabLst/>
              <a:defRPr/>
            </a:pPr>
            <a:r>
              <a:rPr lang="nl-BE" sz="1800" b="0" i="0" kern="1200" baseline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 je een pijltje in je zin: typ =+=+&gt; en dan spatie: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Verdana" panose="020B0604030504040204" pitchFamily="34" charset="0"/>
              <a:buChar char="›"/>
              <a:tabLst/>
              <a:defRPr/>
            </a:pPr>
            <a:r>
              <a:rPr lang="nl-BE" sz="1800" b="0" i="0" kern="1200" baseline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2e opsomming</a:t>
            </a:r>
          </a:p>
          <a:p>
            <a:pPr algn="l"/>
            <a:r>
              <a:rPr lang="nl-BE" sz="1800" b="0" i="0" kern="1200" baseline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opsomming</a:t>
            </a:r>
          </a:p>
          <a:p>
            <a:pPr algn="l"/>
            <a:r>
              <a:rPr lang="nl-BE" sz="1800" b="0" i="0" kern="1200" baseline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</a:p>
          <a:p>
            <a:pPr algn="l"/>
            <a:endParaRPr lang="nl-BE" sz="1800" b="0" i="0" kern="1200" baseline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nl-BE" sz="1800" b="0" i="0" kern="1200" baseline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nl-BE" sz="1800" b="0" i="0" kern="1200" baseline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nl-BE" sz="1800" b="0" i="0" kern="1200" baseline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291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dubbel tekstv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>
            <a:lvl1pPr>
              <a:defRPr sz="4400" b="1" i="0" baseline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BE" b="1" dirty="0">
                <a:solidFill>
                  <a:srgbClr val="00B0F0"/>
                </a:solidFill>
              </a:rPr>
              <a:t>Titel</a:t>
            </a:r>
            <a:r>
              <a:rPr lang="nl-BE" b="0" dirty="0">
                <a:solidFill>
                  <a:srgbClr val="00B0F0"/>
                </a:solidFill>
              </a:rPr>
              <a:t> </a:t>
            </a:r>
            <a:endParaRPr lang="nl-BE" b="1" dirty="0">
              <a:solidFill>
                <a:srgbClr val="00B0F0"/>
              </a:solidFill>
            </a:endParaRPr>
          </a:p>
        </p:txBody>
      </p:sp>
      <p:sp>
        <p:nvSpPr>
          <p:cNvPr id="13" name="Tekstvak 12"/>
          <p:cNvSpPr txBox="1"/>
          <p:nvPr userDrawn="1"/>
        </p:nvSpPr>
        <p:spPr>
          <a:xfrm>
            <a:off x="2483768" y="135495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5" name="Tijdelijke aanduiding voor tekst 2"/>
          <p:cNvSpPr>
            <a:spLocks noGrp="1"/>
          </p:cNvSpPr>
          <p:nvPr>
            <p:ph type="body" idx="10" hasCustomPrompt="1"/>
          </p:nvPr>
        </p:nvSpPr>
        <p:spPr>
          <a:xfrm>
            <a:off x="4644008" y="1354952"/>
            <a:ext cx="4032448" cy="2895971"/>
          </a:xfrm>
        </p:spPr>
        <p:txBody>
          <a:bodyPr anchor="t"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Verdana" panose="020B0604030504040204" pitchFamily="34" charset="0"/>
              <a:buChar char="»"/>
              <a:tabLst/>
              <a:defRPr lang="nl-BE" sz="1800" b="0" i="0" baseline="0" smtClean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Verdana" panose="020B0604030504040204" pitchFamily="34" charset="0"/>
              <a:buChar char="›"/>
              <a:tabLst/>
              <a:defRPr sz="18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nl-BE" sz="1800" b="0" i="0" kern="1200" baseline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Opsomming</a:t>
            </a:r>
          </a:p>
          <a:p>
            <a:pPr algn="l"/>
            <a:r>
              <a:rPr lang="nl-BE" sz="1800" b="0" i="0" kern="1200" baseline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Opsomming</a:t>
            </a:r>
          </a:p>
          <a:p>
            <a:pPr algn="l"/>
            <a:r>
              <a:rPr lang="nl-BE" sz="1800" b="0" i="0" kern="1200" baseline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Opsomming</a:t>
            </a:r>
          </a:p>
          <a:p>
            <a:pPr lvl="1" algn="l"/>
            <a:r>
              <a:rPr lang="nl-BE" sz="1800" b="0" i="0" kern="1200" baseline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 je een pijltje in je zin: typ =+=+&gt; en dan</a:t>
            </a:r>
            <a:br>
              <a:rPr lang="nl-BE" sz="1800" b="0" i="0" kern="1200" baseline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BE" sz="1800" b="0" i="0" kern="1200" baseline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spatie:  </a:t>
            </a:r>
          </a:p>
          <a:p>
            <a:pPr lvl="1" algn="l"/>
            <a:r>
              <a:rPr lang="nl-BE" sz="1800" b="0" i="0" kern="1200" baseline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2e opsomming</a:t>
            </a:r>
          </a:p>
          <a:p>
            <a:pPr lvl="0" algn="l"/>
            <a:r>
              <a:rPr lang="nl-BE" sz="1800" b="0" i="0" kern="1200" baseline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Opsomming</a:t>
            </a:r>
          </a:p>
          <a:p>
            <a:pPr lvl="0" algn="l"/>
            <a:r>
              <a:rPr lang="nl-BE" sz="1800" b="0" i="0" kern="1200" baseline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</a:p>
          <a:p>
            <a:pPr algn="l"/>
            <a:endParaRPr lang="nl-BE" sz="1800" b="0" i="0" kern="1200" baseline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nl-BE" sz="1800" b="0" i="0" kern="1200" baseline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nl-BE" sz="1800" b="0" i="0" kern="1200" baseline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395412" y="1373258"/>
            <a:ext cx="4176712" cy="2879725"/>
          </a:xfrm>
        </p:spPr>
        <p:txBody>
          <a:bodyPr/>
          <a:lstStyle>
            <a:lvl1pPr marL="285750" indent="-285750" algn="l">
              <a:buFont typeface="Verdana" panose="020B0604030504040204" pitchFamily="34" charset="0"/>
              <a:buChar char="»"/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>
              <a:buFont typeface="Verdana" panose="020B0604030504040204" pitchFamily="34" charset="0"/>
              <a:buChar char="›"/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/>
              </a:defRPr>
            </a:lvl2pPr>
          </a:lstStyle>
          <a:p>
            <a:pPr algn="l"/>
            <a:r>
              <a:rPr lang="nl-BE" sz="1800" b="0" i="0" kern="1200" baseline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Opsomming</a:t>
            </a:r>
          </a:p>
          <a:p>
            <a:pPr algn="l"/>
            <a:r>
              <a:rPr lang="nl-BE" sz="1800" b="0" i="0" kern="1200" baseline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Opsomming</a:t>
            </a:r>
          </a:p>
          <a:p>
            <a:pPr algn="l"/>
            <a:r>
              <a:rPr lang="nl-BE" sz="1800" b="0" i="0" kern="1200" baseline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Opsomming</a:t>
            </a:r>
          </a:p>
          <a:p>
            <a:pPr lvl="1" algn="l"/>
            <a:r>
              <a:rPr lang="nl-BE" sz="1800" b="0" i="0" kern="1200" baseline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 je een pijltje in je zin: typ =+=+&gt; en dan</a:t>
            </a:r>
            <a:br>
              <a:rPr lang="nl-BE" sz="1800" b="0" i="0" kern="1200" baseline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BE" sz="1800" b="0" i="0" kern="1200" baseline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spatie:  </a:t>
            </a:r>
          </a:p>
          <a:p>
            <a:pPr lvl="1" algn="l"/>
            <a:r>
              <a:rPr lang="nl-BE" sz="1800" b="0" i="0" kern="1200" baseline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2e opsomming</a:t>
            </a:r>
          </a:p>
          <a:p>
            <a:pPr lvl="0" algn="l"/>
            <a:r>
              <a:rPr lang="nl-BE" sz="1800" b="0" i="0" kern="1200" baseline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Opsomming</a:t>
            </a:r>
          </a:p>
          <a:p>
            <a:pPr lvl="0" algn="l"/>
            <a:r>
              <a:rPr lang="nl-BE" sz="1800" b="0" i="0" kern="1200" baseline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</a:p>
          <a:p>
            <a:pPr lvl="0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90293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e standa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4671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4730E-A0C7-4D7E-A791-1B79D874FEA4}" type="datetimeFigureOut">
              <a:rPr lang="nl-BE" smtClean="0"/>
              <a:t>11/06/2024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B835E-B91E-45C7-A397-9B2C77E19C95}" type="slidenum">
              <a:rPr lang="nl-BE" smtClean="0"/>
              <a:t>‹nr.›</a:t>
            </a:fld>
            <a:endParaRPr lang="nl-BE"/>
          </a:p>
        </p:txBody>
      </p:sp>
      <p:pic>
        <p:nvPicPr>
          <p:cNvPr id="5122" name="Picture 2"/>
          <p:cNvPicPr>
            <a:picLocks noChangeAspect="1" noChangeArrowheads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0000" b="-100401"/>
          <a:stretch/>
        </p:blipFill>
        <p:spPr bwMode="auto">
          <a:xfrm>
            <a:off x="0" y="-10666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682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7" r:id="rId6"/>
    <p:sldLayoutId id="2147483661" r:id="rId7"/>
    <p:sldLayoutId id="2147483663" r:id="rId8"/>
    <p:sldLayoutId id="2147483656" r:id="rId9"/>
    <p:sldLayoutId id="2147483654" r:id="rId10"/>
    <p:sldLayoutId id="2147483664" r:id="rId11"/>
    <p:sldLayoutId id="2147483665" r:id="rId12"/>
    <p:sldLayoutId id="2147483666" r:id="rId13"/>
    <p:sldLayoutId id="2147483655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65624AA-7D4F-E97A-CD96-F52A5D5A722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05848" y="2244367"/>
            <a:ext cx="7772400" cy="1125140"/>
          </a:xfrm>
        </p:spPr>
        <p:txBody>
          <a:bodyPr>
            <a:normAutofit/>
          </a:bodyPr>
          <a:lstStyle/>
          <a:p>
            <a:r>
              <a:rPr lang="nl-BE" sz="4800" dirty="0"/>
              <a:t>PIT en BOON</a:t>
            </a:r>
          </a:p>
          <a:p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F158420-0CA1-33A2-ED39-793719B79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200" dirty="0"/>
              <a:t>Sociale Kruidenier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26742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BA762B-6773-9599-F732-F64844E73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09810"/>
            <a:ext cx="8229600" cy="857250"/>
          </a:xfrm>
        </p:spPr>
        <p:txBody>
          <a:bodyPr>
            <a:normAutofit/>
          </a:bodyPr>
          <a:lstStyle/>
          <a:p>
            <a:r>
              <a:rPr lang="nl-BE" sz="2800" cap="small" dirty="0"/>
              <a:t>Huidige werking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00A29B9-29C1-DFB2-655C-DAD8B012E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544" y="987574"/>
            <a:ext cx="8208912" cy="352839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l-BE" sz="2000" cap="small" dirty="0">
                <a:latin typeface="Tw Cen MT Condensed Extra Bold" panose="020B0803020202020204" pitchFamily="34" charset="0"/>
                <a:ea typeface="+mn-ea"/>
                <a:cs typeface="+mn-cs"/>
              </a:rPr>
              <a:t>Vzw </a:t>
            </a:r>
            <a:r>
              <a:rPr lang="nl-BE" sz="2000" cap="small" dirty="0" err="1">
                <a:latin typeface="Tw Cen MT Condensed Extra Bold" panose="020B0803020202020204" pitchFamily="34" charset="0"/>
                <a:ea typeface="+mn-ea"/>
                <a:cs typeface="+mn-cs"/>
              </a:rPr>
              <a:t>Tastoe</a:t>
            </a:r>
            <a:r>
              <a:rPr lang="nl-BE" sz="2000" cap="small" dirty="0">
                <a:latin typeface="Tw Cen MT Condensed Extra Bold" panose="020B0803020202020204" pitchFamily="34" charset="0"/>
                <a:ea typeface="+mn-ea"/>
                <a:cs typeface="+mn-cs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 sz="2000" cap="small" dirty="0">
                <a:latin typeface="Tw Cen MT Condensed Extra Bold" panose="020B0803020202020204" pitchFamily="34" charset="0"/>
                <a:ea typeface="+mn-ea"/>
                <a:cs typeface="+mn-cs"/>
              </a:rPr>
              <a:t>Maandelijkse bedeling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 cap="small" dirty="0">
                <a:latin typeface="Tw Cen MT Condensed Extra Bold" panose="020B0803020202020204" pitchFamily="34" charset="0"/>
                <a:ea typeface="+mn-ea"/>
                <a:cs typeface="+mn-cs"/>
              </a:rPr>
              <a:t>GRATIS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 sz="2000" cap="small" dirty="0">
                <a:latin typeface="Tw Cen MT Condensed Extra Bold" panose="020B0803020202020204" pitchFamily="34" charset="0"/>
                <a:ea typeface="+mn-ea"/>
                <a:cs typeface="+mn-cs"/>
              </a:rPr>
              <a:t>Leveranciers: </a:t>
            </a:r>
          </a:p>
          <a:p>
            <a:pPr marL="627063">
              <a:buFont typeface="Wingdings" panose="05000000000000000000" pitchFamily="2" charset="2"/>
              <a:buChar char="ü"/>
            </a:pPr>
            <a:r>
              <a:rPr lang="nl-BE" sz="2000" cap="small" dirty="0">
                <a:latin typeface="Tw Cen MT Condensed Extra Bold" panose="020B0803020202020204" pitchFamily="34" charset="0"/>
                <a:ea typeface="+mn-ea"/>
                <a:cs typeface="+mn-cs"/>
              </a:rPr>
              <a:t>FEAD</a:t>
            </a:r>
          </a:p>
          <a:p>
            <a:pPr marL="627063">
              <a:buFont typeface="Wingdings" panose="05000000000000000000" pitchFamily="2" charset="2"/>
              <a:buChar char="ü"/>
            </a:pPr>
            <a:r>
              <a:rPr lang="nl-BE" sz="2000" cap="small" dirty="0">
                <a:latin typeface="Tw Cen MT Condensed Extra Bold" panose="020B0803020202020204" pitchFamily="34" charset="0"/>
                <a:ea typeface="+mn-ea"/>
                <a:cs typeface="+mn-cs"/>
              </a:rPr>
              <a:t>Voedselbank Kuurne</a:t>
            </a:r>
          </a:p>
          <a:p>
            <a:pPr marL="627063">
              <a:buFont typeface="Wingdings" panose="05000000000000000000" pitchFamily="2" charset="2"/>
              <a:buChar char="ü"/>
            </a:pPr>
            <a:r>
              <a:rPr lang="nl-BE" sz="2000" cap="small" dirty="0" err="1">
                <a:latin typeface="Tw Cen MT Condensed Extra Bold" panose="020B0803020202020204" pitchFamily="34" charset="0"/>
                <a:ea typeface="+mn-ea"/>
                <a:cs typeface="+mn-cs"/>
              </a:rPr>
              <a:t>FoodAct</a:t>
            </a:r>
            <a:endParaRPr lang="nl-BE" sz="2000" cap="small" dirty="0">
              <a:latin typeface="Tw Cen MT Condensed Extra Bold" panose="020B0803020202020204" pitchFamily="34" charset="0"/>
              <a:ea typeface="+mn-ea"/>
              <a:cs typeface="+mn-cs"/>
            </a:endParaRPr>
          </a:p>
          <a:p>
            <a:pPr marL="627063">
              <a:buFont typeface="Wingdings" panose="05000000000000000000" pitchFamily="2" charset="2"/>
              <a:buChar char="ü"/>
            </a:pPr>
            <a:r>
              <a:rPr lang="nl-BE" sz="2000" cap="small" dirty="0">
                <a:latin typeface="Tw Cen MT Condensed Extra Bold" panose="020B0803020202020204" pitchFamily="34" charset="0"/>
                <a:ea typeface="+mn-ea"/>
                <a:cs typeface="+mn-cs"/>
              </a:rPr>
              <a:t>Giften </a:t>
            </a:r>
          </a:p>
          <a:p>
            <a:pPr marL="627063">
              <a:buFont typeface="Wingdings" panose="05000000000000000000" pitchFamily="2" charset="2"/>
              <a:buChar char="ü"/>
            </a:pPr>
            <a:r>
              <a:rPr lang="nl-BE" sz="2000" cap="small" dirty="0">
                <a:latin typeface="Tw Cen MT Condensed Extra Bold" panose="020B0803020202020204" pitchFamily="34" charset="0"/>
                <a:ea typeface="+mn-ea"/>
                <a:cs typeface="+mn-cs"/>
              </a:rPr>
              <a:t>Eigen Aankopen</a:t>
            </a:r>
          </a:p>
          <a:p>
            <a:pPr marL="627063">
              <a:buFont typeface="Wingdings" panose="05000000000000000000" pitchFamily="2" charset="2"/>
              <a:buChar char="ü"/>
            </a:pPr>
            <a:r>
              <a:rPr lang="nl-BE" sz="2000" cap="small" dirty="0" err="1">
                <a:latin typeface="Tw Cen MT Condensed Extra Bold" panose="020B0803020202020204" pitchFamily="34" charset="0"/>
                <a:ea typeface="+mn-ea"/>
                <a:cs typeface="+mn-cs"/>
              </a:rPr>
              <a:t>Goods</a:t>
            </a:r>
            <a:r>
              <a:rPr lang="nl-BE" sz="2000" cap="small" dirty="0">
                <a:latin typeface="Tw Cen MT Condensed Extra Bold" panose="020B0803020202020204" pitchFamily="34" charset="0"/>
                <a:ea typeface="+mn-ea"/>
                <a:cs typeface="+mn-cs"/>
              </a:rPr>
              <a:t> </a:t>
            </a:r>
            <a:r>
              <a:rPr lang="nl-BE" sz="2000" cap="small" dirty="0" err="1">
                <a:latin typeface="Tw Cen MT Condensed Extra Bold" panose="020B0803020202020204" pitchFamily="34" charset="0"/>
                <a:ea typeface="+mn-ea"/>
                <a:cs typeface="+mn-cs"/>
              </a:rPr>
              <a:t>To</a:t>
            </a:r>
            <a:r>
              <a:rPr lang="nl-BE" sz="2000" cap="small" dirty="0">
                <a:latin typeface="Tw Cen MT Condensed Extra Bold" panose="020B0803020202020204" pitchFamily="34" charset="0"/>
                <a:ea typeface="+mn-ea"/>
                <a:cs typeface="+mn-cs"/>
              </a:rPr>
              <a:t> </a:t>
            </a:r>
            <a:r>
              <a:rPr lang="nl-BE" sz="2000" cap="small" dirty="0" err="1">
                <a:latin typeface="Tw Cen MT Condensed Extra Bold" panose="020B0803020202020204" pitchFamily="34" charset="0"/>
                <a:ea typeface="+mn-ea"/>
                <a:cs typeface="+mn-cs"/>
              </a:rPr>
              <a:t>Give</a:t>
            </a:r>
            <a:r>
              <a:rPr lang="nl-BE" sz="2000" cap="small" dirty="0">
                <a:latin typeface="Tw Cen MT Condensed Extra Bold" panose="020B0803020202020204" pitchFamily="34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834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6B8941E5-DD09-7BA5-4858-AFD7141749B0}"/>
              </a:ext>
            </a:extLst>
          </p:cNvPr>
          <p:cNvSpPr txBox="1"/>
          <p:nvPr/>
        </p:nvSpPr>
        <p:spPr>
          <a:xfrm>
            <a:off x="416608" y="915566"/>
            <a:ext cx="8547880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nl-BE" sz="1800" cap="small" dirty="0">
                <a:latin typeface="Tw Cen MT Condensed Extra Bold" panose="020B0803020202020204" pitchFamily="34" charset="0"/>
              </a:rPr>
              <a:t>de sociale kruidenier zet in op armoedebestrijding, wil de situatie verbeteren en mensen versterken door enerzijds materiële noodhulp, anderzijds ontmoeting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BE" sz="1800" cap="small" dirty="0">
              <a:latin typeface="Tw Cen MT Condensed Extra Bold" panose="020B08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BE" sz="1800" cap="small" dirty="0">
                <a:latin typeface="Tw Cen MT Condensed Extra Bold" panose="020B0803020202020204" pitchFamily="34" charset="0"/>
              </a:rPr>
              <a:t>Wijziging huidige werking naar erkenning sociale kruidenier</a:t>
            </a:r>
            <a:r>
              <a:rPr lang="nl-BE" cap="small" dirty="0">
                <a:latin typeface="Tw Cen MT Condensed Extra Bold" panose="020B0803020202020204" pitchFamily="34" charset="0"/>
              </a:rPr>
              <a:t>   </a:t>
            </a:r>
            <a:endParaRPr lang="nl-BE" sz="1800" cap="small" dirty="0">
              <a:latin typeface="Tw Cen MT Condensed Extra Bold" panose="020B08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BE" sz="900" cap="small" dirty="0">
              <a:latin typeface="Tw Cen MT Condensed Extra Bold" panose="020B0803020202020204" pitchFamily="34" charset="0"/>
            </a:endParaRPr>
          </a:p>
          <a:p>
            <a:pPr marL="625475" indent="-342900">
              <a:buFont typeface="Wingdings" panose="05000000000000000000" pitchFamily="2" charset="2"/>
              <a:buChar char="ü"/>
            </a:pPr>
            <a:r>
              <a:rPr lang="nl-BE" sz="1800" cap="small" dirty="0">
                <a:latin typeface="Tw Cen MT Condensed Extra Bold" panose="020B0803020202020204" pitchFamily="34" charset="0"/>
              </a:rPr>
              <a:t>Winkel </a:t>
            </a:r>
            <a:br>
              <a:rPr lang="nl-BE" sz="1800" cap="small" dirty="0">
                <a:latin typeface="Tw Cen MT Condensed Extra Bold" panose="020B0803020202020204" pitchFamily="34" charset="0"/>
              </a:rPr>
            </a:br>
            <a:r>
              <a:rPr lang="nl-BE" sz="1800" cap="small" dirty="0">
                <a:latin typeface="Tw Cen MT Condensed Extra Bold" panose="020B0803020202020204" pitchFamily="34" charset="0"/>
              </a:rPr>
              <a:t>De sociale kruidenier is een winkel waar de klanten mensen in armoede zijn</a:t>
            </a:r>
            <a:br>
              <a:rPr lang="nl-BE" sz="1800" cap="small" dirty="0">
                <a:latin typeface="Tw Cen MT Condensed Extra Bold" panose="020B0803020202020204" pitchFamily="34" charset="0"/>
              </a:rPr>
            </a:br>
            <a:r>
              <a:rPr lang="nl-BE" sz="1800" cap="small" dirty="0">
                <a:latin typeface="Tw Cen MT Condensed Extra Bold" panose="020B0803020202020204" pitchFamily="34" charset="0"/>
              </a:rPr>
              <a:t>- De hulpvrager wordt klant</a:t>
            </a:r>
            <a:br>
              <a:rPr lang="nl-BE" sz="1800" cap="small" dirty="0">
                <a:latin typeface="Tw Cen MT Condensed Extra Bold" panose="020B0803020202020204" pitchFamily="34" charset="0"/>
              </a:rPr>
            </a:br>
            <a:r>
              <a:rPr lang="nl-BE" sz="1800" cap="small" dirty="0">
                <a:latin typeface="Tw Cen MT Condensed Extra Bold" panose="020B0803020202020204" pitchFamily="34" charset="0"/>
              </a:rPr>
              <a:t>- Keuzevrijheid</a:t>
            </a:r>
            <a:br>
              <a:rPr lang="nl-BE" sz="1800" cap="small" dirty="0">
                <a:latin typeface="Tw Cen MT Condensed Extra Bold" panose="020B0803020202020204" pitchFamily="34" charset="0"/>
              </a:rPr>
            </a:br>
            <a:r>
              <a:rPr lang="nl-BE" sz="1800" cap="small" dirty="0">
                <a:latin typeface="Tw Cen MT Condensed Extra Bold" panose="020B0803020202020204" pitchFamily="34" charset="0"/>
              </a:rPr>
              <a:t>- Kwaliteitsvolle producten </a:t>
            </a:r>
            <a:br>
              <a:rPr lang="nl-BE" sz="1800" cap="small" dirty="0">
                <a:latin typeface="Tw Cen MT Condensed Extra Bold" panose="020B0803020202020204" pitchFamily="34" charset="0"/>
              </a:rPr>
            </a:br>
            <a:r>
              <a:rPr lang="nl-BE" sz="1800" cap="small" dirty="0">
                <a:latin typeface="Tw Cen MT Condensed Extra Bold" panose="020B0803020202020204" pitchFamily="34" charset="0"/>
              </a:rPr>
              <a:t>- Aanbod is betalend </a:t>
            </a:r>
          </a:p>
          <a:p>
            <a:endParaRPr lang="nl-BE" sz="1100" cap="small" dirty="0">
              <a:latin typeface="Tw Cen MT Condensed Extra Bold" panose="020B0803020202020204" pitchFamily="34" charset="0"/>
            </a:endParaRPr>
          </a:p>
          <a:p>
            <a:pPr marL="625475" indent="-342900">
              <a:buFont typeface="Wingdings" panose="05000000000000000000" pitchFamily="2" charset="2"/>
              <a:buChar char="ü"/>
            </a:pPr>
            <a:r>
              <a:rPr lang="nl-BE" sz="1800" cap="small" dirty="0">
                <a:latin typeface="Tw Cen MT Condensed Extra Bold" panose="020B0803020202020204" pitchFamily="34" charset="0"/>
              </a:rPr>
              <a:t>Ontmoetingsplaats: voor iedereen, versterken van netwerk, </a:t>
            </a:r>
            <a:r>
              <a:rPr lang="nl-BE" sz="1800" cap="small" dirty="0" err="1">
                <a:latin typeface="Tw Cen MT Condensed Extra Bold" panose="020B0803020202020204" pitchFamily="34" charset="0"/>
              </a:rPr>
              <a:t>empowerend</a:t>
            </a:r>
            <a:endParaRPr lang="nl-BE" sz="1800" cap="small" dirty="0">
              <a:latin typeface="Tw Cen MT Condensed Extra Bold" panose="020B0803020202020204" pitchFamily="34" charset="0"/>
            </a:endParaRPr>
          </a:p>
          <a:p>
            <a:pPr marL="625475" indent="-342900">
              <a:buFont typeface="Wingdings" panose="05000000000000000000" pitchFamily="2" charset="2"/>
              <a:buChar char="ü"/>
            </a:pPr>
            <a:endParaRPr lang="nl-BE" sz="900" cap="small" dirty="0">
              <a:latin typeface="Tw Cen MT Condensed Extra Bold" panose="020B0803020202020204" pitchFamily="34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3AE59B0-F54F-2B63-6561-73ECF6342427}"/>
              </a:ext>
            </a:extLst>
          </p:cNvPr>
          <p:cNvSpPr txBox="1"/>
          <p:nvPr/>
        </p:nvSpPr>
        <p:spPr>
          <a:xfrm>
            <a:off x="416608" y="123478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600" cap="small" dirty="0">
                <a:solidFill>
                  <a:schemeClr val="accent2">
                    <a:lumMod val="50000"/>
                    <a:lumOff val="50000"/>
                  </a:schemeClr>
                </a:solidFill>
                <a:latin typeface="Tw Cen MT Condensed Extra Bold" panose="020B0803020202020204" pitchFamily="34" charset="0"/>
              </a:rPr>
              <a:t>Wat is een sociale kruidenier?</a:t>
            </a:r>
            <a:endParaRPr lang="nl-BE" sz="3600" dirty="0">
              <a:solidFill>
                <a:schemeClr val="accent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64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7D7A234E-84F5-D74B-02B0-F959EFED1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600" cap="small" dirty="0">
                <a:solidFill>
                  <a:schemeClr val="accent2">
                    <a:lumMod val="50000"/>
                    <a:lumOff val="50000"/>
                  </a:schemeClr>
                </a:solidFill>
                <a:latin typeface="Tw Cen MT Condensed Extra Bold" panose="020B0803020202020204" pitchFamily="34" charset="0"/>
              </a:rPr>
              <a:t>Wat is een sociale kruidenier?</a:t>
            </a:r>
            <a:endParaRPr lang="nl-BE" sz="3600" dirty="0"/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B1F13E35-C874-2305-E5E0-61C763B006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66700" indent="-266700">
              <a:buFont typeface="Wingdings" panose="05000000000000000000" pitchFamily="2" charset="2"/>
              <a:buChar char="§"/>
            </a:pPr>
            <a:r>
              <a:rPr lang="nl-BE" sz="2400" cap="small" dirty="0">
                <a:latin typeface="Tw Cen MT Condensed Extra Bold" panose="020B0803020202020204" pitchFamily="34" charset="0"/>
              </a:rPr>
              <a:t>participatie van de doelgroep</a:t>
            </a:r>
          </a:p>
          <a:p>
            <a:pPr marL="539750">
              <a:buFont typeface="Wingdings" panose="05000000000000000000" pitchFamily="2" charset="2"/>
              <a:buChar char="ü"/>
            </a:pPr>
            <a:r>
              <a:rPr lang="nl-BE" cap="small" dirty="0">
                <a:latin typeface="Tw Cen MT Condensed Extra Bold" panose="020B0803020202020204" pitchFamily="34" charset="0"/>
              </a:rPr>
              <a:t>Vrijwilliger</a:t>
            </a:r>
          </a:p>
          <a:p>
            <a:pPr marL="539750">
              <a:buFont typeface="Wingdings" panose="05000000000000000000" pitchFamily="2" charset="2"/>
              <a:buChar char="ü"/>
            </a:pPr>
            <a:r>
              <a:rPr lang="nl-BE" cap="small" dirty="0">
                <a:latin typeface="Tw Cen MT Condensed Extra Bold" panose="020B0803020202020204" pitchFamily="34" charset="0"/>
              </a:rPr>
              <a:t>Deelnemen aan activiteiten in ontmoetingsruimte </a:t>
            </a:r>
          </a:p>
          <a:p>
            <a:pPr marL="254000" indent="0">
              <a:buNone/>
            </a:pPr>
            <a:endParaRPr lang="nl-BE" cap="small" dirty="0">
              <a:latin typeface="Tw Cen MT Condensed Extra Bold" panose="020B0803020202020204" pitchFamily="34" charset="0"/>
            </a:endParaRPr>
          </a:p>
          <a:p>
            <a:pPr marL="266700" indent="-266700">
              <a:buFont typeface="Wingdings" panose="05000000000000000000" pitchFamily="2" charset="2"/>
              <a:buChar char="§"/>
            </a:pPr>
            <a:r>
              <a:rPr lang="nl-BE" sz="2400" cap="small" dirty="0">
                <a:latin typeface="Tw Cen MT Condensed Extra Bold" panose="020B0803020202020204" pitchFamily="34" charset="0"/>
              </a:rPr>
              <a:t>de klanten kunnen mee bepalen hoe de werking georganiseerd wordt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24110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0E4A0C9B-F2A7-667E-1EED-D1033213D641}"/>
              </a:ext>
            </a:extLst>
          </p:cNvPr>
          <p:cNvSpPr txBox="1"/>
          <p:nvPr/>
        </p:nvSpPr>
        <p:spPr>
          <a:xfrm>
            <a:off x="323528" y="51471"/>
            <a:ext cx="8280920" cy="4616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3600" b="1" cap="small" dirty="0">
                <a:solidFill>
                  <a:schemeClr val="accent2">
                    <a:lumMod val="50000"/>
                    <a:lumOff val="50000"/>
                  </a:schemeClr>
                </a:solidFill>
                <a:latin typeface="Tw Cen MT Condensed Extra Bold" panose="020B0803020202020204" pitchFamily="34" charset="0"/>
                <a:ea typeface="Verdana" panose="020B0604030504040204" pitchFamily="34" charset="0"/>
              </a:rPr>
              <a:t>HOE? </a:t>
            </a:r>
          </a:p>
          <a:p>
            <a:endParaRPr lang="nl-BE" sz="2000" b="1" cap="small" dirty="0">
              <a:solidFill>
                <a:schemeClr val="accent2">
                  <a:lumMod val="50000"/>
                  <a:lumOff val="50000"/>
                </a:schemeClr>
              </a:solidFill>
              <a:latin typeface="Tw Cen MT Condensed Extra Bold" panose="020B0803020202020204" pitchFamily="34" charset="0"/>
              <a:ea typeface="Verdana" panose="020B0604030504040204" pitchFamily="34" charset="0"/>
            </a:endParaRPr>
          </a:p>
          <a:p>
            <a:r>
              <a:rPr lang="nl-BE" sz="2000" b="1" cap="small" dirty="0">
                <a:solidFill>
                  <a:schemeClr val="accent2">
                    <a:lumMod val="50000"/>
                    <a:lumOff val="50000"/>
                  </a:schemeClr>
                </a:solidFill>
                <a:latin typeface="Tw Cen MT Condensed Extra Bold" panose="020B0803020202020204" pitchFamily="34" charset="0"/>
                <a:ea typeface="Verdana" panose="020B0604030504040204" pitchFamily="34" charset="0"/>
              </a:rPr>
              <a:t>WINKEL</a:t>
            </a:r>
          </a:p>
          <a:p>
            <a:endParaRPr lang="nl-BE" sz="1000" b="1" cap="small" dirty="0">
              <a:latin typeface="Tw Cen MT Condensed Extra Bold" panose="020B080302020202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BE" cap="small" dirty="0">
                <a:latin typeface="Tw Cen MT Condensed Extra Bold" panose="020B0803020202020204" pitchFamily="34" charset="0"/>
              </a:rPr>
              <a:t>Toeleiding voorlopig enkel sociaal huis </a:t>
            </a:r>
          </a:p>
          <a:p>
            <a:r>
              <a:rPr lang="nl-BE" cap="small" dirty="0">
                <a:latin typeface="Tw Cen MT Condensed Extra Bold" panose="020B0803020202020204" pitchFamily="34" charset="0"/>
              </a:rPr>
              <a:t>     Financiële toetsing </a:t>
            </a:r>
            <a:r>
              <a:rPr lang="nl-BE" cap="small" dirty="0" err="1">
                <a:latin typeface="Tw Cen MT Condensed Extra Bold" panose="020B0803020202020204" pitchFamily="34" charset="0"/>
              </a:rPr>
              <a:t>ahv</a:t>
            </a:r>
            <a:r>
              <a:rPr lang="nl-BE" cap="small" dirty="0">
                <a:latin typeface="Tw Cen MT Condensed Extra Bold" panose="020B0803020202020204" pitchFamily="34" charset="0"/>
              </a:rPr>
              <a:t> tool </a:t>
            </a:r>
            <a:r>
              <a:rPr lang="nl-BE" sz="1600" cap="small" dirty="0">
                <a:latin typeface="Tw Cen MT Condensed Extra Bold" panose="020B0803020202020204" pitchFamily="34" charset="0"/>
              </a:rPr>
              <a:t>REMI</a:t>
            </a:r>
          </a:p>
          <a:p>
            <a:r>
              <a:rPr lang="nl-BE" cap="small" dirty="0">
                <a:latin typeface="Tw Cen MT Condensed Extra Bold" panose="020B0803020202020204" pitchFamily="34" charset="0"/>
              </a:rPr>
              <a:t>     Toekenning: 1 jaar</a:t>
            </a:r>
          </a:p>
          <a:p>
            <a:r>
              <a:rPr lang="nl-BE" cap="small" dirty="0">
                <a:latin typeface="Tw Cen MT Condensed Extra Bold" panose="020B0803020202020204" pitchFamily="34" charset="0"/>
              </a:rPr>
              <a:t>     Tijdelijke toekenning/noodpakket</a:t>
            </a:r>
          </a:p>
          <a:p>
            <a:r>
              <a:rPr lang="nl-BE" cap="small" dirty="0">
                <a:latin typeface="Tw Cen MT Condensed Extra Bold" panose="020B0803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BE" cap="small" dirty="0">
                <a:latin typeface="Tw Cen MT Condensed Extra Bold" panose="020B0803020202020204" pitchFamily="34" charset="0"/>
              </a:rPr>
              <a:t>wekelijks op donderdag van </a:t>
            </a:r>
            <a:r>
              <a:rPr lang="nl-BE" sz="1600" cap="small" dirty="0">
                <a:latin typeface="Tw Cen MT Condensed Extra Bold" panose="020B0803020202020204" pitchFamily="34" charset="0"/>
              </a:rPr>
              <a:t>13u30 – 18u30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BE" cap="small" dirty="0">
                <a:latin typeface="Tw Cen MT Condensed Extra Bold" panose="020B0803020202020204" pitchFamily="34" charset="0"/>
              </a:rPr>
              <a:t>gemiddeld </a:t>
            </a:r>
            <a:r>
              <a:rPr lang="nl-BE" sz="1600" cap="small" dirty="0">
                <a:latin typeface="Tw Cen MT Condensed Extra Bold" panose="020B0803020202020204" pitchFamily="34" charset="0"/>
              </a:rPr>
              <a:t>50</a:t>
            </a:r>
            <a:r>
              <a:rPr lang="nl-BE" cap="small" dirty="0">
                <a:latin typeface="Tw Cen MT Condensed Extra Bold" panose="020B0803020202020204" pitchFamily="34" charset="0"/>
              </a:rPr>
              <a:t> gezinnen per week (</a:t>
            </a:r>
            <a:r>
              <a:rPr lang="nl-BE" cap="small" dirty="0" err="1">
                <a:latin typeface="Tw Cen MT Condensed Extra Bold" panose="020B0803020202020204" pitchFamily="34" charset="0"/>
              </a:rPr>
              <a:t>ong</a:t>
            </a:r>
            <a:r>
              <a:rPr lang="nl-BE" cap="small" dirty="0">
                <a:latin typeface="Tw Cen MT Condensed Extra Bold" panose="020B0803020202020204" pitchFamily="34" charset="0"/>
              </a:rPr>
              <a:t> </a:t>
            </a:r>
            <a:r>
              <a:rPr lang="nl-BE" sz="1600" cap="small" dirty="0">
                <a:latin typeface="Tw Cen MT Condensed Extra Bold" panose="020B0803020202020204" pitchFamily="34" charset="0"/>
              </a:rPr>
              <a:t>150</a:t>
            </a:r>
            <a:r>
              <a:rPr lang="nl-BE" cap="small" dirty="0">
                <a:latin typeface="Tw Cen MT Condensed Extra Bold" panose="020B0803020202020204" pitchFamily="34" charset="0"/>
              </a:rPr>
              <a:t>/maand)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BE" cap="small" dirty="0">
                <a:latin typeface="Tw Cen MT Condensed Extra Bold" panose="020B0803020202020204" pitchFamily="34" charset="0"/>
              </a:rPr>
              <a:t>alleenstaande, kleine gezinnen </a:t>
            </a:r>
            <a:r>
              <a:rPr lang="nl-BE" sz="1600" cap="small" dirty="0">
                <a:latin typeface="Tw Cen MT Condensed Extra Bold" panose="020B0803020202020204" pitchFamily="34" charset="0"/>
              </a:rPr>
              <a:t>2x</a:t>
            </a:r>
            <a:r>
              <a:rPr lang="nl-BE" cap="small" dirty="0">
                <a:latin typeface="Tw Cen MT Condensed Extra Bold" panose="020B0803020202020204" pitchFamily="34" charset="0"/>
              </a:rPr>
              <a:t>/maand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BE" cap="small" dirty="0">
                <a:latin typeface="Tw Cen MT Condensed Extra Bold" panose="020B0803020202020204" pitchFamily="34" charset="0"/>
              </a:rPr>
              <a:t>grote gezinnen: elke week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BE" cap="small" dirty="0">
                <a:latin typeface="Tw Cen MT Condensed Extra Bold" panose="020B0803020202020204" pitchFamily="34" charset="0"/>
              </a:rPr>
              <a:t>maandelijkse toekenning van budget (betalend/gratis)</a:t>
            </a:r>
          </a:p>
          <a:p>
            <a:endParaRPr lang="nl-BE" sz="1000" cap="small" dirty="0">
              <a:latin typeface="Tw Cen MT Condensed Extra Bold" panose="020B0803020202020204" pitchFamily="34" charset="0"/>
            </a:endParaRP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07874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F949DB38-F574-7B1A-D3E4-2C5166F90121}"/>
              </a:ext>
            </a:extLst>
          </p:cNvPr>
          <p:cNvSpPr txBox="1"/>
          <p:nvPr/>
        </p:nvSpPr>
        <p:spPr>
          <a:xfrm>
            <a:off x="251520" y="915007"/>
            <a:ext cx="849694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cap="small" dirty="0">
                <a:solidFill>
                  <a:schemeClr val="accent2">
                    <a:lumMod val="50000"/>
                    <a:lumOff val="50000"/>
                  </a:schemeClr>
                </a:solidFill>
                <a:latin typeface="Tw Cen MT Condensed Extra Bold" panose="020B0803020202020204" pitchFamily="34" charset="0"/>
              </a:rPr>
              <a:t>Ontmoetingsruimte</a:t>
            </a:r>
          </a:p>
          <a:p>
            <a:endParaRPr lang="nl-BE" sz="1000" cap="small" dirty="0">
              <a:solidFill>
                <a:schemeClr val="accent2">
                  <a:lumMod val="50000"/>
                  <a:lumOff val="50000"/>
                </a:schemeClr>
              </a:solidFill>
              <a:latin typeface="Tw Cen MT Condensed Extra Bold" panose="020B08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BE" cap="small" dirty="0">
                <a:latin typeface="Tw Cen MT Condensed Extra Bold" panose="020B0803020202020204" pitchFamily="34" charset="0"/>
              </a:rPr>
              <a:t>voor iedereen: focus op versterken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BE" cap="small" dirty="0">
                <a:latin typeface="Tw Cen MT Condensed Extra Bold" panose="020B0803020202020204" pitchFamily="34" charset="0"/>
              </a:rPr>
              <a:t>wekelijks op donderdag van </a:t>
            </a:r>
            <a:r>
              <a:rPr lang="nl-BE" sz="1600" cap="small" dirty="0">
                <a:latin typeface="Tw Cen MT Condensed Extra Bold" panose="020B0803020202020204" pitchFamily="34" charset="0"/>
              </a:rPr>
              <a:t>13u30 – 18u30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BE" cap="small" dirty="0">
                <a:latin typeface="Tw Cen MT Condensed Extra Bold" panose="020B0803020202020204" pitchFamily="34" charset="0"/>
              </a:rPr>
              <a:t>babbel, koffieklets, gezellige plaats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BE" sz="1600" cap="small" dirty="0">
                <a:latin typeface="Tw Cen MT Condensed Extra Bold" panose="020B0803020202020204" pitchFamily="34" charset="0"/>
              </a:rPr>
              <a:t>A</a:t>
            </a:r>
            <a:r>
              <a:rPr lang="nl-BE" cap="small" dirty="0">
                <a:latin typeface="Tw Cen MT Condensed Extra Bold" panose="020B0803020202020204" pitchFamily="34" charset="0"/>
              </a:rPr>
              <a:t>ctiviteiten, workshops, infomomenten: samenwerken met interne en externe diensten  </a:t>
            </a:r>
          </a:p>
          <a:p>
            <a:endParaRPr lang="nl-BE" sz="2400" cap="small" dirty="0">
              <a:solidFill>
                <a:schemeClr val="accent2">
                  <a:lumMod val="50000"/>
                  <a:lumOff val="50000"/>
                </a:schemeClr>
              </a:solidFill>
              <a:latin typeface="Tw Cen MT Condensed Extra Bold" panose="020B0803020202020204" pitchFamily="34" charset="0"/>
            </a:endParaRPr>
          </a:p>
          <a:p>
            <a:r>
              <a:rPr lang="nl-BE" sz="2400" cap="small" dirty="0">
                <a:solidFill>
                  <a:schemeClr val="accent2">
                    <a:lumMod val="50000"/>
                    <a:lumOff val="50000"/>
                  </a:schemeClr>
                </a:solidFill>
                <a:latin typeface="Tw Cen MT Condensed Extra Bold" panose="020B0803020202020204" pitchFamily="34" charset="0"/>
              </a:rPr>
              <a:t>Openingsmoment </a:t>
            </a:r>
          </a:p>
          <a:p>
            <a:endParaRPr lang="nl-BE" sz="1000" cap="small" dirty="0">
              <a:solidFill>
                <a:schemeClr val="accent2">
                  <a:lumMod val="50000"/>
                  <a:lumOff val="50000"/>
                </a:schemeClr>
              </a:solidFill>
              <a:latin typeface="Tw Cen MT Condensed Extra Bold" panose="020B0803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cap="small" dirty="0">
                <a:latin typeface="Tw Cen MT Condensed Extra Bold" panose="020B0803020202020204" pitchFamily="34" charset="0"/>
              </a:rPr>
              <a:t>Officieel 13/09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cap="small" dirty="0" err="1">
                <a:latin typeface="Tw Cen MT Condensed Extra Bold" panose="020B0803020202020204" pitchFamily="34" charset="0"/>
              </a:rPr>
              <a:t>Surplatse</a:t>
            </a:r>
            <a:r>
              <a:rPr lang="nl-NL" cap="small" dirty="0">
                <a:latin typeface="Tw Cen MT Condensed Extra Bold" panose="020B0803020202020204" pitchFamily="34" charset="0"/>
              </a:rPr>
              <a:t> 15/09</a:t>
            </a:r>
          </a:p>
          <a:p>
            <a:endParaRPr lang="nl-BE" sz="2400" cap="small" dirty="0">
              <a:solidFill>
                <a:schemeClr val="accent2">
                  <a:lumMod val="50000"/>
                  <a:lumOff val="50000"/>
                </a:schemeClr>
              </a:solidFill>
              <a:latin typeface="Tw Cen MT Condensed Extra Bold" panose="020B0803020202020204" pitchFamily="34" charset="0"/>
            </a:endParaRPr>
          </a:p>
          <a:p>
            <a:pPr algn="ctr"/>
            <a:endParaRPr lang="nl-BE" cap="small" dirty="0">
              <a:latin typeface="Tw Cen MT Condensed Extra Bold" panose="020B0803020202020204" pitchFamily="34" charset="0"/>
            </a:endParaRPr>
          </a:p>
          <a:p>
            <a:pPr marL="0" indent="0">
              <a:buNone/>
            </a:pPr>
            <a:endParaRPr lang="nl-NL" sz="2400" cap="small" dirty="0">
              <a:solidFill>
                <a:schemeClr val="accent2">
                  <a:lumMod val="50000"/>
                  <a:lumOff val="50000"/>
                </a:schemeClr>
              </a:solidFill>
              <a:latin typeface="Tw Cen MT Condensed Extra Bold" panose="020B0803020202020204" pitchFamily="34" charset="0"/>
            </a:endParaRPr>
          </a:p>
          <a:p>
            <a:pPr marL="0" indent="0">
              <a:buNone/>
            </a:pPr>
            <a:r>
              <a:rPr lang="nl-NL" cap="small" dirty="0">
                <a:latin typeface="Tw Cen MT Condensed Extra Bold" panose="020B0803020202020204" pitchFamily="34" charset="0"/>
              </a:rPr>
              <a:t> </a:t>
            </a:r>
          </a:p>
          <a:p>
            <a:pPr marL="342900" indent="-342900">
              <a:buSzPts val="1000"/>
              <a:buFont typeface="Wingdings" panose="05000000000000000000" pitchFamily="2" charset="2"/>
              <a:buChar char="§"/>
              <a:tabLst>
                <a:tab pos="571500" algn="l"/>
              </a:tabLst>
            </a:pPr>
            <a:endParaRPr lang="nl-BE" cap="small" dirty="0">
              <a:solidFill>
                <a:schemeClr val="bg1"/>
              </a:solidFill>
              <a:latin typeface="Tw Cen MT Condensed Extra Bold" panose="020B0803020202020204" pitchFamily="34" charset="0"/>
            </a:endParaRP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5DDD672-34AD-141F-42FB-A8D5A2805950}"/>
              </a:ext>
            </a:extLst>
          </p:cNvPr>
          <p:cNvSpPr txBox="1"/>
          <p:nvPr/>
        </p:nvSpPr>
        <p:spPr>
          <a:xfrm>
            <a:off x="539552" y="195486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600" b="1" cap="small" dirty="0">
                <a:solidFill>
                  <a:schemeClr val="accent2">
                    <a:lumMod val="50000"/>
                    <a:lumOff val="50000"/>
                  </a:schemeClr>
                </a:solidFill>
                <a:latin typeface="Tw Cen MT Condensed Extra Bold" panose="020B0803020202020204" pitchFamily="34" charset="0"/>
                <a:ea typeface="Verdana" panose="020B0604030504040204" pitchFamily="34" charset="0"/>
              </a:rPr>
              <a:t>HOE? </a:t>
            </a:r>
          </a:p>
        </p:txBody>
      </p:sp>
    </p:spTree>
    <p:extLst>
      <p:ext uri="{BB962C8B-B14F-4D97-AF65-F5344CB8AC3E}">
        <p14:creationId xmlns:p14="http://schemas.microsoft.com/office/powerpoint/2010/main" val="864853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302712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wevelgem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FB4E9"/>
      </a:accent1>
      <a:accent2>
        <a:srgbClr val="004259"/>
      </a:accent2>
      <a:accent3>
        <a:srgbClr val="FFEE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1585</TotalTime>
  <Words>232</Words>
  <Application>Microsoft Office PowerPoint</Application>
  <PresentationFormat>Diavoorstelling (16:9)</PresentationFormat>
  <Paragraphs>59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3" baseType="lpstr">
      <vt:lpstr>Arial</vt:lpstr>
      <vt:lpstr>Calibri</vt:lpstr>
      <vt:lpstr>Tw Cen MT Condensed Extra Bold</vt:lpstr>
      <vt:lpstr>Verdana</vt:lpstr>
      <vt:lpstr>Wingdings</vt:lpstr>
      <vt:lpstr>Kantoorthema</vt:lpstr>
      <vt:lpstr>Sociale Kruidenier </vt:lpstr>
      <vt:lpstr>Huidige werking</vt:lpstr>
      <vt:lpstr>PowerPoint-presentatie</vt:lpstr>
      <vt:lpstr>Wat is een sociale kruidenier?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Lukas Breughe</dc:creator>
  <cp:lastModifiedBy>Karolien Poot</cp:lastModifiedBy>
  <cp:revision>76</cp:revision>
  <dcterms:created xsi:type="dcterms:W3CDTF">2018-01-09T10:33:43Z</dcterms:created>
  <dcterms:modified xsi:type="dcterms:W3CDTF">2024-06-11T11:21:28Z</dcterms:modified>
</cp:coreProperties>
</file>