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4"/>
  </p:sldMasterIdLst>
  <p:notesMasterIdLst>
    <p:notesMasterId r:id="rId37"/>
  </p:notesMasterIdLst>
  <p:sldIdLst>
    <p:sldId id="2147481882" r:id="rId5"/>
    <p:sldId id="2147481850" r:id="rId6"/>
    <p:sldId id="2147481834" r:id="rId7"/>
    <p:sldId id="2147481861" r:id="rId8"/>
    <p:sldId id="257" r:id="rId9"/>
    <p:sldId id="262" r:id="rId10"/>
    <p:sldId id="2147481835" r:id="rId11"/>
    <p:sldId id="284" r:id="rId12"/>
    <p:sldId id="2147481862" r:id="rId13"/>
    <p:sldId id="2147481856" r:id="rId14"/>
    <p:sldId id="2147481863" r:id="rId15"/>
    <p:sldId id="2147481865" r:id="rId16"/>
    <p:sldId id="2147481872" r:id="rId17"/>
    <p:sldId id="2147481867" r:id="rId18"/>
    <p:sldId id="2147481874" r:id="rId19"/>
    <p:sldId id="2147481886" r:id="rId20"/>
    <p:sldId id="2147481887" r:id="rId21"/>
    <p:sldId id="256" r:id="rId22"/>
    <p:sldId id="258" r:id="rId23"/>
    <p:sldId id="259" r:id="rId24"/>
    <p:sldId id="317" r:id="rId25"/>
    <p:sldId id="318" r:id="rId26"/>
    <p:sldId id="319" r:id="rId27"/>
    <p:sldId id="261" r:id="rId28"/>
    <p:sldId id="288" r:id="rId29"/>
    <p:sldId id="2147481900" r:id="rId30"/>
    <p:sldId id="287" r:id="rId31"/>
    <p:sldId id="260" r:id="rId32"/>
    <p:sldId id="263" r:id="rId33"/>
    <p:sldId id="264" r:id="rId34"/>
    <p:sldId id="328" r:id="rId35"/>
    <p:sldId id="2147481901" r:id="rId3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57FB0D-5FDB-1528-A14B-FFAB4FA35313}" name="Gastgebruiker" initials="Ga" userId="S::urn:spo:anon#151b94e7a6dd0959c771816ffab3b266db0485b3cd16885f3a9853c15639de43::" providerId="AD"/>
  <p188:author id="{CF44A620-939A-05ED-DA92-FC566A6915F8}" name="Liesbeth Wouters" initials="LW" userId="S::liesbeth@logokempen.be::f480463f-0584-4846-b994-a5d3dd83cf6c" providerId="AD"/>
  <p188:author id="{950C4351-BF48-EB76-1FF5-2984EF0AA468}" name="Gastgebruiker" initials="Ga" userId="S::urn:spo:anon#3a188853eece9deccd02f98149044fc2549f8c825bb3773aa51440ffa383ce2b::" providerId="AD"/>
  <p188:author id="{C0E03953-567D-B634-361F-E1AFBA771F15}" name="Gastgebruiker" initials="Ga" userId="S::urn:spo:anon#3147bb7daad95c7be86983401fd05920dd575978ccdeddb7cc8dfa1e595b66ba::" providerId="AD"/>
  <p188:author id="{8F7E8459-8907-9BFC-77FF-E889B4A2C13A}" name="Inge Decorte" initials="ID" userId="S::inge.decorte@LogoAntwerpen.onmicrosoft.com::71be13aa-4c1e-4e53-9f2f-1359753cdb3b" providerId="AD"/>
  <p188:author id="{C14E758B-3739-5411-0FAD-885D499B6574}" name="Inge Decorte" initials="ID" userId="S::inge.decorte_vlaamselogos.be#ext#@logoantwerpen.onmicrosoft.com::abccbc1a-57f4-47a8-88aa-8214e71f825a" providerId="AD"/>
  <p188:author id="{C9FB05EC-6C39-5533-C2C6-C8BC35F462A5}" name="Pauline Van Aelst" initials="PV" userId="S::pauline.vanaelst@LogoAntwerpen.onmicrosoft.com::308a68a8-b473-4c09-b673-58f067130e88" providerId="AD"/>
  <p188:author id="{9CCFB2FF-5760-AAA3-67DD-EEF3F3E3729C}" name="Gastgebruiker" initials="Ga" userId="S::urn:spo:anon#4301209645a28d86dc9942849da29fea71c7c0d995407b182598f54321fb29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1838"/>
    <a:srgbClr val="EB52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398" autoAdjust="0"/>
  </p:normalViewPr>
  <p:slideViewPr>
    <p:cSldViewPr snapToGrid="0">
      <p:cViewPr varScale="1">
        <p:scale>
          <a:sx n="51" d="100"/>
          <a:sy n="51" d="100"/>
        </p:scale>
        <p:origin x="1647"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A17A9-4721-4005-A6C4-16DFDA5915DB}" type="datetimeFigureOut">
              <a:rPr lang="nl-BE" smtClean="0"/>
              <a:t>11/02/2025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DE361-241E-4022-880E-3494C0BE480C}" type="slidenum">
              <a:rPr lang="nl-BE" smtClean="0"/>
              <a:t>‹nr.›</a:t>
            </a:fld>
            <a:endParaRPr lang="nl-BE"/>
          </a:p>
        </p:txBody>
      </p:sp>
    </p:spTree>
    <p:extLst>
      <p:ext uri="{BB962C8B-B14F-4D97-AF65-F5344CB8AC3E}">
        <p14:creationId xmlns:p14="http://schemas.microsoft.com/office/powerpoint/2010/main" val="230269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Bij een nieuw begin, hoort </a:t>
            </a:r>
            <a:r>
              <a:rPr lang="nl-BE" b="1"/>
              <a:t>een nieuw gezamenlijk verhaal en een nieuwe organisatiestructuur.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Deze bouwt verder op de sterke punten en goede praktijken uit het verleden.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b="1"/>
              <a:t>De kern van onze werking blijft lokaal en regionaal. </a:t>
            </a:r>
          </a:p>
          <a:p>
            <a:pPr>
              <a:lnSpc>
                <a:spcPct val="100000"/>
              </a:lnSpc>
              <a:buBlip>
                <a:blip r:embed="rId3"/>
              </a:buBlip>
            </a:pPr>
            <a:r>
              <a:rPr lang="nl-BE" sz="1800"/>
              <a:t>Sterke lokale nabijheid en verankering</a:t>
            </a:r>
          </a:p>
          <a:p>
            <a:pPr>
              <a:lnSpc>
                <a:spcPct val="100000"/>
              </a:lnSpc>
              <a:buBlip>
                <a:blip r:embed="rId3"/>
              </a:buBlip>
            </a:pPr>
            <a:r>
              <a:rPr lang="nl-BE" sz="1800"/>
              <a:t>Mogelijkheid tot maatwerk</a:t>
            </a:r>
          </a:p>
          <a:p>
            <a:pPr>
              <a:lnSpc>
                <a:spcPct val="100000"/>
              </a:lnSpc>
              <a:buBlip>
                <a:blip r:embed="rId3"/>
              </a:buBlip>
            </a:pPr>
            <a:r>
              <a:rPr lang="nl-BE" sz="1800"/>
              <a:t>Gidsen van lokale en regionale partners bij het opzetten van een preventief gezondheidsbeleid</a:t>
            </a:r>
          </a:p>
          <a:p>
            <a:pPr>
              <a:lnSpc>
                <a:spcPct val="100000"/>
              </a:lnSpc>
              <a:buBlip>
                <a:blip r:embed="rId3"/>
              </a:buBlip>
            </a:pPr>
            <a:endParaRPr lang="nl-BE" sz="1800"/>
          </a:p>
          <a:p>
            <a:pPr>
              <a:lnSpc>
                <a:spcPct val="100000"/>
              </a:lnSpc>
              <a:buNone/>
            </a:pPr>
            <a:r>
              <a:rPr lang="nl-BE" sz="1800" b="1"/>
              <a:t>Om dit te garanderen, blijven we werken vanuit 12 regio’s, maximaal afgestemd op de referentieregio’s &gt; zie kaart volgende slide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b="1"/>
              <a:t>Concrete werking van de 3 diensten &gt; zie slide 9</a:t>
            </a:r>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3</a:t>
            </a:fld>
            <a:endParaRPr lang="nl-BE"/>
          </a:p>
        </p:txBody>
      </p:sp>
    </p:spTree>
    <p:extLst>
      <p:ext uri="{BB962C8B-B14F-4D97-AF65-F5344CB8AC3E}">
        <p14:creationId xmlns:p14="http://schemas.microsoft.com/office/powerpoint/2010/main" val="5238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Bezoek onze nieuwe website. Daarop kan je een profiel maken, inschrijven op onze nieuwsbrief, onze contactgegevens raadplegen, info over dienstverlening, inspiratieverhalen en in onze webshop kan je materialen en vormingen aanvragen,...</a:t>
            </a:r>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15</a:t>
            </a:fld>
            <a:endParaRPr lang="nl-BE"/>
          </a:p>
        </p:txBody>
      </p:sp>
    </p:spTree>
    <p:extLst>
      <p:ext uri="{BB962C8B-B14F-4D97-AF65-F5344CB8AC3E}">
        <p14:creationId xmlns:p14="http://schemas.microsoft.com/office/powerpoint/2010/main" val="71504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BB99E-0890-D01A-DB68-B9E0D3FFDA5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1D316A-F0EA-C9D7-7A56-FBA0AADBD3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4DFA4A-B311-DDB7-6424-7354215B42C0}"/>
              </a:ext>
            </a:extLst>
          </p:cNvPr>
          <p:cNvSpPr>
            <a:spLocks noGrp="1"/>
          </p:cNvSpPr>
          <p:nvPr>
            <p:ph type="body" idx="1"/>
          </p:nvPr>
        </p:nvSpPr>
        <p:spPr/>
        <p:txBody>
          <a:bodyPr/>
          <a:lstStyle/>
          <a:p>
            <a:r>
              <a:rPr lang="nl-BE"/>
              <a:t>Schrijf je in voor onze nieuwsbrief en ontvang (maandelijks?) nieuwe updates en inspiratie!</a:t>
            </a:r>
          </a:p>
        </p:txBody>
      </p:sp>
      <p:sp>
        <p:nvSpPr>
          <p:cNvPr id="4" name="Tijdelijke aanduiding voor dianummer 3">
            <a:extLst>
              <a:ext uri="{FF2B5EF4-FFF2-40B4-BE49-F238E27FC236}">
                <a16:creationId xmlns:a16="http://schemas.microsoft.com/office/drawing/2014/main" id="{A76F83D0-48A2-63D0-D8FA-2E1C35EAC2CF}"/>
              </a:ext>
            </a:extLst>
          </p:cNvPr>
          <p:cNvSpPr>
            <a:spLocks noGrp="1"/>
          </p:cNvSpPr>
          <p:nvPr>
            <p:ph type="sldNum" sz="quarter" idx="5"/>
          </p:nvPr>
        </p:nvSpPr>
        <p:spPr/>
        <p:txBody>
          <a:bodyPr/>
          <a:lstStyle/>
          <a:p>
            <a:fld id="{D4ADE361-241E-4022-880E-3494C0BE480C}" type="slidenum">
              <a:rPr lang="nl-BE" smtClean="0"/>
              <a:t>16</a:t>
            </a:fld>
            <a:endParaRPr lang="nl-BE"/>
          </a:p>
        </p:txBody>
      </p:sp>
    </p:spTree>
    <p:extLst>
      <p:ext uri="{BB962C8B-B14F-4D97-AF65-F5344CB8AC3E}">
        <p14:creationId xmlns:p14="http://schemas.microsoft.com/office/powerpoint/2010/main" val="233697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B6FF1-8FFE-1B08-2F16-D9B6C72C3B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6863B5-5CF8-1060-3EF4-C5BED5CC97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5D5C6A-95C8-6A58-3D35-DE3364A1D4D4}"/>
              </a:ext>
            </a:extLst>
          </p:cNvPr>
          <p:cNvSpPr>
            <a:spLocks noGrp="1"/>
          </p:cNvSpPr>
          <p:nvPr>
            <p:ph type="body" idx="1"/>
          </p:nvPr>
        </p:nvSpPr>
        <p:spPr/>
        <p:txBody>
          <a:bodyPr/>
          <a:lstStyle/>
          <a:p>
            <a:r>
              <a:rPr lang="nl-BE"/>
              <a:t>We zijn ook te vinden op sociale media: facebook en </a:t>
            </a:r>
            <a:r>
              <a:rPr lang="nl-BE" err="1"/>
              <a:t>linkedin</a:t>
            </a:r>
            <a:r>
              <a:rPr lang="nl-BE"/>
              <a:t>. Wat kan je daar verwachten? Inspirerende verhalen van partners en </a:t>
            </a:r>
            <a:r>
              <a:rPr lang="nl-BE" err="1"/>
              <a:t>gezondheidsmakers</a:t>
            </a:r>
            <a:r>
              <a:rPr lang="nl-BE"/>
              <a:t>, updates over projecten en andere activiteiten, Beleidstips en adviezen over hoe je zelf aan de slag kan, een sterk netwerk van deskundige partners. </a:t>
            </a:r>
          </a:p>
        </p:txBody>
      </p:sp>
      <p:sp>
        <p:nvSpPr>
          <p:cNvPr id="4" name="Tijdelijke aanduiding voor dianummer 3">
            <a:extLst>
              <a:ext uri="{FF2B5EF4-FFF2-40B4-BE49-F238E27FC236}">
                <a16:creationId xmlns:a16="http://schemas.microsoft.com/office/drawing/2014/main" id="{72BBB51C-9174-D49A-7690-94CDC81137DB}"/>
              </a:ext>
            </a:extLst>
          </p:cNvPr>
          <p:cNvSpPr>
            <a:spLocks noGrp="1"/>
          </p:cNvSpPr>
          <p:nvPr>
            <p:ph type="sldNum" sz="quarter" idx="5"/>
          </p:nvPr>
        </p:nvSpPr>
        <p:spPr/>
        <p:txBody>
          <a:bodyPr/>
          <a:lstStyle/>
          <a:p>
            <a:fld id="{D4ADE361-241E-4022-880E-3494C0BE480C}" type="slidenum">
              <a:rPr lang="nl-BE" smtClean="0"/>
              <a:t>17</a:t>
            </a:fld>
            <a:endParaRPr lang="nl-BE"/>
          </a:p>
        </p:txBody>
      </p:sp>
    </p:spTree>
    <p:extLst>
      <p:ext uri="{BB962C8B-B14F-4D97-AF65-F5344CB8AC3E}">
        <p14:creationId xmlns:p14="http://schemas.microsoft.com/office/powerpoint/2010/main" val="269271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E962599-24C4-49B4-8835-CB011BBE13C9}" type="slidenum">
              <a:rPr lang="nl-BE" smtClean="0"/>
              <a:t>18</a:t>
            </a:fld>
            <a:endParaRPr lang="nl-BE"/>
          </a:p>
        </p:txBody>
      </p:sp>
    </p:spTree>
    <p:extLst>
      <p:ext uri="{BB962C8B-B14F-4D97-AF65-F5344CB8AC3E}">
        <p14:creationId xmlns:p14="http://schemas.microsoft.com/office/powerpoint/2010/main" val="19121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p:txBody>
      </p:sp>
      <p:sp>
        <p:nvSpPr>
          <p:cNvPr id="4" name="Tijdelijke aanduiding voor dianummer 3"/>
          <p:cNvSpPr>
            <a:spLocks noGrp="1"/>
          </p:cNvSpPr>
          <p:nvPr>
            <p:ph type="sldNum" sz="quarter" idx="5"/>
          </p:nvPr>
        </p:nvSpPr>
        <p:spPr/>
        <p:txBody>
          <a:bodyPr/>
          <a:lstStyle/>
          <a:p>
            <a:fld id="{8E962599-24C4-49B4-8835-CB011BBE13C9}" type="slidenum">
              <a:rPr lang="nl-BE" smtClean="0"/>
              <a:t>20</a:t>
            </a:fld>
            <a:endParaRPr lang="nl-BE"/>
          </a:p>
        </p:txBody>
      </p:sp>
    </p:spTree>
    <p:extLst>
      <p:ext uri="{BB962C8B-B14F-4D97-AF65-F5344CB8AC3E}">
        <p14:creationId xmlns:p14="http://schemas.microsoft.com/office/powerpoint/2010/main" val="294989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hangingPunct="1">
              <a:spcBef>
                <a:spcPct val="0"/>
              </a:spcBef>
            </a:pPr>
            <a:r>
              <a:rPr lang="nl-NL" altLang="nl-BE" dirty="0">
                <a:latin typeface="Arial" pitchFamily="34" charset="0"/>
              </a:rPr>
              <a:t>Als achtergrondinfo, maar</a:t>
            </a:r>
            <a:r>
              <a:rPr lang="nl-NL" altLang="nl-BE" baseline="0" dirty="0">
                <a:latin typeface="Arial" pitchFamily="34" charset="0"/>
              </a:rPr>
              <a:t> dit moet je niet standaard vertellen in de demowoning!</a:t>
            </a:r>
          </a:p>
          <a:p>
            <a:pPr hangingPunct="1">
              <a:spcBef>
                <a:spcPct val="0"/>
              </a:spcBef>
            </a:pPr>
            <a:r>
              <a:rPr lang="nl-NL" altLang="nl-BE" dirty="0">
                <a:latin typeface="Arial" pitchFamily="34" charset="0"/>
              </a:rPr>
              <a:t>We onderscheiden een aantal groepen mensen die extra gevoelig zijn aan binnenmilieuverontreiniging:</a:t>
            </a:r>
          </a:p>
          <a:p>
            <a:pPr hangingPunct="1">
              <a:spcBef>
                <a:spcPct val="0"/>
              </a:spcBef>
            </a:pPr>
            <a:endParaRPr lang="nl-NL" altLang="nl-BE" dirty="0">
              <a:latin typeface="Arial" pitchFamily="34" charset="0"/>
            </a:endParaRPr>
          </a:p>
          <a:p>
            <a:pPr hangingPunct="1">
              <a:buClr>
                <a:srgbClr val="000000"/>
              </a:buClr>
              <a:buFont typeface="Calibri" pitchFamily="34" charset="0"/>
              <a:buChar char="•"/>
            </a:pPr>
            <a:r>
              <a:rPr lang="nl-NL" altLang="nl-BE" dirty="0">
                <a:latin typeface="Arial" pitchFamily="34" charset="0"/>
              </a:rPr>
              <a:t> </a:t>
            </a:r>
            <a:r>
              <a:rPr lang="nl-NL" altLang="nl-BE" b="1" dirty="0">
                <a:latin typeface="Arial" pitchFamily="34" charset="0"/>
              </a:rPr>
              <a:t>Baby’s en kinderen</a:t>
            </a:r>
            <a:r>
              <a:rPr lang="nl-NL" altLang="nl-BE" dirty="0">
                <a:latin typeface="Arial" pitchFamily="34" charset="0"/>
              </a:rPr>
              <a:t>. </a:t>
            </a:r>
            <a:r>
              <a:rPr lang="nl-BE" altLang="nl-BE" dirty="0">
                <a:latin typeface="Arial" pitchFamily="34" charset="0"/>
              </a:rPr>
              <a:t>Redenen: ze ademen relatief veel lucht in, eten en drinken veel in verhouding tot hun lichaamsgewicht, hun organen zijn nog niet volgroeid waardoor ze bepaalde chemische stoffen niet of nog niet doeltreffend kunnen afbreken. Ook vertonen kinderen een typisch hand-mond gedrag. Dit betekent dat baby’s en jonge kinderen heel veel dingen in hun mond stoppen en op die manier ook veel stof en vervuilende stoffen kunnen binnen krijgen.</a:t>
            </a:r>
          </a:p>
          <a:p>
            <a:pPr marL="0" marR="0" indent="0" algn="l" defTabSz="914400" rtl="0" eaLnBrk="0" fontAlgn="base" latinLnBrk="0" hangingPunct="1">
              <a:lnSpc>
                <a:spcPct val="100000"/>
              </a:lnSpc>
              <a:spcBef>
                <a:spcPct val="30000"/>
              </a:spcBef>
              <a:spcAft>
                <a:spcPct val="0"/>
              </a:spcAft>
              <a:buClr>
                <a:srgbClr val="000000"/>
              </a:buClr>
              <a:buSzTx/>
              <a:buFont typeface="Calibri" pitchFamily="34" charset="0"/>
              <a:buChar char="•"/>
              <a:tabLst/>
              <a:defRPr/>
            </a:pPr>
            <a:r>
              <a:rPr lang="nl-NL" altLang="nl-BE" b="1" dirty="0">
                <a:latin typeface="Arial" pitchFamily="34" charset="0"/>
              </a:rPr>
              <a:t> Zwangere vrouwen en meer bepaald het ongeboren kind: </a:t>
            </a:r>
            <a:r>
              <a:rPr lang="nl-NL" altLang="nl-BE" dirty="0">
                <a:latin typeface="Arial" pitchFamily="34" charset="0"/>
              </a:rPr>
              <a:t>een ongeboren kind is volledig in ontwikkeling en daardoor extra gevoelig. Ook moeten de organen zich nog ontwikkelen waardoor </a:t>
            </a:r>
            <a:r>
              <a:rPr lang="nl-BE" altLang="nl-BE" dirty="0">
                <a:latin typeface="Arial" pitchFamily="34" charset="0"/>
              </a:rPr>
              <a:t>ze bepaalde chemische stoffen niet of nog niet doeltreffend kunnen afbreken. </a:t>
            </a:r>
          </a:p>
          <a:p>
            <a:pPr hangingPunct="1">
              <a:buClr>
                <a:srgbClr val="000000"/>
              </a:buClr>
              <a:buFont typeface="Calibri" pitchFamily="34" charset="0"/>
              <a:buChar char="•"/>
            </a:pPr>
            <a:r>
              <a:rPr lang="nl-NL" altLang="nl-BE" b="1" dirty="0">
                <a:latin typeface="Arial" pitchFamily="34" charset="0"/>
              </a:rPr>
              <a:t> Personen</a:t>
            </a:r>
            <a:r>
              <a:rPr lang="nl-NL" altLang="nl-BE" b="1" baseline="0" dirty="0">
                <a:latin typeface="Arial" pitchFamily="34" charset="0"/>
              </a:rPr>
              <a:t> met </a:t>
            </a:r>
          </a:p>
          <a:p>
            <a:pPr lvl="1" hangingPunct="1">
              <a:buClr>
                <a:srgbClr val="000000"/>
              </a:buClr>
              <a:buFont typeface="Calibri" pitchFamily="34" charset="0"/>
              <a:buChar char="•"/>
            </a:pPr>
            <a:r>
              <a:rPr lang="nl-NL" altLang="nl-BE" b="1" baseline="0" dirty="0">
                <a:latin typeface="Arial" pitchFamily="34" charset="0"/>
              </a:rPr>
              <a:t> een verzwakt immuunsysteem: </a:t>
            </a:r>
            <a:r>
              <a:rPr lang="nl-NL" altLang="nl-BE" b="0" baseline="0" dirty="0">
                <a:latin typeface="Arial" pitchFamily="34" charset="0"/>
              </a:rPr>
              <a:t>zijn gevoeliger aan ziekteverwekkende factoren waartegen gezonde personen beschermd zijn</a:t>
            </a:r>
            <a:r>
              <a:rPr lang="nl-NL" altLang="nl-BE" b="0" dirty="0">
                <a:latin typeface="Arial" pitchFamily="34" charset="0"/>
              </a:rPr>
              <a:t>.</a:t>
            </a:r>
          </a:p>
          <a:p>
            <a:pPr lvl="1" hangingPunct="1">
              <a:buClr>
                <a:srgbClr val="000000"/>
              </a:buClr>
              <a:buFont typeface="Calibri" pitchFamily="34" charset="0"/>
              <a:buChar char="•"/>
            </a:pPr>
            <a:r>
              <a:rPr lang="nl-NL" altLang="nl-BE" b="0" baseline="0" dirty="0">
                <a:latin typeface="Arial" pitchFamily="34" charset="0"/>
              </a:rPr>
              <a:t> </a:t>
            </a:r>
            <a:r>
              <a:rPr lang="nl-NL" altLang="nl-BE" b="1" baseline="0" dirty="0">
                <a:latin typeface="Arial" pitchFamily="34" charset="0"/>
              </a:rPr>
              <a:t>astma: </a:t>
            </a:r>
            <a:r>
              <a:rPr lang="nl-NL" altLang="nl-BE" b="0" baseline="0" dirty="0">
                <a:latin typeface="Arial" pitchFamily="34" charset="0"/>
              </a:rPr>
              <a:t>mensen met gevoelige luchtwegen zoals personen met astma, kunnen verergering van hun symptomen krijgen door ‘prikkels’ in de </a:t>
            </a:r>
            <a:r>
              <a:rPr lang="nl-NL" altLang="nl-BE" b="0" baseline="0" dirty="0" err="1">
                <a:latin typeface="Arial" pitchFamily="34" charset="0"/>
              </a:rPr>
              <a:t>binnenlucht</a:t>
            </a:r>
            <a:r>
              <a:rPr lang="nl-NL" altLang="nl-BE" b="0" baseline="0" dirty="0">
                <a:latin typeface="Arial" pitchFamily="34" charset="0"/>
              </a:rPr>
              <a:t>, bijvoorbeeld stofdeeltjes, schimmeldeeltjes,…. In België heeft ongeveer 4 à 5 % van de bevolking ouder dan 15 jaar astma (WIV - Gezondheidsenquête 2013)</a:t>
            </a:r>
          </a:p>
          <a:p>
            <a:pPr lvl="1" hangingPunct="1">
              <a:buClr>
                <a:srgbClr val="000000"/>
              </a:buClr>
              <a:buFont typeface="Calibri" pitchFamily="34" charset="0"/>
              <a:buChar char="•"/>
            </a:pPr>
            <a:r>
              <a:rPr lang="nl-NL" altLang="nl-BE" b="0" baseline="0" dirty="0">
                <a:latin typeface="Arial" pitchFamily="34" charset="0"/>
              </a:rPr>
              <a:t> </a:t>
            </a:r>
            <a:r>
              <a:rPr lang="nl-NL" altLang="nl-BE" b="1" baseline="0" dirty="0">
                <a:latin typeface="Arial" pitchFamily="34" charset="0"/>
              </a:rPr>
              <a:t>allergie: </a:t>
            </a:r>
            <a:r>
              <a:rPr lang="nl-NL" altLang="nl-BE" b="0" baseline="0" dirty="0">
                <a:latin typeface="Arial" pitchFamily="34" charset="0"/>
              </a:rPr>
              <a:t>Personen met bepaalde allergieën kunnen in hun woning sterke verbetering krijgen van hun gezondheid door hun specifieke veroorzakers zoveel mogelijk weg te nemen, zoals bijvoorbeeld geen matten of vast tapijt om het aantal huisstofmijten in huis te beperken.</a:t>
            </a:r>
            <a:endParaRPr lang="nl-NL" altLang="nl-BE" b="0" dirty="0">
              <a:latin typeface="Arial" pitchFamily="34" charset="0"/>
            </a:endParaRPr>
          </a:p>
          <a:p>
            <a:pPr hangingPunct="1">
              <a:buClr>
                <a:srgbClr val="000000"/>
              </a:buClr>
              <a:buFont typeface="Calibri" pitchFamily="34" charset="0"/>
              <a:buChar char="•"/>
            </a:pPr>
            <a:r>
              <a:rPr lang="nl-NL" altLang="nl-BE" dirty="0">
                <a:latin typeface="Arial" pitchFamily="34" charset="0"/>
              </a:rPr>
              <a:t> </a:t>
            </a:r>
            <a:r>
              <a:rPr lang="nl-NL" altLang="nl-BE" b="1" dirty="0">
                <a:latin typeface="Arial" pitchFamily="34" charset="0"/>
              </a:rPr>
              <a:t>Ouderen </a:t>
            </a:r>
            <a:r>
              <a:rPr lang="nl-NL" altLang="nl-BE" dirty="0">
                <a:latin typeface="Arial" pitchFamily="34" charset="0"/>
              </a:rPr>
              <a:t>omdat ze soms ook al een verzwakt immuunsysteem hebben en omdat ze voor sommige stoffen al hun leven lang een opstapeling in hun lichaam hebben, waardoor ze minder extra belasting kunnen verdragen voor ze klachten krijgen.</a:t>
            </a:r>
          </a:p>
          <a:p>
            <a:pPr marL="0" marR="0" indent="0" algn="l" defTabSz="914400" rtl="0" eaLnBrk="0" fontAlgn="base" latinLnBrk="0" hangingPunct="1">
              <a:lnSpc>
                <a:spcPct val="100000"/>
              </a:lnSpc>
              <a:spcBef>
                <a:spcPct val="0"/>
              </a:spcBef>
              <a:spcAft>
                <a:spcPct val="0"/>
              </a:spcAft>
              <a:buClrTx/>
              <a:buSzTx/>
              <a:buFont typeface="Arial" panose="020B0604020202020204" pitchFamily="34" charset="0"/>
              <a:buNone/>
              <a:tabLst/>
              <a:defRPr/>
            </a:pPr>
            <a:br>
              <a:rPr lang="nl-NL" altLang="nl-BE" b="0" baseline="0" dirty="0">
                <a:latin typeface="Arial" pitchFamily="34" charset="0"/>
              </a:rPr>
            </a:br>
            <a:r>
              <a:rPr lang="nl-NL" altLang="nl-BE" dirty="0">
                <a:latin typeface="Arial" pitchFamily="34" charset="0"/>
              </a:rPr>
              <a:t>Deze groepen zijn én gevoeliger én verblijven meer binnen dan de gemiddelde Vlaming.</a:t>
            </a:r>
            <a:endParaRPr lang="nl-BE" dirty="0"/>
          </a:p>
        </p:txBody>
      </p:sp>
      <p:sp>
        <p:nvSpPr>
          <p:cNvPr id="4" name="Tijdelijke aanduiding voor dianummer 3"/>
          <p:cNvSpPr>
            <a:spLocks noGrp="1"/>
          </p:cNvSpPr>
          <p:nvPr>
            <p:ph type="sldNum" sz="quarter" idx="5"/>
          </p:nvPr>
        </p:nvSpPr>
        <p:spPr/>
        <p:txBody>
          <a:bodyPr/>
          <a:lstStyle/>
          <a:p>
            <a:fld id="{8E962599-24C4-49B4-8835-CB011BBE13C9}" type="slidenum">
              <a:rPr lang="nl-BE" smtClean="0"/>
              <a:t>27</a:t>
            </a:fld>
            <a:endParaRPr lang="nl-BE"/>
          </a:p>
        </p:txBody>
      </p:sp>
    </p:spTree>
    <p:extLst>
      <p:ext uri="{BB962C8B-B14F-4D97-AF65-F5344CB8AC3E}">
        <p14:creationId xmlns:p14="http://schemas.microsoft.com/office/powerpoint/2010/main" val="148979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zijn niet alle mogelijke thema’s, maar degene waarop we in de demowoning in Geraardsbergen op zullen focussen </a:t>
            </a:r>
          </a:p>
        </p:txBody>
      </p:sp>
      <p:sp>
        <p:nvSpPr>
          <p:cNvPr id="4" name="Tijdelijke aanduiding voor dianummer 3"/>
          <p:cNvSpPr>
            <a:spLocks noGrp="1"/>
          </p:cNvSpPr>
          <p:nvPr>
            <p:ph type="sldNum" sz="quarter" idx="5"/>
          </p:nvPr>
        </p:nvSpPr>
        <p:spPr/>
        <p:txBody>
          <a:bodyPr/>
          <a:lstStyle/>
          <a:p>
            <a:fld id="{8E962599-24C4-49B4-8835-CB011BBE13C9}" type="slidenum">
              <a:rPr lang="nl-BE" smtClean="0"/>
              <a:t>28</a:t>
            </a:fld>
            <a:endParaRPr lang="nl-BE"/>
          </a:p>
        </p:txBody>
      </p:sp>
    </p:spTree>
    <p:extLst>
      <p:ext uri="{BB962C8B-B14F-4D97-AF65-F5344CB8AC3E}">
        <p14:creationId xmlns:p14="http://schemas.microsoft.com/office/powerpoint/2010/main" val="57432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31</a:t>
            </a:fld>
            <a:endParaRPr lang="nl-BE"/>
          </a:p>
        </p:txBody>
      </p:sp>
    </p:spTree>
    <p:extLst>
      <p:ext uri="{BB962C8B-B14F-4D97-AF65-F5344CB8AC3E}">
        <p14:creationId xmlns:p14="http://schemas.microsoft.com/office/powerpoint/2010/main" val="161210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Inter" panose="02000503000000020004"/>
                <a:ea typeface="Source Sans Pro" panose="020B0503030403020204" pitchFamily="34" charset="0"/>
                <a:cs typeface="Source Sans Pro" panose="020B0503030403020204" pitchFamily="34" charset="0"/>
              </a:rPr>
              <a:t>De waarden en missie van Gezondheidsmakers vormen de kern van onze identiteit en strategie. </a:t>
            </a:r>
            <a:r>
              <a:rPr lang="nl-NL" sz="1800">
                <a:effectLst/>
                <a:latin typeface="Inter" panose="02000503000000020004"/>
                <a:ea typeface="Source Sans Pro" panose="020B0503030403020204" pitchFamily="34" charset="0"/>
                <a:cs typeface="Source Sans Pro" panose="020B0503030403020204" pitchFamily="34" charset="0"/>
              </a:rPr>
              <a:t>Ze inspireren ons in ons dagelijks werk en garanderen een langdurige positieve impact op de gezondheid en het welzijn van iedereen.</a:t>
            </a:r>
            <a:endParaRPr lang="nl-BE" sz="1800">
              <a:effectLst/>
              <a:latin typeface="Inter" panose="02000503000000020004"/>
              <a:ea typeface="Inter" panose="02000503000000020004"/>
              <a:cs typeface="Times New Roman" panose="02020603050405020304" pitchFamily="18" charset="0"/>
            </a:endParaRPr>
          </a:p>
          <a:p>
            <a:pPr algn="l"/>
            <a:endParaRPr lang="nl-NL" b="1" i="0">
              <a:effectLst/>
              <a:latin typeface="marva"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a:effectLst/>
                <a:latin typeface="marva" pitchFamily="50" charset="0"/>
              </a:rPr>
              <a:t>Gezondheidsmakers wil van de gezonde keuze de evidente keuze maken, voor iedereen. </a:t>
            </a:r>
            <a:r>
              <a:rPr lang="nl-BE" sz="1800">
                <a:effectLst/>
                <a:latin typeface="Inter" panose="02000503000000020004"/>
                <a:ea typeface="Source Sans Pro" panose="020B0503030403020204" pitchFamily="34" charset="0"/>
                <a:cs typeface="Source Sans Pro" panose="020B0503030403020204" pitchFamily="34" charset="0"/>
              </a:rPr>
              <a:t>Of nog beter: geen keuze, maar een alledaagse realiteit. Onze medewerkers maken een goede gezondheid tastbaar, haalbaar en helemaal vanzelfsprekend.</a:t>
            </a:r>
            <a:endParaRPr lang="nl-BE" sz="1800">
              <a:effectLst/>
              <a:latin typeface="Inter" panose="02000503000000020004"/>
              <a:ea typeface="Inter" panose="02000503000000020004"/>
              <a:cs typeface="Times New Roman" panose="02020603050405020304" pitchFamily="18" charset="0"/>
            </a:endParaRPr>
          </a:p>
          <a:p>
            <a:pPr algn="l"/>
            <a:endParaRPr lang="nl-NL" b="1" i="0">
              <a:effectLst/>
              <a:latin typeface="marva" pitchFamily="50" charset="0"/>
            </a:endParaRPr>
          </a:p>
          <a:p>
            <a:pPr algn="l"/>
            <a:r>
              <a:rPr lang="nl-BE" sz="1800">
                <a:effectLst/>
                <a:latin typeface="Inter" panose="02000503000000020004"/>
                <a:ea typeface="Source Sans Pro" panose="020B0503030403020204" pitchFamily="34" charset="0"/>
                <a:cs typeface="Source Sans Pro" panose="020B0503030403020204" pitchFamily="34" charset="0"/>
              </a:rPr>
              <a:t>Dat doen we door in te zetten op een gezonde leefomgeving en het maken van gezonde keuzes. </a:t>
            </a:r>
          </a:p>
          <a:p>
            <a:pPr algn="l"/>
            <a:r>
              <a:rPr lang="nl-BE" sz="1800">
                <a:effectLst/>
                <a:latin typeface="Inter" panose="02000503000000020004"/>
                <a:ea typeface="Source Sans Pro" panose="020B0503030403020204" pitchFamily="34" charset="0"/>
                <a:cs typeface="Source Sans Pro" panose="020B0503030403020204" pitchFamily="34" charset="0"/>
              </a:rPr>
              <a:t>Telkens weer besteden we daarbij extra aandacht aan mensen in een maatschappelijk kwetsbare situatie.</a:t>
            </a:r>
            <a:endParaRPr lang="nl-NL" sz="1800" b="1" i="0">
              <a:effectLst/>
              <a:latin typeface="marva" pitchFamily="50" charset="0"/>
              <a:ea typeface="Source Sans Pro" panose="020B0503030403020204" pitchFamily="34" charset="0"/>
              <a:cs typeface="Source Sans Pro" panose="020B0503030403020204" pitchFamily="34" charset="0"/>
            </a:endParaRPr>
          </a:p>
          <a:p>
            <a:pPr algn="l"/>
            <a:endParaRPr lang="nl-NL" b="1" i="0">
              <a:effectLst/>
              <a:latin typeface="marva" pitchFamily="50" charset="0"/>
            </a:endParaRPr>
          </a:p>
          <a:p>
            <a:endParaRPr lang="nl-BE"/>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5</a:t>
            </a:fld>
            <a:endParaRPr lang="nl-BE"/>
          </a:p>
        </p:txBody>
      </p:sp>
    </p:spTree>
    <p:extLst>
      <p:ext uri="{BB962C8B-B14F-4D97-AF65-F5344CB8AC3E}">
        <p14:creationId xmlns:p14="http://schemas.microsoft.com/office/powerpoint/2010/main" val="234708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8B868A"/>
                </a:solidFill>
                <a:effectLst/>
                <a:latin typeface="inter" panose="02000503000000020004" pitchFamily="2" charset="0"/>
              </a:rPr>
              <a:t>Gezondheidsmakers hanteert daarbij volgende belangrijke basisprincipes en uitgangspunten: </a:t>
            </a:r>
          </a:p>
          <a:p>
            <a:endParaRPr lang="nl-NL" b="0" i="0">
              <a:solidFill>
                <a:srgbClr val="8B868A"/>
              </a:solidFill>
              <a:effectLst/>
              <a:latin typeface="inter"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u="sng">
                <a:solidFill>
                  <a:srgbClr val="000000"/>
                </a:solidFill>
                <a:effectLst/>
                <a:latin typeface="inter" panose="02000503000000020004" pitchFamily="2" charset="0"/>
              </a:rPr>
              <a:t>Gezondheid is van iedereen</a:t>
            </a:r>
            <a:r>
              <a:rPr lang="nl-NL" b="0" i="0" u="none">
                <a:solidFill>
                  <a:srgbClr val="000000"/>
                </a:solidFill>
                <a:effectLst/>
                <a:latin typeface="inter" panose="02000503000000020004" pitchFamily="2" charset="0"/>
              </a:rPr>
              <a:t>: </a:t>
            </a:r>
            <a:r>
              <a:rPr lang="nl-NL" b="0" i="0">
                <a:solidFill>
                  <a:srgbClr val="000000"/>
                </a:solidFill>
                <a:effectLst/>
                <a:latin typeface="inter" panose="02000503000000020004" pitchFamily="2" charset="0"/>
              </a:rPr>
              <a:t>we ondersteunen </a:t>
            </a:r>
            <a:r>
              <a:rPr lang="nl-NL" b="0" i="0">
                <a:solidFill>
                  <a:srgbClr val="8B868A"/>
                </a:solidFill>
                <a:effectLst/>
                <a:latin typeface="inter" panose="02000503000000020004" pitchFamily="2" charset="0"/>
              </a:rPr>
              <a:t>het lokaal preventief gezondheidsbeleid om gezonder leven voor iedereen evident en </a:t>
            </a:r>
            <a:r>
              <a:rPr lang="nl-NL" b="1" i="0">
                <a:solidFill>
                  <a:srgbClr val="8B868A"/>
                </a:solidFill>
                <a:effectLst/>
                <a:latin typeface="inter" panose="02000503000000020004" pitchFamily="2" charset="0"/>
              </a:rPr>
              <a:t>toegankelijk</a:t>
            </a:r>
            <a:r>
              <a:rPr lang="nl-NL" b="0" i="0">
                <a:solidFill>
                  <a:srgbClr val="8B868A"/>
                </a:solidFill>
                <a:effectLst/>
                <a:latin typeface="inter" panose="02000503000000020004" pitchFamily="2" charset="0"/>
              </a:rPr>
              <a:t> te maken. </a:t>
            </a:r>
            <a:r>
              <a:rPr lang="nl-NL" b="0" i="0">
                <a:solidFill>
                  <a:srgbClr val="000000"/>
                </a:solidFill>
                <a:effectLst/>
                <a:latin typeface="inter" panose="02000503000000020004" pitchFamily="2" charset="0"/>
              </a:rPr>
              <a:t>Altijd met extra aandacht voor </a:t>
            </a:r>
            <a:r>
              <a:rPr lang="nl-NL" b="1" i="0">
                <a:solidFill>
                  <a:srgbClr val="000000"/>
                </a:solidFill>
                <a:effectLst/>
                <a:latin typeface="inter" panose="02000503000000020004" pitchFamily="2" charset="0"/>
              </a:rPr>
              <a:t>kwetsbare doelgroepen</a:t>
            </a:r>
            <a:r>
              <a:rPr lang="nl-NL" b="0" i="0">
                <a:solidFill>
                  <a:srgbClr val="000000"/>
                </a:solidFill>
                <a:effectLst/>
                <a:latin typeface="inter" panose="02000503000000020004" pitchFamily="2"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b="0" u="sng"/>
              <a:t>Hand in hand samenwerken</a:t>
            </a:r>
            <a:r>
              <a:rPr lang="nl-BE" b="0" u="none"/>
              <a:t>: </a:t>
            </a:r>
            <a:r>
              <a:rPr lang="nl-NL" b="0" i="0">
                <a:solidFill>
                  <a:srgbClr val="000000"/>
                </a:solidFill>
                <a:effectLst/>
                <a:latin typeface="inter" panose="02000503000000020004" pitchFamily="2" charset="0"/>
              </a:rPr>
              <a:t>met </a:t>
            </a:r>
            <a:r>
              <a:rPr lang="nl-NL" b="1" i="0">
                <a:solidFill>
                  <a:srgbClr val="000000"/>
                </a:solidFill>
                <a:effectLst/>
                <a:latin typeface="inter" panose="02000503000000020004" pitchFamily="2" charset="0"/>
              </a:rPr>
              <a:t>jarenlange ervaring </a:t>
            </a:r>
            <a:r>
              <a:rPr lang="nl-NL" b="0" i="0">
                <a:solidFill>
                  <a:srgbClr val="000000"/>
                </a:solidFill>
                <a:effectLst/>
                <a:latin typeface="inter" panose="02000503000000020004" pitchFamily="2" charset="0"/>
              </a:rPr>
              <a:t>én met een </a:t>
            </a:r>
            <a:r>
              <a:rPr lang="nl-NL" b="1" i="0">
                <a:solidFill>
                  <a:srgbClr val="000000"/>
                </a:solidFill>
                <a:effectLst/>
                <a:latin typeface="inter" panose="02000503000000020004" pitchFamily="2" charset="0"/>
              </a:rPr>
              <a:t>breed netwerk aan partners</a:t>
            </a:r>
            <a:r>
              <a:rPr lang="nl-NL" b="0" i="0">
                <a:solidFill>
                  <a:srgbClr val="000000"/>
                </a:solidFill>
                <a:effectLst/>
                <a:latin typeface="inter" panose="02000503000000020004" pitchFamily="2" charset="0"/>
              </a:rPr>
              <a:t>, zetten we in op initiatieven die gezondere keuzes stimuleren en een sterk gezondheidsbeleid vormgeven.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u="sng">
                <a:solidFill>
                  <a:srgbClr val="000000"/>
                </a:solidFill>
                <a:effectLst/>
                <a:latin typeface="inter" panose="02000503000000020004" pitchFamily="2" charset="0"/>
              </a:rPr>
              <a:t>Niet enkel vandaag, maar ook morgen</a:t>
            </a:r>
            <a:r>
              <a:rPr lang="nl-NL" b="0" i="0" u="none">
                <a:solidFill>
                  <a:srgbClr val="000000"/>
                </a:solidFill>
                <a:effectLst/>
                <a:latin typeface="inter" panose="02000503000000020004" pitchFamily="2" charset="0"/>
              </a:rPr>
              <a:t>: </a:t>
            </a:r>
            <a:r>
              <a:rPr lang="nl-BE" sz="1800" b="1" i="0" u="none">
                <a:solidFill>
                  <a:srgbClr val="000000"/>
                </a:solidFill>
                <a:effectLst/>
                <a:latin typeface="Inter" panose="02000503000000020004"/>
                <a:ea typeface="Source Sans Pro" panose="020B0503030403020204" pitchFamily="34" charset="0"/>
              </a:rPr>
              <a:t>w</a:t>
            </a:r>
            <a:r>
              <a:rPr lang="nl-BE" sz="1800" b="1">
                <a:effectLst/>
                <a:latin typeface="Inter" panose="02000503000000020004"/>
                <a:ea typeface="Source Sans Pro" panose="020B0503030403020204" pitchFamily="34" charset="0"/>
                <a:cs typeface="Source Sans Pro" panose="020B0503030403020204" pitchFamily="34" charset="0"/>
              </a:rPr>
              <a:t>e geloven sterk in de kracht van preventie en doen een actieve bijdrage aan het Vlaamse preventiebeleid door onze partners op weg te helpen naar een gezonde toekomst. </a:t>
            </a:r>
            <a:endParaRPr lang="nl-BE" b="1" i="0">
              <a:solidFill>
                <a:srgbClr val="000000"/>
              </a:solidFill>
              <a:effectLst/>
              <a:latin typeface="inter"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i="0">
              <a:solidFill>
                <a:srgbClr val="000000"/>
              </a:solidFill>
              <a:effectLst/>
              <a:latin typeface="inter"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6</a:t>
            </a:fld>
            <a:endParaRPr lang="nl-BE"/>
          </a:p>
        </p:txBody>
      </p:sp>
    </p:spTree>
    <p:extLst>
      <p:ext uri="{BB962C8B-B14F-4D97-AF65-F5344CB8AC3E}">
        <p14:creationId xmlns:p14="http://schemas.microsoft.com/office/powerpoint/2010/main" val="232806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latin typeface="Calibri"/>
                <a:ea typeface="Calibri"/>
                <a:cs typeface="Calibri"/>
              </a:rPr>
              <a:t>Waarom</a:t>
            </a:r>
            <a:r>
              <a:rPr lang="en-US">
                <a:latin typeface="Calibri"/>
                <a:ea typeface="Calibri"/>
                <a:cs typeface="Calibri"/>
              </a:rPr>
              <a:t> </a:t>
            </a:r>
            <a:r>
              <a:rPr lang="en-US" err="1">
                <a:latin typeface="Calibri"/>
                <a:ea typeface="Calibri"/>
                <a:cs typeface="Calibri"/>
              </a:rPr>
              <a:t>inzetten</a:t>
            </a:r>
            <a:r>
              <a:rPr lang="en-US">
                <a:latin typeface="Calibri"/>
                <a:ea typeface="Calibri"/>
                <a:cs typeface="Calibri"/>
              </a:rPr>
              <a:t> op </a:t>
            </a:r>
            <a:r>
              <a:rPr lang="en-US" err="1">
                <a:latin typeface="Calibri"/>
                <a:ea typeface="Calibri"/>
                <a:cs typeface="Calibri"/>
              </a:rPr>
              <a:t>preventie</a:t>
            </a:r>
            <a:r>
              <a:rPr lang="en-US">
                <a:latin typeface="Calibri"/>
                <a:ea typeface="Calibri"/>
                <a:cs typeface="Calibri"/>
              </a:rPr>
              <a:t>? </a:t>
            </a:r>
            <a:r>
              <a:rPr lang="en-US" err="1">
                <a:latin typeface="Calibri"/>
                <a:ea typeface="Calibri"/>
                <a:cs typeface="Calibri"/>
              </a:rPr>
              <a:t>Waarom</a:t>
            </a:r>
            <a:r>
              <a:rPr lang="en-US">
                <a:latin typeface="Calibri"/>
                <a:ea typeface="Calibri"/>
                <a:cs typeface="Calibri"/>
              </a:rPr>
              <a:t> is </a:t>
            </a:r>
            <a:r>
              <a:rPr lang="en-US" err="1">
                <a:latin typeface="Calibri"/>
                <a:ea typeface="Calibri"/>
                <a:cs typeface="Calibri"/>
              </a:rPr>
              <a:t>preventie</a:t>
            </a:r>
            <a:r>
              <a:rPr lang="en-US">
                <a:latin typeface="Calibri"/>
                <a:ea typeface="Calibri"/>
                <a:cs typeface="Calibri"/>
              </a:rPr>
              <a:t> zo </a:t>
            </a:r>
            <a:r>
              <a:rPr lang="en-US" err="1">
                <a:latin typeface="Calibri"/>
                <a:ea typeface="Calibri"/>
                <a:cs typeface="Calibri"/>
              </a:rPr>
              <a:t>belangrijk</a:t>
            </a:r>
            <a:r>
              <a:rPr lang="en-US">
                <a:latin typeface="Calibri"/>
                <a:ea typeface="Calibri"/>
                <a:cs typeface="Calibri"/>
              </a:rPr>
              <a:t>? </a:t>
            </a:r>
          </a:p>
          <a:p>
            <a:r>
              <a:rPr lang="en-US" err="1">
                <a:latin typeface="Calibri"/>
                <a:ea typeface="Calibri"/>
                <a:cs typeface="Calibri"/>
              </a:rPr>
              <a:t>Cijfers</a:t>
            </a:r>
            <a:r>
              <a:rPr lang="en-US">
                <a:latin typeface="Calibri"/>
                <a:ea typeface="Calibri"/>
                <a:cs typeface="Calibri"/>
              </a:rPr>
              <a:t>= </a:t>
            </a:r>
            <a:r>
              <a:rPr lang="en-US" err="1">
                <a:latin typeface="Calibri"/>
                <a:ea typeface="Calibri"/>
                <a:cs typeface="Calibri"/>
              </a:rPr>
              <a:t>enkele</a:t>
            </a:r>
            <a:r>
              <a:rPr lang="en-US">
                <a:latin typeface="Calibri"/>
                <a:ea typeface="Calibri"/>
                <a:cs typeface="Calibri"/>
              </a:rPr>
              <a:t> </a:t>
            </a:r>
            <a:r>
              <a:rPr lang="en-US" err="1">
                <a:latin typeface="Calibri"/>
                <a:ea typeface="Calibri"/>
                <a:cs typeface="Calibri"/>
              </a:rPr>
              <a:t>voorbeelden</a:t>
            </a:r>
          </a:p>
          <a:p>
            <a:r>
              <a:rPr lang="nl-NL"/>
              <a:t>Tegelijk: uit de Preventiebarometer van </a:t>
            </a:r>
            <a:r>
              <a:rPr lang="nl-NL" err="1"/>
              <a:t>Sciensano</a:t>
            </a:r>
            <a:r>
              <a:rPr lang="nl-NL"/>
              <a:t> blijkt dat er bij de burger een groot draagvlak is voor bijkomende maatregelen en investeringen. </a:t>
            </a:r>
          </a:p>
          <a:p>
            <a:endParaRPr lang="nl-NL">
              <a:latin typeface="Aptos"/>
              <a:ea typeface="Calibri"/>
              <a:cs typeface="Calibri"/>
            </a:endParaRPr>
          </a:p>
          <a:p>
            <a:pPr marL="171450" indent="-171450">
              <a:buFont typeface="Calibri"/>
              <a:buChar char="-"/>
            </a:pPr>
            <a:endParaRPr lang="nl-NL">
              <a:latin typeface="Aptos"/>
              <a:ea typeface="Calibri"/>
              <a:cs typeface="Calibri"/>
            </a:endParaRPr>
          </a:p>
          <a:p>
            <a:endParaRPr lang="nl-NL">
              <a:latin typeface="Aptos"/>
              <a:ea typeface="Calibri"/>
              <a:cs typeface="Calibri"/>
            </a:endParaRPr>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7</a:t>
            </a:fld>
            <a:endParaRPr lang="nl-BE"/>
          </a:p>
        </p:txBody>
      </p:sp>
    </p:spTree>
    <p:extLst>
      <p:ext uri="{BB962C8B-B14F-4D97-AF65-F5344CB8AC3E}">
        <p14:creationId xmlns:p14="http://schemas.microsoft.com/office/powerpoint/2010/main" val="98522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Het </a:t>
            </a:r>
            <a:r>
              <a:rPr lang="en-US" err="1"/>
              <a:t>wordt</a:t>
            </a:r>
            <a:r>
              <a:rPr lang="en-US"/>
              <a:t> steeds </a:t>
            </a:r>
            <a:r>
              <a:rPr lang="en-US" err="1"/>
              <a:t>duidelijker</a:t>
            </a:r>
            <a:r>
              <a:rPr lang="en-US"/>
              <a:t> </a:t>
            </a:r>
            <a:r>
              <a:rPr lang="en-US" err="1"/>
              <a:t>dat</a:t>
            </a:r>
            <a:r>
              <a:rPr lang="en-US"/>
              <a:t> </a:t>
            </a:r>
            <a:r>
              <a:rPr lang="en-US" err="1"/>
              <a:t>ons</a:t>
            </a:r>
            <a:r>
              <a:rPr lang="en-US"/>
              <a:t> </a:t>
            </a:r>
            <a:r>
              <a:rPr lang="en-US" err="1"/>
              <a:t>gezondheidssysteem</a:t>
            </a:r>
            <a:r>
              <a:rPr lang="en-US"/>
              <a:t> </a:t>
            </a:r>
            <a:r>
              <a:rPr lang="en-US" err="1"/>
              <a:t>uit</a:t>
            </a:r>
            <a:r>
              <a:rPr lang="en-US"/>
              <a:t> </a:t>
            </a:r>
            <a:r>
              <a:rPr lang="en-US" err="1"/>
              <a:t>balans</a:t>
            </a:r>
            <a:r>
              <a:rPr lang="en-US"/>
              <a:t> is. Een </a:t>
            </a:r>
            <a:r>
              <a:rPr lang="en-US" err="1"/>
              <a:t>groot</a:t>
            </a:r>
            <a:r>
              <a:rPr lang="en-US"/>
              <a:t> </a:t>
            </a:r>
            <a:r>
              <a:rPr lang="en-US" err="1"/>
              <a:t>deel</a:t>
            </a:r>
            <a:r>
              <a:rPr lang="en-US"/>
              <a:t> van de </a:t>
            </a:r>
            <a:r>
              <a:rPr lang="en-US" err="1"/>
              <a:t>middelen</a:t>
            </a:r>
            <a:r>
              <a:rPr lang="en-US"/>
              <a:t> </a:t>
            </a:r>
            <a:r>
              <a:rPr lang="en-US" err="1"/>
              <a:t>gaat</a:t>
            </a:r>
            <a:r>
              <a:rPr lang="en-US"/>
              <a:t> </a:t>
            </a:r>
            <a:r>
              <a:rPr lang="en-US" err="1"/>
              <a:t>naar</a:t>
            </a:r>
            <a:r>
              <a:rPr lang="en-US"/>
              <a:t> </a:t>
            </a:r>
            <a:r>
              <a:rPr lang="en-US" err="1"/>
              <a:t>zorg</a:t>
            </a:r>
            <a:r>
              <a:rPr lang="en-US"/>
              <a:t>, </a:t>
            </a:r>
            <a:r>
              <a:rPr lang="en-US" err="1"/>
              <a:t>terwijl</a:t>
            </a:r>
            <a:r>
              <a:rPr lang="en-US"/>
              <a:t> er </a:t>
            </a:r>
            <a:r>
              <a:rPr lang="en-US" err="1"/>
              <a:t>te</a:t>
            </a:r>
            <a:r>
              <a:rPr lang="en-US"/>
              <a:t> </a:t>
            </a:r>
            <a:r>
              <a:rPr lang="en-US" err="1"/>
              <a:t>weinig</a:t>
            </a:r>
            <a:r>
              <a:rPr lang="en-US"/>
              <a:t> </a:t>
            </a:r>
            <a:r>
              <a:rPr lang="en-US" err="1"/>
              <a:t>geïnvesteerd</a:t>
            </a:r>
            <a:r>
              <a:rPr lang="en-US"/>
              <a:t> </a:t>
            </a:r>
            <a:r>
              <a:rPr lang="en-US" err="1"/>
              <a:t>wordt</a:t>
            </a:r>
            <a:r>
              <a:rPr lang="en-US"/>
              <a:t> in </a:t>
            </a:r>
            <a:r>
              <a:rPr lang="en-US" err="1"/>
              <a:t>preventie</a:t>
            </a:r>
            <a:r>
              <a:rPr lang="en-US"/>
              <a:t>. </a:t>
            </a:r>
            <a:endParaRPr lang="nl-NL"/>
          </a:p>
          <a:p>
            <a:r>
              <a:rPr lang="en-US" err="1"/>
              <a:t>Iedereen</a:t>
            </a:r>
            <a:r>
              <a:rPr lang="en-US"/>
              <a:t> die met </a:t>
            </a:r>
            <a:r>
              <a:rPr lang="en-US" err="1"/>
              <a:t>preventie</a:t>
            </a:r>
            <a:r>
              <a:rPr lang="en-US"/>
              <a:t> </a:t>
            </a:r>
            <a:r>
              <a:rPr lang="en-US" err="1"/>
              <a:t>bezig</a:t>
            </a:r>
            <a:r>
              <a:rPr lang="en-US"/>
              <a:t> is, </a:t>
            </a:r>
            <a:r>
              <a:rPr lang="en-US" err="1"/>
              <a:t>weet</a:t>
            </a:r>
            <a:r>
              <a:rPr lang="en-US"/>
              <a:t> </a:t>
            </a:r>
            <a:r>
              <a:rPr lang="en-US" err="1"/>
              <a:t>nochtans</a:t>
            </a:r>
            <a:r>
              <a:rPr lang="en-US"/>
              <a:t>: </a:t>
            </a:r>
            <a:r>
              <a:rPr lang="en-US" err="1"/>
              <a:t>preventie</a:t>
            </a:r>
            <a:r>
              <a:rPr lang="en-US"/>
              <a:t> </a:t>
            </a:r>
            <a:r>
              <a:rPr lang="en-US" err="1"/>
              <a:t>loont</a:t>
            </a:r>
            <a:r>
              <a:rPr lang="en-US"/>
              <a:t>.</a:t>
            </a:r>
          </a:p>
          <a:p>
            <a:endParaRPr lang="en-US"/>
          </a:p>
          <a:p>
            <a:r>
              <a:rPr lang="en-US"/>
              <a:t>Ons </a:t>
            </a:r>
            <a:r>
              <a:rPr lang="en-US" err="1"/>
              <a:t>zorgsysteem</a:t>
            </a:r>
            <a:r>
              <a:rPr lang="en-US"/>
              <a:t> </a:t>
            </a:r>
            <a:r>
              <a:rPr lang="en-US" err="1"/>
              <a:t>staat</a:t>
            </a:r>
            <a:r>
              <a:rPr lang="en-US"/>
              <a:t> op </a:t>
            </a:r>
            <a:r>
              <a:rPr lang="en-US" err="1"/>
              <a:t>een</a:t>
            </a:r>
            <a:r>
              <a:rPr lang="en-US"/>
              <a:t> </a:t>
            </a:r>
            <a:r>
              <a:rPr lang="en-US" err="1"/>
              <a:t>kantelpunt</a:t>
            </a:r>
            <a:r>
              <a:rPr lang="en-US"/>
              <a:t>. </a:t>
            </a:r>
            <a:r>
              <a:rPr lang="en-US" err="1"/>
              <a:t>Verdergaan</a:t>
            </a:r>
            <a:r>
              <a:rPr lang="en-US"/>
              <a:t> </a:t>
            </a:r>
            <a:r>
              <a:rPr lang="en-US" err="1"/>
              <a:t>zoals</a:t>
            </a:r>
            <a:r>
              <a:rPr lang="en-US"/>
              <a:t> we nu </a:t>
            </a:r>
            <a:r>
              <a:rPr lang="en-US" err="1"/>
              <a:t>bezig</a:t>
            </a:r>
            <a:r>
              <a:rPr lang="en-US"/>
              <a:t> </a:t>
            </a:r>
            <a:r>
              <a:rPr lang="en-US" err="1"/>
              <a:t>zijn</a:t>
            </a:r>
            <a:r>
              <a:rPr lang="en-US"/>
              <a:t> </a:t>
            </a:r>
            <a:r>
              <a:rPr lang="en-US" err="1"/>
              <a:t>gaat</a:t>
            </a:r>
            <a:r>
              <a:rPr lang="en-US"/>
              <a:t> </a:t>
            </a:r>
            <a:r>
              <a:rPr lang="en-US" err="1"/>
              <a:t>niet</a:t>
            </a:r>
            <a:r>
              <a:rPr lang="en-US"/>
              <a:t> </a:t>
            </a:r>
            <a:r>
              <a:rPr lang="en-US" err="1"/>
              <a:t>meer</a:t>
            </a:r>
            <a:r>
              <a:rPr lang="en-US"/>
              <a:t>. De </a:t>
            </a:r>
            <a:r>
              <a:rPr lang="en-US" err="1"/>
              <a:t>toenemende</a:t>
            </a:r>
            <a:r>
              <a:rPr lang="en-US"/>
              <a:t> </a:t>
            </a:r>
            <a:r>
              <a:rPr lang="en-US" err="1"/>
              <a:t>vergrijzing</a:t>
            </a:r>
            <a:r>
              <a:rPr lang="en-US"/>
              <a:t> </a:t>
            </a:r>
            <a:r>
              <a:rPr lang="en-US" err="1"/>
              <a:t>en</a:t>
            </a:r>
            <a:r>
              <a:rPr lang="en-US"/>
              <a:t> de </a:t>
            </a:r>
            <a:r>
              <a:rPr lang="en-US" err="1"/>
              <a:t>stijging</a:t>
            </a:r>
            <a:r>
              <a:rPr lang="en-US"/>
              <a:t> van het </a:t>
            </a:r>
            <a:r>
              <a:rPr lang="en-US" err="1"/>
              <a:t>aantal</a:t>
            </a:r>
            <a:r>
              <a:rPr lang="en-US"/>
              <a:t> </a:t>
            </a:r>
            <a:r>
              <a:rPr lang="en-US" err="1"/>
              <a:t>chronische</a:t>
            </a:r>
            <a:r>
              <a:rPr lang="en-US"/>
              <a:t> </a:t>
            </a:r>
            <a:r>
              <a:rPr lang="en-US" err="1"/>
              <a:t>aandoeningen</a:t>
            </a:r>
            <a:r>
              <a:rPr lang="en-US"/>
              <a:t> </a:t>
            </a:r>
            <a:r>
              <a:rPr lang="en-US" err="1"/>
              <a:t>zorgen</a:t>
            </a:r>
            <a:r>
              <a:rPr lang="en-US"/>
              <a:t> </a:t>
            </a:r>
            <a:r>
              <a:rPr lang="en-US" err="1"/>
              <a:t>ervoor</a:t>
            </a:r>
            <a:r>
              <a:rPr lang="en-US"/>
              <a:t> </a:t>
            </a:r>
            <a:r>
              <a:rPr lang="en-US" err="1"/>
              <a:t>dat</a:t>
            </a:r>
            <a:r>
              <a:rPr lang="en-US"/>
              <a:t> </a:t>
            </a:r>
            <a:r>
              <a:rPr lang="en-US" err="1"/>
              <a:t>ons</a:t>
            </a:r>
            <a:r>
              <a:rPr lang="en-US"/>
              <a:t> </a:t>
            </a:r>
            <a:r>
              <a:rPr lang="en-US" err="1"/>
              <a:t>systeem</a:t>
            </a:r>
            <a:r>
              <a:rPr lang="en-US"/>
              <a:t> </a:t>
            </a:r>
            <a:r>
              <a:rPr lang="en-US" err="1"/>
              <a:t>onder</a:t>
            </a:r>
            <a:r>
              <a:rPr lang="en-US"/>
              <a:t> </a:t>
            </a:r>
            <a:r>
              <a:rPr lang="en-US" err="1"/>
              <a:t>druk</a:t>
            </a:r>
            <a:r>
              <a:rPr lang="en-US"/>
              <a:t> </a:t>
            </a:r>
            <a:r>
              <a:rPr lang="en-US" err="1"/>
              <a:t>komt</a:t>
            </a:r>
            <a:r>
              <a:rPr lang="en-US"/>
              <a:t> </a:t>
            </a:r>
            <a:r>
              <a:rPr lang="en-US" err="1"/>
              <a:t>te</a:t>
            </a:r>
            <a:r>
              <a:rPr lang="en-US"/>
              <a:t> </a:t>
            </a:r>
            <a:r>
              <a:rPr lang="en-US" err="1"/>
              <a:t>staan</a:t>
            </a:r>
            <a:r>
              <a:rPr lang="en-US"/>
              <a:t>.</a:t>
            </a:r>
          </a:p>
          <a:p>
            <a:endParaRPr lang="en-US"/>
          </a:p>
          <a:p>
            <a:r>
              <a:rPr lang="en-US" err="1"/>
              <a:t>Daarom</a:t>
            </a:r>
            <a:r>
              <a:rPr lang="en-US"/>
              <a:t> is het zo </a:t>
            </a:r>
            <a:r>
              <a:rPr lang="en-US" err="1"/>
              <a:t>belangrijk</a:t>
            </a:r>
            <a:r>
              <a:rPr lang="en-US"/>
              <a:t> </a:t>
            </a:r>
            <a:r>
              <a:rPr lang="en-US" err="1"/>
              <a:t>dat</a:t>
            </a:r>
            <a:r>
              <a:rPr lang="en-US"/>
              <a:t> </a:t>
            </a:r>
            <a:r>
              <a:rPr lang="en-US" err="1"/>
              <a:t>lokale</a:t>
            </a:r>
            <a:r>
              <a:rPr lang="en-US"/>
              <a:t> </a:t>
            </a:r>
            <a:r>
              <a:rPr lang="en-US" err="1"/>
              <a:t>besturen</a:t>
            </a:r>
            <a:r>
              <a:rPr lang="en-US"/>
              <a:t> </a:t>
            </a:r>
            <a:r>
              <a:rPr lang="en-US" err="1"/>
              <a:t>sterk</a:t>
            </a:r>
            <a:r>
              <a:rPr lang="en-US"/>
              <a:t> </a:t>
            </a:r>
            <a:r>
              <a:rPr lang="en-US" err="1"/>
              <a:t>inzetten</a:t>
            </a:r>
            <a:r>
              <a:rPr lang="en-US"/>
              <a:t> op </a:t>
            </a:r>
            <a:r>
              <a:rPr lang="en-US" err="1"/>
              <a:t>preventie</a:t>
            </a:r>
            <a:r>
              <a:rPr lang="en-US"/>
              <a:t>. </a:t>
            </a:r>
          </a:p>
          <a:p>
            <a:r>
              <a:rPr lang="en-US"/>
              <a:t>Dit </a:t>
            </a:r>
            <a:r>
              <a:rPr lang="en-US" err="1"/>
              <a:t>draagt</a:t>
            </a:r>
            <a:r>
              <a:rPr lang="en-US"/>
              <a:t> </a:t>
            </a:r>
            <a:r>
              <a:rPr lang="en-US" err="1"/>
              <a:t>niet</a:t>
            </a:r>
            <a:r>
              <a:rPr lang="en-US"/>
              <a:t> </a:t>
            </a:r>
            <a:r>
              <a:rPr lang="en-US" err="1"/>
              <a:t>alleen</a:t>
            </a:r>
            <a:r>
              <a:rPr lang="en-US"/>
              <a:t> </a:t>
            </a:r>
            <a:r>
              <a:rPr lang="en-US" err="1"/>
              <a:t>bij</a:t>
            </a:r>
            <a:r>
              <a:rPr lang="en-US"/>
              <a:t> </a:t>
            </a:r>
            <a:r>
              <a:rPr lang="en-US" err="1"/>
              <a:t>aan</a:t>
            </a:r>
            <a:r>
              <a:rPr lang="en-US"/>
              <a:t> de </a:t>
            </a:r>
            <a:r>
              <a:rPr lang="en-US" err="1"/>
              <a:t>verbetering</a:t>
            </a:r>
            <a:r>
              <a:rPr lang="en-US"/>
              <a:t> van de </a:t>
            </a:r>
            <a:r>
              <a:rPr lang="en-US" err="1"/>
              <a:t>levenskwaliteit</a:t>
            </a:r>
            <a:r>
              <a:rPr lang="en-US"/>
              <a:t>, maar </a:t>
            </a:r>
            <a:r>
              <a:rPr lang="en-US" err="1"/>
              <a:t>helpt</a:t>
            </a:r>
            <a:r>
              <a:rPr lang="en-US"/>
              <a:t> </a:t>
            </a:r>
            <a:r>
              <a:rPr lang="en-US" err="1"/>
              <a:t>ook</a:t>
            </a:r>
            <a:r>
              <a:rPr lang="en-US"/>
              <a:t> de </a:t>
            </a:r>
            <a:r>
              <a:rPr lang="en-US" err="1"/>
              <a:t>zorgkosten</a:t>
            </a:r>
            <a:r>
              <a:rPr lang="en-US"/>
              <a:t> </a:t>
            </a:r>
            <a:r>
              <a:rPr lang="en-US" err="1"/>
              <a:t>te</a:t>
            </a:r>
            <a:r>
              <a:rPr lang="en-US"/>
              <a:t> </a:t>
            </a:r>
            <a:r>
              <a:rPr lang="en-US" err="1"/>
              <a:t>beheersen</a:t>
            </a:r>
            <a:r>
              <a:rPr lang="en-US"/>
              <a:t>.</a:t>
            </a:r>
          </a:p>
          <a:p>
            <a:endParaRPr lang="en-US"/>
          </a:p>
          <a:p>
            <a:r>
              <a:rPr lang="en-US"/>
              <a:t>Het is heel erg </a:t>
            </a:r>
            <a:r>
              <a:rPr lang="en-US" err="1"/>
              <a:t>belangrijk</a:t>
            </a:r>
            <a:r>
              <a:rPr lang="en-US"/>
              <a:t> </a:t>
            </a:r>
            <a:r>
              <a:rPr lang="en-US" err="1"/>
              <a:t>dat</a:t>
            </a:r>
            <a:r>
              <a:rPr lang="en-US"/>
              <a:t> we </a:t>
            </a:r>
            <a:r>
              <a:rPr lang="en-US" err="1"/>
              <a:t>blijven</a:t>
            </a:r>
            <a:r>
              <a:rPr lang="en-US"/>
              <a:t> </a:t>
            </a:r>
            <a:r>
              <a:rPr lang="en-US" err="1"/>
              <a:t>inzetten</a:t>
            </a:r>
            <a:r>
              <a:rPr lang="en-US"/>
              <a:t> op de </a:t>
            </a:r>
            <a:r>
              <a:rPr lang="en-US" err="1"/>
              <a:t>universele</a:t>
            </a:r>
            <a:r>
              <a:rPr lang="en-US"/>
              <a:t> </a:t>
            </a:r>
            <a:r>
              <a:rPr lang="en-US" err="1"/>
              <a:t>preventie</a:t>
            </a:r>
            <a:r>
              <a:rPr lang="en-US"/>
              <a:t>, </a:t>
            </a:r>
            <a:r>
              <a:rPr lang="en-US" err="1"/>
              <a:t>dwz</a:t>
            </a:r>
            <a:r>
              <a:rPr lang="en-US"/>
              <a:t> </a:t>
            </a:r>
            <a:r>
              <a:rPr lang="en-US" err="1"/>
              <a:t>dat</a:t>
            </a:r>
            <a:r>
              <a:rPr lang="en-US"/>
              <a:t> we de </a:t>
            </a:r>
            <a:r>
              <a:rPr lang="en-US" err="1"/>
              <a:t>mensen</a:t>
            </a:r>
            <a:r>
              <a:rPr lang="en-US"/>
              <a:t> die </a:t>
            </a:r>
            <a:r>
              <a:rPr lang="en-US" err="1"/>
              <a:t>gezond</a:t>
            </a:r>
            <a:r>
              <a:rPr lang="en-US"/>
              <a:t> </a:t>
            </a:r>
            <a:r>
              <a:rPr lang="en-US" err="1"/>
              <a:t>zijn</a:t>
            </a:r>
            <a:r>
              <a:rPr lang="en-US"/>
              <a:t>, </a:t>
            </a:r>
            <a:r>
              <a:rPr lang="en-US" err="1"/>
              <a:t>ook</a:t>
            </a:r>
            <a:r>
              <a:rPr lang="en-US"/>
              <a:t> </a:t>
            </a:r>
            <a:r>
              <a:rPr lang="en-US" err="1"/>
              <a:t>gezond</a:t>
            </a:r>
            <a:r>
              <a:rPr lang="en-US"/>
              <a:t> </a:t>
            </a:r>
            <a:r>
              <a:rPr lang="en-US" err="1"/>
              <a:t>blijven</a:t>
            </a:r>
            <a:r>
              <a:rPr lang="en-US"/>
              <a:t>. </a:t>
            </a:r>
          </a:p>
          <a:p>
            <a:r>
              <a:rPr lang="en-US"/>
              <a:t>Als burgers dan </a:t>
            </a:r>
            <a:r>
              <a:rPr lang="en-US" err="1"/>
              <a:t>toch</a:t>
            </a:r>
            <a:r>
              <a:rPr lang="en-US"/>
              <a:t> </a:t>
            </a:r>
            <a:r>
              <a:rPr lang="en-US" err="1"/>
              <a:t>een</a:t>
            </a:r>
            <a:r>
              <a:rPr lang="en-US"/>
              <a:t> </a:t>
            </a:r>
            <a:r>
              <a:rPr lang="en-US" err="1"/>
              <a:t>ziekte</a:t>
            </a:r>
            <a:r>
              <a:rPr lang="en-US"/>
              <a:t> of </a:t>
            </a:r>
            <a:r>
              <a:rPr lang="en-US" err="1"/>
              <a:t>chronische</a:t>
            </a:r>
            <a:r>
              <a:rPr lang="en-US"/>
              <a:t> </a:t>
            </a:r>
            <a:r>
              <a:rPr lang="en-US" err="1"/>
              <a:t>aandoening</a:t>
            </a:r>
            <a:r>
              <a:rPr lang="en-US"/>
              <a:t> </a:t>
            </a:r>
            <a:r>
              <a:rPr lang="en-US" err="1"/>
              <a:t>ontwikkelen</a:t>
            </a:r>
            <a:r>
              <a:rPr lang="en-US"/>
              <a:t>, is het van </a:t>
            </a:r>
            <a:r>
              <a:rPr lang="en-US" err="1"/>
              <a:t>belang</a:t>
            </a:r>
            <a:r>
              <a:rPr lang="en-US"/>
              <a:t> de </a:t>
            </a:r>
            <a:r>
              <a:rPr lang="en-US" err="1"/>
              <a:t>kwaliteit</a:t>
            </a:r>
            <a:r>
              <a:rPr lang="en-US"/>
              <a:t> van </a:t>
            </a:r>
            <a:r>
              <a:rPr lang="en-US" err="1"/>
              <a:t>leven</a:t>
            </a:r>
            <a:r>
              <a:rPr lang="en-US"/>
              <a:t> zo </a:t>
            </a:r>
            <a:r>
              <a:rPr lang="en-US" err="1"/>
              <a:t>hoog</a:t>
            </a:r>
            <a:r>
              <a:rPr lang="en-US"/>
              <a:t> </a:t>
            </a:r>
            <a:r>
              <a:rPr lang="en-US" err="1"/>
              <a:t>mogelijk</a:t>
            </a:r>
            <a:r>
              <a:rPr lang="en-US"/>
              <a:t> </a:t>
            </a:r>
            <a:r>
              <a:rPr lang="en-US" err="1"/>
              <a:t>te</a:t>
            </a:r>
            <a:r>
              <a:rPr lang="en-US"/>
              <a:t> </a:t>
            </a:r>
            <a:r>
              <a:rPr lang="en-US" err="1"/>
              <a:t>houden</a:t>
            </a:r>
            <a:r>
              <a:rPr lang="en-US"/>
              <a:t>, </a:t>
            </a:r>
            <a:r>
              <a:rPr lang="en-US" err="1"/>
              <a:t>zodat</a:t>
            </a:r>
            <a:r>
              <a:rPr lang="en-US"/>
              <a:t> </a:t>
            </a:r>
            <a:r>
              <a:rPr lang="en-US" err="1"/>
              <a:t>zij</a:t>
            </a:r>
            <a:r>
              <a:rPr lang="en-US"/>
              <a:t> zo lang </a:t>
            </a:r>
            <a:r>
              <a:rPr lang="en-US" err="1"/>
              <a:t>mogelijk</a:t>
            </a:r>
            <a:r>
              <a:rPr lang="en-US"/>
              <a:t> </a:t>
            </a:r>
            <a:r>
              <a:rPr lang="en-US" err="1"/>
              <a:t>kwaliteitsvol</a:t>
            </a:r>
            <a:r>
              <a:rPr lang="en-US"/>
              <a:t> </a:t>
            </a:r>
            <a:r>
              <a:rPr lang="en-US" err="1"/>
              <a:t>kunnen</a:t>
            </a:r>
            <a:r>
              <a:rPr lang="en-US"/>
              <a:t> </a:t>
            </a:r>
            <a:r>
              <a:rPr lang="en-US" err="1"/>
              <a:t>leven</a:t>
            </a:r>
            <a:r>
              <a:rPr lang="en-US"/>
              <a:t>.</a:t>
            </a:r>
          </a:p>
        </p:txBody>
      </p:sp>
      <p:sp>
        <p:nvSpPr>
          <p:cNvPr id="4" name="Slide Number Placeholder 3"/>
          <p:cNvSpPr>
            <a:spLocks noGrp="1"/>
          </p:cNvSpPr>
          <p:nvPr>
            <p:ph type="sldNum" sz="quarter" idx="5"/>
          </p:nvPr>
        </p:nvSpPr>
        <p:spPr/>
        <p:txBody>
          <a:bodyPr/>
          <a:lstStyle/>
          <a:p>
            <a:fld id="{6728A7EB-01EE-4D96-9A48-62822508A22E}" type="slidenum">
              <a:rPr lang="nl-BE" smtClean="0"/>
              <a:t>8</a:t>
            </a:fld>
            <a:endParaRPr lang="nl-BE"/>
          </a:p>
        </p:txBody>
      </p:sp>
    </p:spTree>
    <p:extLst>
      <p:ext uri="{BB962C8B-B14F-4D97-AF65-F5344CB8AC3E}">
        <p14:creationId xmlns:p14="http://schemas.microsoft.com/office/powerpoint/2010/main" val="281076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gaan we die missie en visie nu realiseren?</a:t>
            </a:r>
            <a:endParaRPr lang="nl-BE"/>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9</a:t>
            </a:fld>
            <a:endParaRPr lang="nl-BE"/>
          </a:p>
        </p:txBody>
      </p:sp>
    </p:spTree>
    <p:extLst>
      <p:ext uri="{BB962C8B-B14F-4D97-AF65-F5344CB8AC3E}">
        <p14:creationId xmlns:p14="http://schemas.microsoft.com/office/powerpoint/2010/main" val="349942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cs typeface="Calibri"/>
              </a:rPr>
              <a:t>Vlaamse </a:t>
            </a:r>
            <a:r>
              <a:rPr lang="en-US" b="1" err="1">
                <a:cs typeface="Calibri"/>
              </a:rPr>
              <a:t>gezondheidsdoelstellingen</a:t>
            </a:r>
            <a:r>
              <a:rPr lang="en-US" b="1">
                <a:cs typeface="Calibri"/>
              </a:rPr>
              <a:t>= het </a:t>
            </a:r>
            <a:r>
              <a:rPr lang="en-US" b="1" err="1">
                <a:cs typeface="Calibri"/>
              </a:rPr>
              <a:t>kader</a:t>
            </a:r>
            <a:r>
              <a:rPr lang="en-US" b="1">
                <a:cs typeface="Calibri"/>
              </a:rPr>
              <a:t> van </a:t>
            </a:r>
            <a:r>
              <a:rPr lang="en-US" b="1" err="1">
                <a:cs typeface="Calibri"/>
              </a:rPr>
              <a:t>waaruit</a:t>
            </a:r>
            <a:r>
              <a:rPr lang="en-US" b="1">
                <a:cs typeface="Calibri"/>
              </a:rPr>
              <a:t> </a:t>
            </a:r>
            <a:r>
              <a:rPr lang="en-US" b="1" err="1">
                <a:cs typeface="Calibri"/>
              </a:rPr>
              <a:t>wij</a:t>
            </a:r>
            <a:r>
              <a:rPr lang="en-US" b="1">
                <a:cs typeface="Calibri"/>
              </a:rPr>
              <a:t> </a:t>
            </a:r>
            <a:r>
              <a:rPr lang="en-US" b="1" err="1">
                <a:cs typeface="Calibri"/>
              </a:rPr>
              <a:t>werken</a:t>
            </a:r>
            <a:r>
              <a:rPr lang="en-US" b="1">
                <a:cs typeface="Calibri"/>
              </a:rPr>
              <a:t> + </a:t>
            </a:r>
            <a:r>
              <a:rPr lang="en-US" b="1" err="1">
                <a:cs typeface="Calibri"/>
              </a:rPr>
              <a:t>eventuele</a:t>
            </a:r>
            <a:r>
              <a:rPr lang="en-US" b="1">
                <a:cs typeface="Calibri"/>
              </a:rPr>
              <a:t> </a:t>
            </a:r>
            <a:r>
              <a:rPr lang="en-US" b="1" err="1">
                <a:cs typeface="Calibri"/>
              </a:rPr>
              <a:t>bijkomende</a:t>
            </a:r>
            <a:r>
              <a:rPr lang="en-US" b="1">
                <a:cs typeface="Calibri"/>
              </a:rPr>
              <a:t> </a:t>
            </a:r>
            <a:r>
              <a:rPr lang="en-US" b="1" err="1">
                <a:cs typeface="Calibri"/>
              </a:rPr>
              <a:t>prioriteiten</a:t>
            </a:r>
            <a:r>
              <a:rPr lang="en-US" b="1">
                <a:cs typeface="Calibri"/>
              </a:rPr>
              <a:t> </a:t>
            </a:r>
            <a:r>
              <a:rPr lang="en-US" b="1" err="1">
                <a:cs typeface="Calibri"/>
              </a:rPr>
              <a:t>zoals</a:t>
            </a:r>
            <a:r>
              <a:rPr lang="en-US" b="1">
                <a:cs typeface="Calibri"/>
              </a:rPr>
              <a:t> </a:t>
            </a:r>
            <a:r>
              <a:rPr lang="en-US" b="1" err="1">
                <a:cs typeface="Calibri"/>
              </a:rPr>
              <a:t>geformuleerd</a:t>
            </a:r>
            <a:r>
              <a:rPr lang="en-US" b="1">
                <a:cs typeface="Calibri"/>
              </a:rPr>
              <a:t> door het </a:t>
            </a:r>
            <a:r>
              <a:rPr lang="en-US" b="1" err="1">
                <a:cs typeface="Calibri"/>
              </a:rPr>
              <a:t>Departement</a:t>
            </a:r>
            <a:r>
              <a:rPr lang="en-US" b="1">
                <a:cs typeface="Calibri"/>
              </a:rPr>
              <a:t> Zorg. </a:t>
            </a:r>
          </a:p>
          <a:p>
            <a:endParaRPr lang="en-US">
              <a:cs typeface="Calibri"/>
            </a:endParaRPr>
          </a:p>
          <a:p>
            <a:r>
              <a:rPr lang="en-US" b="1">
                <a:cs typeface="Calibri"/>
              </a:rPr>
              <a:t>6 settings, 8 thema's – </a:t>
            </a:r>
            <a:r>
              <a:rPr lang="en-US" b="1" err="1">
                <a:cs typeface="Calibri"/>
              </a:rPr>
              <a:t>specifieke</a:t>
            </a:r>
            <a:r>
              <a:rPr lang="en-US" b="1">
                <a:cs typeface="Calibri"/>
              </a:rPr>
              <a:t> </a:t>
            </a:r>
            <a:r>
              <a:rPr lang="en-US" b="1" err="1">
                <a:cs typeface="Calibri"/>
              </a:rPr>
              <a:t>opdracht</a:t>
            </a:r>
            <a:r>
              <a:rPr lang="en-US" b="1">
                <a:cs typeface="Calibri"/>
              </a:rPr>
              <a:t> MGZ</a:t>
            </a:r>
            <a:r>
              <a:rPr lang="en-US">
                <a:cs typeface="Calibri"/>
              </a:rPr>
              <a:t>: </a:t>
            </a:r>
            <a:r>
              <a:rPr lang="en-US" err="1">
                <a:cs typeface="Calibri"/>
              </a:rPr>
              <a:t>eerstelijnsfunctie</a:t>
            </a:r>
            <a:r>
              <a:rPr lang="en-US">
                <a:cs typeface="Calibri"/>
              </a:rPr>
              <a:t> van </a:t>
            </a:r>
            <a:r>
              <a:rPr lang="en-US" err="1">
                <a:cs typeface="Calibri"/>
              </a:rPr>
              <a:t>Vlaams</a:t>
            </a:r>
            <a:r>
              <a:rPr lang="en-US">
                <a:cs typeface="Calibri"/>
              </a:rPr>
              <a:t> </a:t>
            </a:r>
            <a:r>
              <a:rPr lang="en-US" err="1">
                <a:cs typeface="Calibri"/>
              </a:rPr>
              <a:t>Medisch</a:t>
            </a:r>
            <a:r>
              <a:rPr lang="en-US">
                <a:cs typeface="Calibri"/>
              </a:rPr>
              <a:t> </a:t>
            </a:r>
            <a:r>
              <a:rPr lang="en-US" err="1">
                <a:cs typeface="Calibri"/>
              </a:rPr>
              <a:t>Milieukundig</a:t>
            </a:r>
            <a:r>
              <a:rPr lang="en-US">
                <a:cs typeface="Calibri"/>
              </a:rPr>
              <a:t> Netwerk – MMK-</a:t>
            </a:r>
            <a:r>
              <a:rPr lang="en-US" err="1">
                <a:cs typeface="Calibri"/>
              </a:rPr>
              <a:t>werking</a:t>
            </a:r>
            <a:endParaRPr lang="en-US">
              <a:cs typeface="Calibri"/>
            </a:endParaRPr>
          </a:p>
          <a:p>
            <a:r>
              <a:rPr lang="en-US" err="1">
                <a:cs typeface="Calibri"/>
              </a:rPr>
              <a:t>Voor</a:t>
            </a:r>
            <a:r>
              <a:rPr lang="en-US">
                <a:cs typeface="Calibri"/>
              </a:rPr>
              <a:t> de </a:t>
            </a:r>
            <a:r>
              <a:rPr lang="en-US" err="1">
                <a:cs typeface="Calibri"/>
              </a:rPr>
              <a:t>komende</a:t>
            </a:r>
            <a:r>
              <a:rPr lang="en-US">
                <a:cs typeface="Calibri"/>
              </a:rPr>
              <a:t> 5 </a:t>
            </a:r>
            <a:r>
              <a:rPr lang="en-US" err="1">
                <a:cs typeface="Calibri"/>
              </a:rPr>
              <a:t>jaar</a:t>
            </a:r>
            <a:r>
              <a:rPr lang="en-US">
                <a:cs typeface="Calibri"/>
              </a:rPr>
              <a:t> </a:t>
            </a:r>
            <a:r>
              <a:rPr lang="en-US" err="1">
                <a:cs typeface="Calibri"/>
              </a:rPr>
              <a:t>leggen</a:t>
            </a:r>
            <a:r>
              <a:rPr lang="en-US">
                <a:cs typeface="Calibri"/>
              </a:rPr>
              <a:t> we de focus op de settings </a:t>
            </a:r>
            <a:r>
              <a:rPr lang="en-US" err="1">
                <a:cs typeface="Calibri"/>
              </a:rPr>
              <a:t>lokale</a:t>
            </a:r>
            <a:r>
              <a:rPr lang="en-US">
                <a:cs typeface="Calibri"/>
              </a:rPr>
              <a:t> </a:t>
            </a:r>
            <a:r>
              <a:rPr lang="en-US" err="1">
                <a:cs typeface="Calibri"/>
              </a:rPr>
              <a:t>besturen</a:t>
            </a:r>
            <a:r>
              <a:rPr lang="en-US">
                <a:cs typeface="Calibri"/>
              </a:rPr>
              <a:t>, </a:t>
            </a:r>
            <a:r>
              <a:rPr lang="en-US" err="1">
                <a:cs typeface="Calibri"/>
              </a:rPr>
              <a:t>onderwijs</a:t>
            </a:r>
            <a:r>
              <a:rPr lang="en-US">
                <a:cs typeface="Calibri"/>
              </a:rPr>
              <a:t> en </a:t>
            </a:r>
            <a:r>
              <a:rPr lang="en-US" err="1">
                <a:cs typeface="Calibri"/>
              </a:rPr>
              <a:t>zorg</a:t>
            </a:r>
            <a:r>
              <a:rPr lang="en-US">
                <a:cs typeface="Calibri"/>
              </a:rPr>
              <a:t> en </a:t>
            </a:r>
            <a:r>
              <a:rPr lang="en-US" err="1">
                <a:cs typeface="Calibri"/>
              </a:rPr>
              <a:t>welzijn</a:t>
            </a:r>
            <a:r>
              <a:rPr lang="en-US">
                <a:cs typeface="Calibri"/>
              </a:rPr>
              <a:t>.</a:t>
            </a:r>
          </a:p>
          <a:p>
            <a:endParaRPr lang="en-US">
              <a:cs typeface="Calibri"/>
            </a:endParaRPr>
          </a:p>
          <a:p>
            <a:r>
              <a:rPr lang="en-US" b="1" err="1">
                <a:cs typeface="Calibri"/>
              </a:rPr>
              <a:t>Integraal</a:t>
            </a:r>
            <a:r>
              <a:rPr lang="en-US" b="1">
                <a:cs typeface="Calibri"/>
              </a:rPr>
              <a:t> </a:t>
            </a:r>
            <a:r>
              <a:rPr lang="en-US" b="1" err="1">
                <a:cs typeface="Calibri"/>
              </a:rPr>
              <a:t>werken</a:t>
            </a:r>
            <a:r>
              <a:rPr lang="en-US" b="1">
                <a:cs typeface="Calibri"/>
              </a:rPr>
              <a:t> – </a:t>
            </a:r>
            <a:r>
              <a:rPr lang="en-US" b="1" err="1">
                <a:cs typeface="Calibri"/>
              </a:rPr>
              <a:t>HiAP</a:t>
            </a:r>
            <a:r>
              <a:rPr lang="en-US" b="1">
                <a:cs typeface="Calibri"/>
              </a:rPr>
              <a:t>: </a:t>
            </a:r>
            <a:r>
              <a:rPr lang="nl-NL"/>
              <a:t>Gezondheidsoverwegingen moeten op structurele wijze, volgens het principe van ‘Health in </a:t>
            </a:r>
            <a:r>
              <a:rPr lang="nl-NL" err="1"/>
              <a:t>all</a:t>
            </a:r>
            <a:r>
              <a:rPr lang="nl-NL"/>
              <a:t> </a:t>
            </a:r>
            <a:r>
              <a:rPr lang="nl-NL" err="1"/>
              <a:t>policies</a:t>
            </a:r>
            <a:r>
              <a:rPr lang="nl-NL"/>
              <a:t>’, meegenomen worden in de besluitvorming van alle beleidsdomeinen (milieu, ruimtelijke ordening, economie, mobiliteit, …)</a:t>
            </a:r>
            <a:endParaRPr lang="en-US">
              <a:cs typeface="Calibri"/>
            </a:endParaRPr>
          </a:p>
          <a:p>
            <a:endParaRPr lang="en-US">
              <a:cs typeface="Calibri"/>
            </a:endParaRPr>
          </a:p>
          <a:p>
            <a:r>
              <a:rPr lang="en-US" b="1" err="1">
                <a:cs typeface="Calibri"/>
              </a:rPr>
              <a:t>Verbinden</a:t>
            </a:r>
            <a:r>
              <a:rPr lang="en-US" b="1">
                <a:cs typeface="Calibri"/>
              </a:rPr>
              <a:t> partners (</a:t>
            </a:r>
            <a:r>
              <a:rPr lang="en-US" b="1" err="1">
                <a:cs typeface="Calibri"/>
              </a:rPr>
              <a:t>helicopterview</a:t>
            </a:r>
            <a:r>
              <a:rPr lang="en-US" b="1">
                <a:cs typeface="Calibri"/>
              </a:rPr>
              <a:t>) en </a:t>
            </a:r>
            <a:r>
              <a:rPr lang="en-US" b="1" err="1">
                <a:cs typeface="Calibri"/>
              </a:rPr>
              <a:t>faciliteren</a:t>
            </a:r>
            <a:r>
              <a:rPr lang="en-US" b="1">
                <a:cs typeface="Calibri"/>
              </a:rPr>
              <a:t> </a:t>
            </a:r>
            <a:r>
              <a:rPr lang="en-US" b="1" err="1">
                <a:cs typeface="Calibri"/>
              </a:rPr>
              <a:t>samenwerking</a:t>
            </a:r>
            <a:r>
              <a:rPr lang="en-US" b="1">
                <a:cs typeface="Calibri"/>
              </a:rPr>
              <a:t> </a:t>
            </a:r>
            <a:r>
              <a:rPr lang="en-US" b="1" err="1">
                <a:cs typeface="Calibri"/>
              </a:rPr>
              <a:t>vanuit</a:t>
            </a:r>
            <a:r>
              <a:rPr lang="en-US" b="1">
                <a:cs typeface="Calibri"/>
              </a:rPr>
              <a:t> </a:t>
            </a:r>
            <a:r>
              <a:rPr lang="en-US" b="1" err="1">
                <a:cs typeface="Calibri"/>
              </a:rPr>
              <a:t>neutrale</a:t>
            </a:r>
            <a:r>
              <a:rPr lang="en-US" b="1">
                <a:cs typeface="Calibri"/>
              </a:rPr>
              <a:t> </a:t>
            </a:r>
            <a:r>
              <a:rPr lang="en-US" b="1" err="1">
                <a:cs typeface="Calibri"/>
              </a:rPr>
              <a:t>positie</a:t>
            </a:r>
            <a:r>
              <a:rPr lang="en-US" b="1">
                <a:cs typeface="Calibri"/>
              </a:rPr>
              <a:t> </a:t>
            </a:r>
          </a:p>
          <a:p>
            <a:endParaRPr lang="nl-BE"/>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10</a:t>
            </a:fld>
            <a:endParaRPr lang="nl-BE"/>
          </a:p>
        </p:txBody>
      </p:sp>
    </p:spTree>
    <p:extLst>
      <p:ext uri="{BB962C8B-B14F-4D97-AF65-F5344CB8AC3E}">
        <p14:creationId xmlns:p14="http://schemas.microsoft.com/office/powerpoint/2010/main" val="420921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Onze werking en dienstverlening is opgebouwd rond deze </a:t>
            </a:r>
            <a:r>
              <a:rPr lang="nl-NL" b="1"/>
              <a:t>kerntaken.</a:t>
            </a:r>
            <a:endParaRPr lang="nl-BE" b="1"/>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11</a:t>
            </a:fld>
            <a:endParaRPr lang="nl-BE"/>
          </a:p>
        </p:txBody>
      </p:sp>
    </p:spTree>
    <p:extLst>
      <p:ext uri="{BB962C8B-B14F-4D97-AF65-F5344CB8AC3E}">
        <p14:creationId xmlns:p14="http://schemas.microsoft.com/office/powerpoint/2010/main" val="59485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1"/>
              <a:t>Taken van gezondheidspromotoren: Slide voor lokale partners </a:t>
            </a:r>
            <a:endParaRPr lang="nl-NL"/>
          </a:p>
          <a:p>
            <a:br>
              <a:rPr lang="nl-BE">
                <a:cs typeface="+mn-lt"/>
              </a:rPr>
            </a:br>
            <a:r>
              <a:rPr lang="nl-BE" b="1"/>
              <a:t>De gezondheidspromotoren zijn het hart van onze werking. </a:t>
            </a:r>
            <a:r>
              <a:rPr lang="nl-BE"/>
              <a:t>Zij staan klaar voor jou – als lokale/regionale partner! </a:t>
            </a:r>
          </a:p>
          <a:p>
            <a:pPr marL="171450" indent="-171450">
              <a:buFont typeface="Arial"/>
              <a:buChar char="•"/>
            </a:pPr>
            <a:r>
              <a:rPr lang="nl-BE"/>
              <a:t>Ze gaan samen met jou op zoek naar de beste strategie om te werken aan een gezondheidsbeleid op maat dat bij jouw organisatie past. Ze zetten in op lokale behoeften en noden. </a:t>
            </a:r>
          </a:p>
          <a:p>
            <a:pPr marL="171450" indent="-171450">
              <a:buFont typeface="Arial"/>
              <a:buChar char="•"/>
            </a:pPr>
            <a:r>
              <a:rPr lang="nl-NL"/>
              <a:t>Op basis van objectieve gegevens bepalen we jouw noden: we leggen dringende thema’s en doelgroepen vast, zodat de impact voelbaar is. </a:t>
            </a:r>
          </a:p>
          <a:p>
            <a:pPr marL="171450" indent="-171450">
              <a:buFont typeface="Arial"/>
              <a:buChar char="•"/>
            </a:pPr>
            <a:r>
              <a:rPr lang="nl-BE"/>
              <a:t>Daarnaast zijn onze gezondheidspromotoren ook sterk in netwerken. Ze brengen de juiste partners samen om uitwisseling en leren van elkaar centraal te plaatsen. Want samen staan we sterker dan alleen! </a:t>
            </a:r>
          </a:p>
        </p:txBody>
      </p:sp>
      <p:sp>
        <p:nvSpPr>
          <p:cNvPr id="4" name="Tijdelijke aanduiding voor dianummer 3"/>
          <p:cNvSpPr>
            <a:spLocks noGrp="1"/>
          </p:cNvSpPr>
          <p:nvPr>
            <p:ph type="sldNum" sz="quarter" idx="5"/>
          </p:nvPr>
        </p:nvSpPr>
        <p:spPr/>
        <p:txBody>
          <a:bodyPr/>
          <a:lstStyle/>
          <a:p>
            <a:fld id="{D4ADE361-241E-4022-880E-3494C0BE480C}" type="slidenum">
              <a:rPr lang="nl-BE" smtClean="0"/>
              <a:t>13</a:t>
            </a:fld>
            <a:endParaRPr lang="nl-BE"/>
          </a:p>
        </p:txBody>
      </p:sp>
    </p:spTree>
    <p:extLst>
      <p:ext uri="{BB962C8B-B14F-4D97-AF65-F5344CB8AC3E}">
        <p14:creationId xmlns:p14="http://schemas.microsoft.com/office/powerpoint/2010/main" val="1879209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54A2-5DA7-84B2-8CD1-790B19893483}"/>
              </a:ext>
            </a:extLst>
          </p:cNvPr>
          <p:cNvSpPr>
            <a:spLocks noGrp="1"/>
          </p:cNvSpPr>
          <p:nvPr>
            <p:ph type="ctrTitle" hasCustomPrompt="1"/>
          </p:nvPr>
        </p:nvSpPr>
        <p:spPr>
          <a:xfrm>
            <a:off x="838200" y="1214438"/>
            <a:ext cx="8202283" cy="2387600"/>
          </a:xfrm>
        </p:spPr>
        <p:txBody>
          <a:bodyPr anchor="b"/>
          <a:lstStyle>
            <a:lvl1pPr algn="l">
              <a:defRPr sz="6000"/>
            </a:lvl1pPr>
          </a:lstStyle>
          <a:p>
            <a:r>
              <a:rPr lang="nl-NL"/>
              <a:t>Titel</a:t>
            </a:r>
            <a:endParaRPr lang="nl-BE"/>
          </a:p>
        </p:txBody>
      </p:sp>
      <p:sp>
        <p:nvSpPr>
          <p:cNvPr id="3" name="Ondertitel 2">
            <a:extLst>
              <a:ext uri="{FF2B5EF4-FFF2-40B4-BE49-F238E27FC236}">
                <a16:creationId xmlns:a16="http://schemas.microsoft.com/office/drawing/2014/main" id="{A9A99E13-E50C-8186-EED4-A3D710EAE28F}"/>
              </a:ext>
            </a:extLst>
          </p:cNvPr>
          <p:cNvSpPr>
            <a:spLocks noGrp="1"/>
          </p:cNvSpPr>
          <p:nvPr>
            <p:ph type="subTitle" idx="1" hasCustomPrompt="1"/>
          </p:nvPr>
        </p:nvSpPr>
        <p:spPr>
          <a:xfrm>
            <a:off x="838200" y="3722808"/>
            <a:ext cx="8202283"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endParaRPr lang="nl-BE"/>
          </a:p>
        </p:txBody>
      </p:sp>
    </p:spTree>
    <p:extLst>
      <p:ext uri="{BB962C8B-B14F-4D97-AF65-F5344CB8AC3E}">
        <p14:creationId xmlns:p14="http://schemas.microsoft.com/office/powerpoint/2010/main" val="125566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143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62784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a:xfrm>
            <a:off x="838200" y="1825624"/>
            <a:ext cx="10515600" cy="40727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7031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a:xfrm>
            <a:off x="838200" y="1825624"/>
            <a:ext cx="10515600" cy="40727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6370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a:xfrm>
            <a:off x="838200" y="1825624"/>
            <a:ext cx="10515600" cy="40727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7287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a:xfrm>
            <a:off x="838200" y="1825624"/>
            <a:ext cx="10515600" cy="40727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07602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FE0DA-BCB9-3D3C-FD05-E461D7E7C06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11E67E9-8EDB-1750-B33F-DB380B38C46E}"/>
              </a:ext>
            </a:extLst>
          </p:cNvPr>
          <p:cNvSpPr>
            <a:spLocks noGrp="1"/>
          </p:cNvSpPr>
          <p:nvPr>
            <p:ph sz="half" idx="1"/>
          </p:nvPr>
        </p:nvSpPr>
        <p:spPr>
          <a:xfrm>
            <a:off x="838200" y="1825625"/>
            <a:ext cx="5181600" cy="44634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Rechthoek: afgeronde hoeken 10">
            <a:extLst>
              <a:ext uri="{FF2B5EF4-FFF2-40B4-BE49-F238E27FC236}">
                <a16:creationId xmlns:a16="http://schemas.microsoft.com/office/drawing/2014/main" id="{58D6CB93-97EC-C760-973C-DC69BA5504C3}"/>
              </a:ext>
            </a:extLst>
          </p:cNvPr>
          <p:cNvSpPr/>
          <p:nvPr/>
        </p:nvSpPr>
        <p:spPr>
          <a:xfrm>
            <a:off x="6172200" y="1825625"/>
            <a:ext cx="5181600" cy="1397865"/>
          </a:xfrm>
          <a:prstGeom prst="roundRect">
            <a:avLst>
              <a:gd name="adj" fmla="val 279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noFill/>
            </a:endParaRPr>
          </a:p>
        </p:txBody>
      </p:sp>
      <p:sp>
        <p:nvSpPr>
          <p:cNvPr id="14" name="Rechthoek: afgeronde hoeken 13">
            <a:extLst>
              <a:ext uri="{FF2B5EF4-FFF2-40B4-BE49-F238E27FC236}">
                <a16:creationId xmlns:a16="http://schemas.microsoft.com/office/drawing/2014/main" id="{52DB9E29-C589-8070-719E-5543EF2282C2}"/>
              </a:ext>
            </a:extLst>
          </p:cNvPr>
          <p:cNvSpPr/>
          <p:nvPr/>
        </p:nvSpPr>
        <p:spPr>
          <a:xfrm>
            <a:off x="6172200" y="4914319"/>
            <a:ext cx="5181600" cy="1397865"/>
          </a:xfrm>
          <a:prstGeom prst="roundRect">
            <a:avLst>
              <a:gd name="adj" fmla="val 279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457200" marR="0" lvl="0" indent="-457200" algn="l" defTabSz="914400" rtl="0" eaLnBrk="1" fontAlgn="auto" latinLnBrk="0" hangingPunct="1">
              <a:lnSpc>
                <a:spcPct val="100000"/>
              </a:lnSpc>
              <a:spcBef>
                <a:spcPts val="0"/>
              </a:spcBef>
              <a:spcAft>
                <a:spcPts val="0"/>
              </a:spcAft>
              <a:buClrTx/>
              <a:buSzTx/>
              <a:buFontTx/>
              <a:buBlip>
                <a:blip r:embed="rId2"/>
              </a:buBlip>
              <a:tabLst/>
              <a:defRPr/>
            </a:pPr>
            <a:endParaRPr lang="nl-NL" sz="2400" kern="1200">
              <a:solidFill>
                <a:schemeClr val="lt1"/>
              </a:solidFill>
              <a:latin typeface="+mn-lt"/>
              <a:ea typeface="+mn-ea"/>
              <a:cs typeface="+mn-cs"/>
            </a:endParaRPr>
          </a:p>
        </p:txBody>
      </p:sp>
      <p:sp>
        <p:nvSpPr>
          <p:cNvPr id="4" name="Rechthoek: afgeronde hoeken 3">
            <a:extLst>
              <a:ext uri="{FF2B5EF4-FFF2-40B4-BE49-F238E27FC236}">
                <a16:creationId xmlns:a16="http://schemas.microsoft.com/office/drawing/2014/main" id="{89E424CE-DEBA-844C-2BDB-35941C4FF9DB}"/>
              </a:ext>
            </a:extLst>
          </p:cNvPr>
          <p:cNvSpPr/>
          <p:nvPr/>
        </p:nvSpPr>
        <p:spPr>
          <a:xfrm>
            <a:off x="6172200" y="3358427"/>
            <a:ext cx="5181600" cy="1397865"/>
          </a:xfrm>
          <a:prstGeom prst="roundRect">
            <a:avLst>
              <a:gd name="adj" fmla="val 279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noFill/>
            </a:endParaRPr>
          </a:p>
        </p:txBody>
      </p:sp>
      <p:sp>
        <p:nvSpPr>
          <p:cNvPr id="5" name="Tijdelijke aanduiding voor inhoud 2">
            <a:extLst>
              <a:ext uri="{FF2B5EF4-FFF2-40B4-BE49-F238E27FC236}">
                <a16:creationId xmlns:a16="http://schemas.microsoft.com/office/drawing/2014/main" id="{AB037454-8054-73D9-0630-3A9F50F07151}"/>
              </a:ext>
            </a:extLst>
          </p:cNvPr>
          <p:cNvSpPr>
            <a:spLocks noGrp="1"/>
          </p:cNvSpPr>
          <p:nvPr>
            <p:ph sz="half" idx="10"/>
          </p:nvPr>
        </p:nvSpPr>
        <p:spPr>
          <a:xfrm>
            <a:off x="6286500" y="5239900"/>
            <a:ext cx="4953000" cy="746702"/>
          </a:xfrm>
        </p:spPr>
        <p:txBody>
          <a:bodyPr/>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p:txBody>
      </p:sp>
      <p:sp>
        <p:nvSpPr>
          <p:cNvPr id="6" name="Tijdelijke aanduiding voor inhoud 2">
            <a:extLst>
              <a:ext uri="{FF2B5EF4-FFF2-40B4-BE49-F238E27FC236}">
                <a16:creationId xmlns:a16="http://schemas.microsoft.com/office/drawing/2014/main" id="{5523F28F-05FB-72A2-5C3E-1F066EF0BADB}"/>
              </a:ext>
            </a:extLst>
          </p:cNvPr>
          <p:cNvSpPr>
            <a:spLocks noGrp="1"/>
          </p:cNvSpPr>
          <p:nvPr>
            <p:ph sz="half" idx="11"/>
          </p:nvPr>
        </p:nvSpPr>
        <p:spPr>
          <a:xfrm>
            <a:off x="6286500" y="3684008"/>
            <a:ext cx="4953000" cy="746702"/>
          </a:xfrm>
        </p:spPr>
        <p:txBody>
          <a:bodyPr/>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p:txBody>
      </p:sp>
      <p:sp>
        <p:nvSpPr>
          <p:cNvPr id="7" name="Tijdelijke aanduiding voor inhoud 2">
            <a:extLst>
              <a:ext uri="{FF2B5EF4-FFF2-40B4-BE49-F238E27FC236}">
                <a16:creationId xmlns:a16="http://schemas.microsoft.com/office/drawing/2014/main" id="{91F64731-8654-869B-C04A-E1F94E97BADF}"/>
              </a:ext>
            </a:extLst>
          </p:cNvPr>
          <p:cNvSpPr>
            <a:spLocks noGrp="1"/>
          </p:cNvSpPr>
          <p:nvPr>
            <p:ph sz="half" idx="12"/>
          </p:nvPr>
        </p:nvSpPr>
        <p:spPr>
          <a:xfrm>
            <a:off x="6286500" y="2170906"/>
            <a:ext cx="4953000" cy="746702"/>
          </a:xfrm>
        </p:spPr>
        <p:txBody>
          <a:bodyPr/>
          <a:lstStyle>
            <a:lvl1pPr marL="0" indent="0">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p:txBody>
      </p:sp>
    </p:spTree>
    <p:extLst>
      <p:ext uri="{BB962C8B-B14F-4D97-AF65-F5344CB8AC3E}">
        <p14:creationId xmlns:p14="http://schemas.microsoft.com/office/powerpoint/2010/main" val="1535165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F000B-331B-DD30-B666-653ED221D73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A9F2AD3-42F5-B7D0-2D8A-AACFA2508D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0F01D98-60D2-DE6F-12E0-B5F2EF24940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6F988F0-DBA1-D253-D067-D557395C1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89C91B6-E0D3-A0EB-1B0D-B3C948EDF90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7890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145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03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54A2-5DA7-84B2-8CD1-790B19893483}"/>
              </a:ext>
            </a:extLst>
          </p:cNvPr>
          <p:cNvSpPr>
            <a:spLocks noGrp="1"/>
          </p:cNvSpPr>
          <p:nvPr>
            <p:ph type="ctrTitle" hasCustomPrompt="1"/>
          </p:nvPr>
        </p:nvSpPr>
        <p:spPr>
          <a:xfrm>
            <a:off x="838200" y="2027208"/>
            <a:ext cx="5493589" cy="1574830"/>
          </a:xfrm>
        </p:spPr>
        <p:txBody>
          <a:bodyPr anchor="b"/>
          <a:lstStyle>
            <a:lvl1pPr algn="l">
              <a:defRPr sz="6000">
                <a:solidFill>
                  <a:schemeClr val="bg1"/>
                </a:solidFill>
              </a:defRPr>
            </a:lvl1pPr>
          </a:lstStyle>
          <a:p>
            <a:r>
              <a:rPr lang="nl-NL"/>
              <a:t>Titel</a:t>
            </a:r>
            <a:endParaRPr lang="nl-BE"/>
          </a:p>
        </p:txBody>
      </p:sp>
      <p:sp>
        <p:nvSpPr>
          <p:cNvPr id="3" name="Ondertitel 2">
            <a:extLst>
              <a:ext uri="{FF2B5EF4-FFF2-40B4-BE49-F238E27FC236}">
                <a16:creationId xmlns:a16="http://schemas.microsoft.com/office/drawing/2014/main" id="{A9A99E13-E50C-8186-EED4-A3D710EAE28F}"/>
              </a:ext>
            </a:extLst>
          </p:cNvPr>
          <p:cNvSpPr>
            <a:spLocks noGrp="1"/>
          </p:cNvSpPr>
          <p:nvPr>
            <p:ph type="subTitle" idx="1" hasCustomPrompt="1"/>
          </p:nvPr>
        </p:nvSpPr>
        <p:spPr>
          <a:xfrm>
            <a:off x="838200" y="3722808"/>
            <a:ext cx="549358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endParaRPr lang="nl-BE"/>
          </a:p>
        </p:txBody>
      </p:sp>
    </p:spTree>
    <p:extLst>
      <p:ext uri="{BB962C8B-B14F-4D97-AF65-F5344CB8AC3E}">
        <p14:creationId xmlns:p14="http://schemas.microsoft.com/office/powerpoint/2010/main" val="1003674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6210C-BCE3-57D9-5010-1DB536346E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01A6091D-E414-9D00-15A2-E349F7E5946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8CBC5623-27BE-B798-AD44-CADF7A8F2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9" name="Graphic 8">
            <a:extLst>
              <a:ext uri="{FF2B5EF4-FFF2-40B4-BE49-F238E27FC236}">
                <a16:creationId xmlns:a16="http://schemas.microsoft.com/office/drawing/2014/main" id="{460FECB3-E7BC-D032-DD9F-BA9A85D9C1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1746" y="5961708"/>
            <a:ext cx="3314230" cy="720000"/>
          </a:xfrm>
          <a:prstGeom prst="rect">
            <a:avLst/>
          </a:prstGeom>
        </p:spPr>
      </p:pic>
    </p:spTree>
    <p:extLst>
      <p:ext uri="{BB962C8B-B14F-4D97-AF65-F5344CB8AC3E}">
        <p14:creationId xmlns:p14="http://schemas.microsoft.com/office/powerpoint/2010/main" val="2556702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F96AB29-203B-48E1-8AA4-382F17EFF034}" type="datetimeFigureOut">
              <a:rPr lang="nl-BE" smtClean="0"/>
              <a:t>11/02/2025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23F38396-82A5-4488-9205-D803154905A0}" type="slidenum">
              <a:rPr lang="nl-BE" smtClean="0"/>
              <a:t>‹nr.›</a:t>
            </a:fld>
            <a:endParaRPr lang="nl-BE"/>
          </a:p>
        </p:txBody>
      </p:sp>
    </p:spTree>
    <p:extLst>
      <p:ext uri="{BB962C8B-B14F-4D97-AF65-F5344CB8AC3E}">
        <p14:creationId xmlns:p14="http://schemas.microsoft.com/office/powerpoint/2010/main" val="1808262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 tekst (kwartb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DF2D26"/>
              </a:buClr>
              <a:defRPr/>
            </a:lvl1pPr>
            <a:lvl2pPr>
              <a:buClr>
                <a:srgbClr val="DF2D26"/>
              </a:buClr>
              <a:defRPr/>
            </a:lvl2pPr>
            <a:lvl3pPr>
              <a:buClr>
                <a:srgbClr val="DF2D26"/>
              </a:buClr>
              <a:defRPr/>
            </a:lvl3pPr>
            <a:lvl4pPr>
              <a:buClr>
                <a:srgbClr val="DF2D26"/>
              </a:buClr>
              <a:defRPr/>
            </a:lvl4pPr>
            <a:lvl5pPr>
              <a:buClr>
                <a:srgbClr val="DF2D26"/>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DF2D26"/>
                </a:solidFill>
                <a:latin typeface="Trebuchet MS" panose="020B0603020202020204" pitchFamily="34" charset="0"/>
              </a:defRPr>
            </a:lvl1pPr>
          </a:lstStyle>
          <a:p>
            <a:r>
              <a:rPr lang="nl-NL"/>
              <a:t>Titel</a:t>
            </a:r>
          </a:p>
        </p:txBody>
      </p:sp>
    </p:spTree>
    <p:extLst>
      <p:ext uri="{BB962C8B-B14F-4D97-AF65-F5344CB8AC3E}">
        <p14:creationId xmlns:p14="http://schemas.microsoft.com/office/powerpoint/2010/main" val="4129324004"/>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54A2-5DA7-84B2-8CD1-790B19893483}"/>
              </a:ext>
            </a:extLst>
          </p:cNvPr>
          <p:cNvSpPr>
            <a:spLocks noGrp="1"/>
          </p:cNvSpPr>
          <p:nvPr>
            <p:ph type="ctrTitle" hasCustomPrompt="1"/>
          </p:nvPr>
        </p:nvSpPr>
        <p:spPr>
          <a:xfrm>
            <a:off x="838200" y="1214438"/>
            <a:ext cx="8202283" cy="2387600"/>
          </a:xfrm>
        </p:spPr>
        <p:txBody>
          <a:bodyPr anchor="b"/>
          <a:lstStyle>
            <a:lvl1pPr algn="l">
              <a:defRPr sz="6000">
                <a:solidFill>
                  <a:schemeClr val="accent6"/>
                </a:solidFill>
              </a:defRPr>
            </a:lvl1pPr>
          </a:lstStyle>
          <a:p>
            <a:r>
              <a:rPr lang="nl-NL"/>
              <a:t>Titel</a:t>
            </a:r>
            <a:endParaRPr lang="nl-BE"/>
          </a:p>
        </p:txBody>
      </p:sp>
      <p:sp>
        <p:nvSpPr>
          <p:cNvPr id="3" name="Ondertitel 2">
            <a:extLst>
              <a:ext uri="{FF2B5EF4-FFF2-40B4-BE49-F238E27FC236}">
                <a16:creationId xmlns:a16="http://schemas.microsoft.com/office/drawing/2014/main" id="{A9A99E13-E50C-8186-EED4-A3D710EAE28F}"/>
              </a:ext>
            </a:extLst>
          </p:cNvPr>
          <p:cNvSpPr>
            <a:spLocks noGrp="1"/>
          </p:cNvSpPr>
          <p:nvPr>
            <p:ph type="subTitle" idx="1" hasCustomPrompt="1"/>
          </p:nvPr>
        </p:nvSpPr>
        <p:spPr>
          <a:xfrm>
            <a:off x="838200" y="3722808"/>
            <a:ext cx="8202283"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endParaRPr lang="nl-BE"/>
          </a:p>
        </p:txBody>
      </p:sp>
    </p:spTree>
    <p:extLst>
      <p:ext uri="{BB962C8B-B14F-4D97-AF65-F5344CB8AC3E}">
        <p14:creationId xmlns:p14="http://schemas.microsoft.com/office/powerpoint/2010/main" val="104179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54A2-5DA7-84B2-8CD1-790B19893483}"/>
              </a:ext>
            </a:extLst>
          </p:cNvPr>
          <p:cNvSpPr>
            <a:spLocks noGrp="1"/>
          </p:cNvSpPr>
          <p:nvPr>
            <p:ph type="ctrTitle" hasCustomPrompt="1"/>
          </p:nvPr>
        </p:nvSpPr>
        <p:spPr>
          <a:xfrm>
            <a:off x="838200" y="1214438"/>
            <a:ext cx="8202283" cy="2387600"/>
          </a:xfrm>
        </p:spPr>
        <p:txBody>
          <a:bodyPr anchor="b"/>
          <a:lstStyle>
            <a:lvl1pPr algn="l">
              <a:defRPr sz="6000">
                <a:solidFill>
                  <a:schemeClr val="accent5"/>
                </a:solidFill>
              </a:defRPr>
            </a:lvl1pPr>
          </a:lstStyle>
          <a:p>
            <a:r>
              <a:rPr lang="nl-NL"/>
              <a:t>Titel</a:t>
            </a:r>
            <a:endParaRPr lang="nl-BE"/>
          </a:p>
        </p:txBody>
      </p:sp>
      <p:sp>
        <p:nvSpPr>
          <p:cNvPr id="3" name="Ondertitel 2">
            <a:extLst>
              <a:ext uri="{FF2B5EF4-FFF2-40B4-BE49-F238E27FC236}">
                <a16:creationId xmlns:a16="http://schemas.microsoft.com/office/drawing/2014/main" id="{A9A99E13-E50C-8186-EED4-A3D710EAE28F}"/>
              </a:ext>
            </a:extLst>
          </p:cNvPr>
          <p:cNvSpPr>
            <a:spLocks noGrp="1"/>
          </p:cNvSpPr>
          <p:nvPr>
            <p:ph type="subTitle" idx="1" hasCustomPrompt="1"/>
          </p:nvPr>
        </p:nvSpPr>
        <p:spPr>
          <a:xfrm>
            <a:off x="838200" y="3722808"/>
            <a:ext cx="8202283"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endParaRPr lang="nl-BE"/>
          </a:p>
        </p:txBody>
      </p:sp>
    </p:spTree>
    <p:extLst>
      <p:ext uri="{BB962C8B-B14F-4D97-AF65-F5344CB8AC3E}">
        <p14:creationId xmlns:p14="http://schemas.microsoft.com/office/powerpoint/2010/main" val="1570894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6F30B-D9A1-E37B-4CEA-69E2D1F90B73}"/>
              </a:ext>
            </a:extLst>
          </p:cNvPr>
          <p:cNvSpPr>
            <a:spLocks noGrp="1"/>
          </p:cNvSpPr>
          <p:nvPr>
            <p:ph type="title" hasCustomPrompt="1"/>
          </p:nvPr>
        </p:nvSpPr>
        <p:spPr>
          <a:xfrm>
            <a:off x="748723" y="576263"/>
            <a:ext cx="10515600" cy="2852737"/>
          </a:xfrm>
        </p:spPr>
        <p:txBody>
          <a:bodyPr anchor="b"/>
          <a:lstStyle>
            <a:lvl1pPr algn="ctr">
              <a:defRPr sz="6000">
                <a:solidFill>
                  <a:schemeClr val="tx1"/>
                </a:solidFill>
              </a:defRPr>
            </a:lvl1pPr>
          </a:lstStyle>
          <a:p>
            <a:r>
              <a:rPr lang="nl-NL"/>
              <a:t>Tussentitel</a:t>
            </a:r>
            <a:endParaRPr lang="nl-BE"/>
          </a:p>
        </p:txBody>
      </p:sp>
      <p:sp>
        <p:nvSpPr>
          <p:cNvPr id="3" name="Tijdelijke aanduiding voor tekst 2">
            <a:extLst>
              <a:ext uri="{FF2B5EF4-FFF2-40B4-BE49-F238E27FC236}">
                <a16:creationId xmlns:a16="http://schemas.microsoft.com/office/drawing/2014/main" id="{D71F5851-B12D-2C89-EE57-B8BEAB5D37C0}"/>
              </a:ext>
            </a:extLst>
          </p:cNvPr>
          <p:cNvSpPr>
            <a:spLocks noGrp="1"/>
          </p:cNvSpPr>
          <p:nvPr>
            <p:ph type="body" idx="1" hasCustomPrompt="1"/>
          </p:nvPr>
        </p:nvSpPr>
        <p:spPr>
          <a:xfrm>
            <a:off x="748723" y="3437227"/>
            <a:ext cx="10515600" cy="1500187"/>
          </a:xfrm>
        </p:spPr>
        <p:txBody>
          <a:bodyP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Tekst</a:t>
            </a:r>
          </a:p>
        </p:txBody>
      </p:sp>
    </p:spTree>
    <p:extLst>
      <p:ext uri="{BB962C8B-B14F-4D97-AF65-F5344CB8AC3E}">
        <p14:creationId xmlns:p14="http://schemas.microsoft.com/office/powerpoint/2010/main" val="392712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6F30B-D9A1-E37B-4CEA-69E2D1F90B73}"/>
              </a:ext>
            </a:extLst>
          </p:cNvPr>
          <p:cNvSpPr>
            <a:spLocks noGrp="1"/>
          </p:cNvSpPr>
          <p:nvPr>
            <p:ph type="title" hasCustomPrompt="1"/>
          </p:nvPr>
        </p:nvSpPr>
        <p:spPr>
          <a:xfrm>
            <a:off x="748723" y="576263"/>
            <a:ext cx="10515600" cy="2852737"/>
          </a:xfrm>
        </p:spPr>
        <p:txBody>
          <a:bodyPr anchor="b"/>
          <a:lstStyle>
            <a:lvl1pPr algn="ctr">
              <a:defRPr sz="6000">
                <a:solidFill>
                  <a:schemeClr val="tx1"/>
                </a:solidFill>
              </a:defRPr>
            </a:lvl1pPr>
          </a:lstStyle>
          <a:p>
            <a:r>
              <a:rPr lang="nl-NL"/>
              <a:t>Tussentitel</a:t>
            </a:r>
            <a:endParaRPr lang="nl-BE"/>
          </a:p>
        </p:txBody>
      </p:sp>
      <p:sp>
        <p:nvSpPr>
          <p:cNvPr id="3" name="Tijdelijke aanduiding voor tekst 2">
            <a:extLst>
              <a:ext uri="{FF2B5EF4-FFF2-40B4-BE49-F238E27FC236}">
                <a16:creationId xmlns:a16="http://schemas.microsoft.com/office/drawing/2014/main" id="{D71F5851-B12D-2C89-EE57-B8BEAB5D37C0}"/>
              </a:ext>
            </a:extLst>
          </p:cNvPr>
          <p:cNvSpPr>
            <a:spLocks noGrp="1"/>
          </p:cNvSpPr>
          <p:nvPr>
            <p:ph type="body" idx="1" hasCustomPrompt="1"/>
          </p:nvPr>
        </p:nvSpPr>
        <p:spPr>
          <a:xfrm>
            <a:off x="748723" y="3437227"/>
            <a:ext cx="10515600" cy="1500187"/>
          </a:xfrm>
        </p:spPr>
        <p:txBody>
          <a:bodyP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Tekst</a:t>
            </a:r>
          </a:p>
        </p:txBody>
      </p:sp>
    </p:spTree>
    <p:extLst>
      <p:ext uri="{BB962C8B-B14F-4D97-AF65-F5344CB8AC3E}">
        <p14:creationId xmlns:p14="http://schemas.microsoft.com/office/powerpoint/2010/main" val="3744651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6F30B-D9A1-E37B-4CEA-69E2D1F90B73}"/>
              </a:ext>
            </a:extLst>
          </p:cNvPr>
          <p:cNvSpPr>
            <a:spLocks noGrp="1"/>
          </p:cNvSpPr>
          <p:nvPr>
            <p:ph type="title" hasCustomPrompt="1"/>
          </p:nvPr>
        </p:nvSpPr>
        <p:spPr>
          <a:xfrm>
            <a:off x="748723" y="576263"/>
            <a:ext cx="10515600" cy="2852737"/>
          </a:xfrm>
        </p:spPr>
        <p:txBody>
          <a:bodyPr anchor="b"/>
          <a:lstStyle>
            <a:lvl1pPr algn="ctr">
              <a:defRPr sz="6000">
                <a:solidFill>
                  <a:srgbClr val="FDDFD3"/>
                </a:solidFill>
              </a:defRPr>
            </a:lvl1pPr>
          </a:lstStyle>
          <a:p>
            <a:r>
              <a:rPr lang="nl-NL"/>
              <a:t>Tussentitel</a:t>
            </a:r>
            <a:endParaRPr lang="nl-BE"/>
          </a:p>
        </p:txBody>
      </p:sp>
      <p:sp>
        <p:nvSpPr>
          <p:cNvPr id="3" name="Tijdelijke aanduiding voor tekst 2">
            <a:extLst>
              <a:ext uri="{FF2B5EF4-FFF2-40B4-BE49-F238E27FC236}">
                <a16:creationId xmlns:a16="http://schemas.microsoft.com/office/drawing/2014/main" id="{D71F5851-B12D-2C89-EE57-B8BEAB5D37C0}"/>
              </a:ext>
            </a:extLst>
          </p:cNvPr>
          <p:cNvSpPr>
            <a:spLocks noGrp="1"/>
          </p:cNvSpPr>
          <p:nvPr>
            <p:ph type="body" idx="1" hasCustomPrompt="1"/>
          </p:nvPr>
        </p:nvSpPr>
        <p:spPr>
          <a:xfrm>
            <a:off x="748723" y="3437227"/>
            <a:ext cx="10515600" cy="1500187"/>
          </a:xfrm>
        </p:spPr>
        <p:txBody>
          <a:bodyPr/>
          <a:lstStyle>
            <a:lvl1pPr marL="0" indent="0" algn="ctr">
              <a:buNone/>
              <a:defRPr sz="2400">
                <a:solidFill>
                  <a:srgbClr val="FDDFD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Tekst</a:t>
            </a:r>
          </a:p>
        </p:txBody>
      </p:sp>
    </p:spTree>
    <p:extLst>
      <p:ext uri="{BB962C8B-B14F-4D97-AF65-F5344CB8AC3E}">
        <p14:creationId xmlns:p14="http://schemas.microsoft.com/office/powerpoint/2010/main" val="99471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6F30B-D9A1-E37B-4CEA-69E2D1F90B73}"/>
              </a:ext>
            </a:extLst>
          </p:cNvPr>
          <p:cNvSpPr>
            <a:spLocks noGrp="1"/>
          </p:cNvSpPr>
          <p:nvPr>
            <p:ph type="title" hasCustomPrompt="1"/>
          </p:nvPr>
        </p:nvSpPr>
        <p:spPr>
          <a:xfrm>
            <a:off x="748723" y="576263"/>
            <a:ext cx="10515600" cy="2852737"/>
          </a:xfrm>
        </p:spPr>
        <p:txBody>
          <a:bodyPr anchor="b"/>
          <a:lstStyle>
            <a:lvl1pPr algn="ctr">
              <a:defRPr sz="6000">
                <a:solidFill>
                  <a:schemeClr val="accent5"/>
                </a:solidFill>
              </a:defRPr>
            </a:lvl1pPr>
          </a:lstStyle>
          <a:p>
            <a:r>
              <a:rPr lang="nl-NL"/>
              <a:t>Tussentitel</a:t>
            </a:r>
            <a:endParaRPr lang="nl-BE"/>
          </a:p>
        </p:txBody>
      </p:sp>
      <p:sp>
        <p:nvSpPr>
          <p:cNvPr id="3" name="Tijdelijke aanduiding voor tekst 2">
            <a:extLst>
              <a:ext uri="{FF2B5EF4-FFF2-40B4-BE49-F238E27FC236}">
                <a16:creationId xmlns:a16="http://schemas.microsoft.com/office/drawing/2014/main" id="{D71F5851-B12D-2C89-EE57-B8BEAB5D37C0}"/>
              </a:ext>
            </a:extLst>
          </p:cNvPr>
          <p:cNvSpPr>
            <a:spLocks noGrp="1"/>
          </p:cNvSpPr>
          <p:nvPr>
            <p:ph type="body" idx="1" hasCustomPrompt="1"/>
          </p:nvPr>
        </p:nvSpPr>
        <p:spPr>
          <a:xfrm>
            <a:off x="748723" y="3437227"/>
            <a:ext cx="10515600" cy="1500187"/>
          </a:xfrm>
        </p:spPr>
        <p:txBody>
          <a:bodyPr/>
          <a:lstStyle>
            <a:lvl1pPr marL="0" indent="0" algn="ctr">
              <a:buNone/>
              <a:defRPr sz="2400">
                <a:solidFill>
                  <a:schemeClr val="accent5"/>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Tekst</a:t>
            </a:r>
          </a:p>
        </p:txBody>
      </p:sp>
    </p:spTree>
    <p:extLst>
      <p:ext uri="{BB962C8B-B14F-4D97-AF65-F5344CB8AC3E}">
        <p14:creationId xmlns:p14="http://schemas.microsoft.com/office/powerpoint/2010/main" val="40174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46F108-1A1F-9858-50A6-500D0D53284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6C42A5-2B58-C6BB-7129-ED715A3B3D0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0174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B5DC3D1-B07B-68B1-A608-BBE7C35D2E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B6DF484-6582-BBF2-4164-09033C566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7606247"/>
      </p:ext>
    </p:extLst>
  </p:cSld>
  <p:clrMap bg1="lt1" tx1="dk1" bg2="lt2" tx2="dk2" accent1="accent1" accent2="accent2" accent3="accent3" accent4="accent4" accent5="accent5" accent6="accent6" hlink="hlink" folHlink="folHlink"/>
  <p:sldLayoutIdLst>
    <p:sldLayoutId id="2147483786" r:id="rId1"/>
    <p:sldLayoutId id="2147483808"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7" r:id="rId22"/>
  </p:sldLayoutIdLst>
  <p:txStyles>
    <p:titleStyle>
      <a:lvl1pPr algn="l" defTabSz="914400" rtl="0" eaLnBrk="1" latinLnBrk="0" hangingPunct="1">
        <a:lnSpc>
          <a:spcPct val="90000"/>
        </a:lnSpc>
        <a:spcBef>
          <a:spcPct val="0"/>
        </a:spcBef>
        <a:buNone/>
        <a:defRPr sz="4400" kern="1200">
          <a:solidFill>
            <a:schemeClr val="tx1"/>
          </a:solidFill>
          <a:latin typeface="Marva" pitchFamily="2" charset="0"/>
          <a:ea typeface="+mj-ea"/>
          <a:cs typeface="+mj-cs"/>
        </a:defRPr>
      </a:lvl1pPr>
    </p:titleStyle>
    <p:bodyStyle>
      <a:lvl1pPr marL="228600" indent="-228600" algn="l" defTabSz="914400" rtl="0" eaLnBrk="1" latinLnBrk="0" hangingPunct="1">
        <a:lnSpc>
          <a:spcPct val="90000"/>
        </a:lnSpc>
        <a:spcBef>
          <a:spcPts val="1000"/>
        </a:spcBef>
        <a:buFontTx/>
        <a:buBlip>
          <a:blip r:embed="rId24"/>
        </a:buBlip>
        <a:defRPr sz="28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www.gezondheidsmakers.be/"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www.gezondheidsmakers.be/"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www.gezondheidsmakers.be/" TargetMode="External"/><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hyperlink" Target="https://www.linkedin.com/company/gezondheidsmakers/posts/?feedView=all" TargetMode="External"/><Relationship Id="rId4" Type="http://schemas.openxmlformats.org/officeDocument/2006/relationships/hyperlink" Target="https://www.facebook.com/gezondheidsmaker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video" Target="https://player.vimeo.com/video/1037167431?h=d97449df00&amp;amp;app_id=122963"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5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cid:image004.png@01DB7C87.7D447830" TargetMode="Externa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hyperlink" Target="mailto:wonen@geraardsbergen.be"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3608-AC5D-BDF2-1C9C-094290AF2721}"/>
              </a:ext>
            </a:extLst>
          </p:cNvPr>
          <p:cNvSpPr>
            <a:spLocks noGrp="1"/>
          </p:cNvSpPr>
          <p:nvPr>
            <p:ph type="ctrTitle"/>
          </p:nvPr>
        </p:nvSpPr>
        <p:spPr/>
        <p:txBody>
          <a:bodyPr/>
          <a:lstStyle/>
          <a:p>
            <a:r>
              <a:rPr lang="nl-NL" dirty="0">
                <a:latin typeface="Marva"/>
              </a:rPr>
              <a:t>Gezondheidsmakers</a:t>
            </a:r>
            <a:endParaRPr lang="nl-NL" dirty="0"/>
          </a:p>
        </p:txBody>
      </p:sp>
      <p:sp>
        <p:nvSpPr>
          <p:cNvPr id="3" name="Tijdelijke aanduiding voor tekst 2">
            <a:extLst>
              <a:ext uri="{FF2B5EF4-FFF2-40B4-BE49-F238E27FC236}">
                <a16:creationId xmlns:a16="http://schemas.microsoft.com/office/drawing/2014/main" id="{C44E608E-34FB-DB7B-32B7-16C5A372CD5F}"/>
              </a:ext>
            </a:extLst>
          </p:cNvPr>
          <p:cNvSpPr>
            <a:spLocks noGrp="1"/>
          </p:cNvSpPr>
          <p:nvPr>
            <p:ph type="subTitle" idx="1"/>
          </p:nvPr>
        </p:nvSpPr>
        <p:spPr>
          <a:xfrm>
            <a:off x="838201" y="3722808"/>
            <a:ext cx="7135368" cy="1655762"/>
          </a:xfrm>
        </p:spPr>
        <p:txBody>
          <a:bodyPr vert="horz" lIns="91440" tIns="45720" rIns="91440" bIns="45720" rtlCol="0" anchor="t">
            <a:normAutofit/>
          </a:bodyPr>
          <a:lstStyle/>
          <a:p>
            <a:r>
              <a:rPr lang="nl-NL" dirty="0">
                <a:latin typeface="Inter"/>
              </a:rPr>
              <a:t>Nieuwe werking</a:t>
            </a:r>
          </a:p>
          <a:p>
            <a:r>
              <a:rPr lang="nl-NL" dirty="0">
                <a:latin typeface="Inter"/>
              </a:rPr>
              <a:t>Demowoning Geraardsbergen</a:t>
            </a:r>
          </a:p>
          <a:p>
            <a:r>
              <a:rPr lang="nl-NL" dirty="0">
                <a:latin typeface="Inter"/>
              </a:rPr>
              <a:t>	Peperkoekenhuisje</a:t>
            </a:r>
            <a:endParaRPr lang="nl-NL" dirty="0"/>
          </a:p>
        </p:txBody>
      </p:sp>
    </p:spTree>
    <p:extLst>
      <p:ext uri="{BB962C8B-B14F-4D97-AF65-F5344CB8AC3E}">
        <p14:creationId xmlns:p14="http://schemas.microsoft.com/office/powerpoint/2010/main" val="344782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5D14F-508B-7145-C469-666786E2A5B7}"/>
              </a:ext>
            </a:extLst>
          </p:cNvPr>
          <p:cNvSpPr>
            <a:spLocks noGrp="1"/>
          </p:cNvSpPr>
          <p:nvPr>
            <p:ph type="title"/>
          </p:nvPr>
        </p:nvSpPr>
        <p:spPr/>
        <p:txBody>
          <a:bodyPr/>
          <a:lstStyle/>
          <a:p>
            <a:r>
              <a:rPr lang="nl-NL"/>
              <a:t>Onze thema’s en </a:t>
            </a:r>
            <a:r>
              <a:rPr lang="nl-NL" err="1"/>
              <a:t>settings</a:t>
            </a:r>
            <a:endParaRPr lang="nl-BE"/>
          </a:p>
        </p:txBody>
      </p:sp>
      <p:pic>
        <p:nvPicPr>
          <p:cNvPr id="5" name="Tijdelijke aanduiding voor inhoud 4" descr="Afbeelding met tekst, schermopname, cirkel, diagram&#10;&#10;Automatisch gegenereerde beschrijving">
            <a:extLst>
              <a:ext uri="{FF2B5EF4-FFF2-40B4-BE49-F238E27FC236}">
                <a16:creationId xmlns:a16="http://schemas.microsoft.com/office/drawing/2014/main" id="{A618AE91-23DB-A920-16B1-6B6EA37DBA1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7209"/>
          <a:stretch/>
        </p:blipFill>
        <p:spPr>
          <a:xfrm>
            <a:off x="2882284" y="1690688"/>
            <a:ext cx="6427432" cy="5121795"/>
          </a:xfrm>
        </p:spPr>
      </p:pic>
    </p:spTree>
    <p:extLst>
      <p:ext uri="{BB962C8B-B14F-4D97-AF65-F5344CB8AC3E}">
        <p14:creationId xmlns:p14="http://schemas.microsoft.com/office/powerpoint/2010/main" val="130721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AAC818D-BAF6-704D-D6F9-2D81506EA3E2}"/>
              </a:ext>
            </a:extLst>
          </p:cNvPr>
          <p:cNvSpPr>
            <a:spLocks noGrp="1"/>
          </p:cNvSpPr>
          <p:nvPr>
            <p:ph type="title"/>
          </p:nvPr>
        </p:nvSpPr>
        <p:spPr/>
        <p:txBody>
          <a:bodyPr/>
          <a:lstStyle/>
          <a:p>
            <a:r>
              <a:rPr lang="en-US"/>
              <a:t>Gezondheidsmakers…</a:t>
            </a:r>
          </a:p>
        </p:txBody>
      </p:sp>
      <p:pic>
        <p:nvPicPr>
          <p:cNvPr id="5" name="Tijdelijke aanduiding voor inhoud 4" descr="Afbeelding met tekst, schermopname, Lettertype, ontwerp&#10;&#10;Automatisch gegenereerde beschrijving">
            <a:extLst>
              <a:ext uri="{FF2B5EF4-FFF2-40B4-BE49-F238E27FC236}">
                <a16:creationId xmlns:a16="http://schemas.microsoft.com/office/drawing/2014/main" id="{6BB2B9A2-30B4-493A-DFBA-45B2667A468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461682" y="632264"/>
            <a:ext cx="11317942" cy="6164554"/>
          </a:xfrm>
          <a:noFill/>
        </p:spPr>
      </p:pic>
    </p:spTree>
    <p:extLst>
      <p:ext uri="{BB962C8B-B14F-4D97-AF65-F5344CB8AC3E}">
        <p14:creationId xmlns:p14="http://schemas.microsoft.com/office/powerpoint/2010/main" val="247418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4F18D-A13B-5BB0-582B-599383E85DBD}"/>
              </a:ext>
            </a:extLst>
          </p:cNvPr>
          <p:cNvSpPr>
            <a:spLocks noGrp="1"/>
          </p:cNvSpPr>
          <p:nvPr>
            <p:ph type="title"/>
          </p:nvPr>
        </p:nvSpPr>
        <p:spPr/>
        <p:txBody>
          <a:bodyPr>
            <a:normAutofit/>
          </a:bodyPr>
          <a:lstStyle/>
          <a:p>
            <a:r>
              <a:rPr lang="nl-NL" dirty="0">
                <a:latin typeface="Marva"/>
              </a:rPr>
              <a:t>Dienst gezondheidspromotie </a:t>
            </a:r>
            <a:endParaRPr lang="nl-NL" dirty="0"/>
          </a:p>
        </p:txBody>
      </p:sp>
      <p:sp>
        <p:nvSpPr>
          <p:cNvPr id="4" name="Tijdelijke aanduiding voor tekst 3">
            <a:extLst>
              <a:ext uri="{FF2B5EF4-FFF2-40B4-BE49-F238E27FC236}">
                <a16:creationId xmlns:a16="http://schemas.microsoft.com/office/drawing/2014/main" id="{F22914BA-4BDB-F93A-B767-96DDFE2E3022}"/>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92485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4F01F-E9A2-02EC-49E0-1F430539C9C1}"/>
              </a:ext>
            </a:extLst>
          </p:cNvPr>
          <p:cNvSpPr>
            <a:spLocks noGrp="1"/>
          </p:cNvSpPr>
          <p:nvPr>
            <p:ph type="title"/>
          </p:nvPr>
        </p:nvSpPr>
        <p:spPr/>
        <p:txBody>
          <a:bodyPr anchor="ctr">
            <a:normAutofit/>
          </a:bodyPr>
          <a:lstStyle/>
          <a:p>
            <a:r>
              <a:rPr lang="nl-NL"/>
              <a:t>Onze </a:t>
            </a:r>
            <a:r>
              <a:rPr lang="nl-NL" err="1"/>
              <a:t>gezondheidsmakers</a:t>
            </a:r>
            <a:r>
              <a:rPr lang="nl-NL"/>
              <a:t> </a:t>
            </a:r>
            <a:br>
              <a:rPr lang="nl-NL"/>
            </a:br>
            <a:r>
              <a:rPr lang="nl-NL"/>
              <a:t>staan klaar voor jou!</a:t>
            </a:r>
          </a:p>
        </p:txBody>
      </p:sp>
      <p:sp>
        <p:nvSpPr>
          <p:cNvPr id="3" name="Tijdelijke aanduiding voor inhoud 2">
            <a:extLst>
              <a:ext uri="{FF2B5EF4-FFF2-40B4-BE49-F238E27FC236}">
                <a16:creationId xmlns:a16="http://schemas.microsoft.com/office/drawing/2014/main" id="{2CC89C60-51AA-C5D1-6122-33F322499DDB}"/>
              </a:ext>
            </a:extLst>
          </p:cNvPr>
          <p:cNvSpPr>
            <a:spLocks noGrp="1"/>
          </p:cNvSpPr>
          <p:nvPr>
            <p:ph idx="1"/>
          </p:nvPr>
        </p:nvSpPr>
        <p:spPr>
          <a:xfrm>
            <a:off x="5775242" y="1977269"/>
            <a:ext cx="5828494" cy="4351338"/>
          </a:xfrm>
        </p:spPr>
        <p:txBody>
          <a:bodyPr vert="horz" lIns="91440" tIns="45720" rIns="91440" bIns="45720" rtlCol="0" anchor="t">
            <a:normAutofit/>
          </a:bodyPr>
          <a:lstStyle/>
          <a:p>
            <a:pPr marL="352425" indent="-352425"/>
            <a:r>
              <a:rPr lang="nl-NL" sz="2600">
                <a:latin typeface="Inter"/>
              </a:rPr>
              <a:t>Op basis van objectieve gegevens bepalen we </a:t>
            </a:r>
            <a:r>
              <a:rPr lang="nl-NL" sz="2600" b="1">
                <a:latin typeface="Inter"/>
              </a:rPr>
              <a:t>jouw noden</a:t>
            </a:r>
            <a:r>
              <a:rPr lang="nl-NL" sz="2600">
                <a:latin typeface="Inter"/>
              </a:rPr>
              <a:t>: we leggen dringende thema’s en doelgroepen vast, met oog op realiseren van concrete impact. </a:t>
            </a:r>
            <a:endParaRPr lang="en-US" sz="2600">
              <a:latin typeface="Inter"/>
            </a:endParaRPr>
          </a:p>
          <a:p>
            <a:pPr marL="352425" indent="-352425"/>
            <a:r>
              <a:rPr lang="nl-NL" sz="2600" b="1">
                <a:latin typeface="Inter"/>
              </a:rPr>
              <a:t>Samen </a:t>
            </a:r>
            <a:r>
              <a:rPr lang="nl-NL" sz="2600">
                <a:latin typeface="Inter"/>
              </a:rPr>
              <a:t>werken we een </a:t>
            </a:r>
            <a:r>
              <a:rPr lang="nl-NL" sz="2600" b="1">
                <a:latin typeface="Inter"/>
              </a:rPr>
              <a:t>gezondheidsbeleid op maat</a:t>
            </a:r>
            <a:r>
              <a:rPr lang="nl-NL" sz="2600">
                <a:latin typeface="Inter"/>
              </a:rPr>
              <a:t> van jouw organisatie uit.</a:t>
            </a:r>
            <a:endParaRPr lang="en-US" sz="2600">
              <a:latin typeface="Inter"/>
            </a:endParaRPr>
          </a:p>
          <a:p>
            <a:pPr marL="352425" indent="-352425"/>
            <a:r>
              <a:rPr lang="nl-NL" sz="2600">
                <a:latin typeface="Inter"/>
              </a:rPr>
              <a:t>Als </a:t>
            </a:r>
            <a:r>
              <a:rPr lang="nl-NL" sz="2600" b="1">
                <a:latin typeface="Inter"/>
              </a:rPr>
              <a:t>netwerk</a:t>
            </a:r>
            <a:r>
              <a:rPr lang="nl-NL" sz="2600">
                <a:latin typeface="Inter"/>
              </a:rPr>
              <a:t>organisatie brengen we de juiste partners rond de tafel.</a:t>
            </a:r>
          </a:p>
        </p:txBody>
      </p:sp>
      <p:pic>
        <p:nvPicPr>
          <p:cNvPr id="8" name="Afbeelding 7" descr="Afbeelding met tekst, kleding, glimlach, Menselijk gezicht&#10;&#10;Door AI gegenereerde inhoud is mogelijk onjuist.">
            <a:extLst>
              <a:ext uri="{FF2B5EF4-FFF2-40B4-BE49-F238E27FC236}">
                <a16:creationId xmlns:a16="http://schemas.microsoft.com/office/drawing/2014/main" id="{F494F460-6348-51FC-8CA5-3FC5AC3E3E7C}"/>
              </a:ext>
            </a:extLst>
          </p:cNvPr>
          <p:cNvPicPr>
            <a:picLocks noChangeAspect="1"/>
          </p:cNvPicPr>
          <p:nvPr/>
        </p:nvPicPr>
        <p:blipFill>
          <a:blip r:embed="rId3"/>
          <a:srcRect l="61080" t="-7259" r="1956" b="7260"/>
          <a:stretch/>
        </p:blipFill>
        <p:spPr>
          <a:xfrm>
            <a:off x="838200" y="1977269"/>
            <a:ext cx="4712971" cy="4048050"/>
          </a:xfrm>
          <a:prstGeom prst="roundRect">
            <a:avLst>
              <a:gd name="adj" fmla="val 1455"/>
            </a:avLst>
          </a:prstGeom>
          <a:noFill/>
        </p:spPr>
      </p:pic>
    </p:spTree>
    <p:extLst>
      <p:ext uri="{BB962C8B-B14F-4D97-AF65-F5344CB8AC3E}">
        <p14:creationId xmlns:p14="http://schemas.microsoft.com/office/powerpoint/2010/main" val="2193057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36882-4077-AB75-5A95-7F12D6CAF960}"/>
              </a:ext>
            </a:extLst>
          </p:cNvPr>
          <p:cNvSpPr>
            <a:spLocks noGrp="1"/>
          </p:cNvSpPr>
          <p:nvPr>
            <p:ph type="title"/>
          </p:nvPr>
        </p:nvSpPr>
        <p:spPr/>
        <p:txBody>
          <a:bodyPr/>
          <a:lstStyle/>
          <a:p>
            <a:r>
              <a:rPr lang="nl-NL"/>
              <a:t>Inspiratie nodig?</a:t>
            </a:r>
            <a:endParaRPr lang="nl-BE"/>
          </a:p>
        </p:txBody>
      </p:sp>
      <p:sp>
        <p:nvSpPr>
          <p:cNvPr id="5" name="Tijdelijke aanduiding voor tekst 4">
            <a:extLst>
              <a:ext uri="{FF2B5EF4-FFF2-40B4-BE49-F238E27FC236}">
                <a16:creationId xmlns:a16="http://schemas.microsoft.com/office/drawing/2014/main" id="{79C8628C-5B86-F25E-548D-C97712EE43A2}"/>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798556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C59CB-F081-35E2-9762-163E2856959D}"/>
              </a:ext>
            </a:extLst>
          </p:cNvPr>
          <p:cNvSpPr>
            <a:spLocks noGrp="1"/>
          </p:cNvSpPr>
          <p:nvPr>
            <p:ph type="title"/>
          </p:nvPr>
        </p:nvSpPr>
        <p:spPr/>
        <p:txBody>
          <a:bodyPr/>
          <a:lstStyle/>
          <a:p>
            <a:r>
              <a:rPr lang="nl-NL">
                <a:latin typeface="Marva"/>
              </a:rPr>
              <a:t>Website</a:t>
            </a:r>
            <a:endParaRPr lang="nl-NL"/>
          </a:p>
        </p:txBody>
      </p:sp>
      <p:sp>
        <p:nvSpPr>
          <p:cNvPr id="3" name="Tijdelijke aanduiding voor inhoud 2">
            <a:extLst>
              <a:ext uri="{FF2B5EF4-FFF2-40B4-BE49-F238E27FC236}">
                <a16:creationId xmlns:a16="http://schemas.microsoft.com/office/drawing/2014/main" id="{5C16CB87-F8AF-7298-4D6D-64055BF82E26}"/>
              </a:ext>
            </a:extLst>
          </p:cNvPr>
          <p:cNvSpPr>
            <a:spLocks noGrp="1"/>
          </p:cNvSpPr>
          <p:nvPr>
            <p:ph idx="1"/>
          </p:nvPr>
        </p:nvSpPr>
        <p:spPr/>
        <p:txBody>
          <a:bodyPr vert="horz" lIns="91440" tIns="45720" rIns="91440" bIns="45720" rtlCol="0" anchor="t">
            <a:normAutofit/>
          </a:bodyPr>
          <a:lstStyle/>
          <a:p>
            <a:pPr marL="0" indent="0">
              <a:buNone/>
            </a:pPr>
            <a:endParaRPr lang="nl-NL" sz="2000">
              <a:solidFill>
                <a:schemeClr val="bg1"/>
              </a:solidFill>
              <a:highlight>
                <a:srgbClr val="008080"/>
              </a:highlight>
              <a:latin typeface="+mj-lt"/>
              <a:hlinkClick r:id="rId3">
                <a:extLst>
                  <a:ext uri="{A12FA001-AC4F-418D-AE19-62706E023703}">
                    <ahyp:hlinkClr xmlns:ahyp="http://schemas.microsoft.com/office/drawing/2018/hyperlinkcolor" val="tx"/>
                  </a:ext>
                </a:extLst>
              </a:hlinkClick>
            </a:endParaRPr>
          </a:p>
          <a:p>
            <a:pPr marL="0" indent="0">
              <a:buNone/>
            </a:pPr>
            <a:r>
              <a:rPr lang="nl-NL" sz="2400">
                <a:solidFill>
                  <a:schemeClr val="bg1"/>
                </a:solidFill>
                <a:highlight>
                  <a:srgbClr val="008080"/>
                </a:highlight>
                <a:latin typeface="+mj-lt"/>
              </a:rPr>
              <a:t>www.gezondheidsmakers.be</a:t>
            </a:r>
          </a:p>
          <a:p>
            <a:endParaRPr lang="nl-NL"/>
          </a:p>
          <a:p>
            <a:pPr marL="0" indent="0">
              <a:buNone/>
            </a:pPr>
            <a:endParaRPr lang="nl-NL"/>
          </a:p>
          <a:p>
            <a:pPr marL="285750" indent="-285750">
              <a:buFont typeface="Arial"/>
              <a:buChar char="•"/>
            </a:pPr>
            <a:r>
              <a:rPr lang="nl-NL" sz="2000">
                <a:latin typeface="Inter"/>
              </a:rPr>
              <a:t>Info over dienstverlening </a:t>
            </a:r>
          </a:p>
          <a:p>
            <a:pPr marL="285750" indent="-285750">
              <a:buFont typeface="Arial"/>
              <a:buChar char="•"/>
            </a:pPr>
            <a:r>
              <a:rPr lang="nl-NL" sz="2000">
                <a:latin typeface="Inter"/>
              </a:rPr>
              <a:t>Inspiratieverhalen </a:t>
            </a:r>
          </a:p>
          <a:p>
            <a:pPr marL="285750" indent="-285750">
              <a:buFont typeface="Arial"/>
              <a:buChar char="•"/>
            </a:pPr>
            <a:r>
              <a:rPr lang="nl-NL" sz="2000">
                <a:latin typeface="Inter"/>
              </a:rPr>
              <a:t>Materialen en vormingen </a:t>
            </a:r>
          </a:p>
          <a:p>
            <a:pPr marL="285750" indent="-285750">
              <a:buFont typeface="Arial"/>
              <a:buChar char="•"/>
            </a:pPr>
            <a:r>
              <a:rPr lang="nl-NL" sz="2000">
                <a:latin typeface="Inter"/>
              </a:rPr>
              <a:t>Maak een </a:t>
            </a:r>
            <a:r>
              <a:rPr lang="nl-NL" sz="2000">
                <a:solidFill>
                  <a:srgbClr val="EB5210"/>
                </a:solidFill>
                <a:latin typeface="Inter"/>
              </a:rPr>
              <a:t>profiel </a:t>
            </a:r>
            <a:r>
              <a:rPr lang="nl-NL" sz="2000">
                <a:latin typeface="Inter"/>
              </a:rPr>
              <a:t>aan!</a:t>
            </a:r>
          </a:p>
        </p:txBody>
      </p:sp>
      <p:pic>
        <p:nvPicPr>
          <p:cNvPr id="4" name="Graphic 3">
            <a:extLst>
              <a:ext uri="{FF2B5EF4-FFF2-40B4-BE49-F238E27FC236}">
                <a16:creationId xmlns:a16="http://schemas.microsoft.com/office/drawing/2014/main" id="{61E4DC4A-CDD5-5111-2BDF-98B8387BD1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3330">
            <a:off x="446603" y="2516201"/>
            <a:ext cx="559398" cy="1118795"/>
          </a:xfrm>
          <a:prstGeom prst="rect">
            <a:avLst/>
          </a:prstGeom>
        </p:spPr>
      </p:pic>
      <p:pic>
        <p:nvPicPr>
          <p:cNvPr id="6" name="Afbeelding 5" descr="Afbeelding met tekst, persoon, schermopname, kleding&#10;&#10;Automatisch gegenereerde beschrijving">
            <a:extLst>
              <a:ext uri="{FF2B5EF4-FFF2-40B4-BE49-F238E27FC236}">
                <a16:creationId xmlns:a16="http://schemas.microsoft.com/office/drawing/2014/main" id="{A3B6E056-9F02-175B-AEEF-7F8E727C77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8693" y="850392"/>
            <a:ext cx="5253029" cy="5248656"/>
          </a:xfrm>
          <a:prstGeom prst="roundRect">
            <a:avLst>
              <a:gd name="adj" fmla="val 3002"/>
            </a:avLst>
          </a:prstGeom>
        </p:spPr>
      </p:pic>
    </p:spTree>
    <p:extLst>
      <p:ext uri="{BB962C8B-B14F-4D97-AF65-F5344CB8AC3E}">
        <p14:creationId xmlns:p14="http://schemas.microsoft.com/office/powerpoint/2010/main" val="212337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C7BC-9D70-8814-C801-6E08DECF86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3F32F0-26BD-A9B8-EAE2-A5B4E1EDC594}"/>
              </a:ext>
            </a:extLst>
          </p:cNvPr>
          <p:cNvSpPr>
            <a:spLocks noGrp="1"/>
          </p:cNvSpPr>
          <p:nvPr>
            <p:ph type="title"/>
          </p:nvPr>
        </p:nvSpPr>
        <p:spPr/>
        <p:txBody>
          <a:bodyPr/>
          <a:lstStyle/>
          <a:p>
            <a:r>
              <a:rPr lang="nl-NL">
                <a:latin typeface="Marva"/>
              </a:rPr>
              <a:t>Nieuwsbrief</a:t>
            </a:r>
            <a:endParaRPr lang="nl-NL"/>
          </a:p>
        </p:txBody>
      </p:sp>
      <p:sp>
        <p:nvSpPr>
          <p:cNvPr id="3" name="Tijdelijke aanduiding voor inhoud 2">
            <a:extLst>
              <a:ext uri="{FF2B5EF4-FFF2-40B4-BE49-F238E27FC236}">
                <a16:creationId xmlns:a16="http://schemas.microsoft.com/office/drawing/2014/main" id="{1ED9D407-E19C-4624-D925-9ABEE64D3F72}"/>
              </a:ext>
            </a:extLst>
          </p:cNvPr>
          <p:cNvSpPr>
            <a:spLocks noGrp="1"/>
          </p:cNvSpPr>
          <p:nvPr>
            <p:ph idx="1"/>
          </p:nvPr>
        </p:nvSpPr>
        <p:spPr>
          <a:xfrm>
            <a:off x="838200" y="1825625"/>
            <a:ext cx="5181697" cy="4251325"/>
          </a:xfrm>
        </p:spPr>
        <p:txBody>
          <a:bodyPr vert="horz" lIns="91440" tIns="45720" rIns="91440" bIns="45720" rtlCol="0" anchor="t">
            <a:normAutofit/>
          </a:bodyPr>
          <a:lstStyle/>
          <a:p>
            <a:pPr marL="0" indent="0">
              <a:buNone/>
            </a:pPr>
            <a:endParaRPr lang="nl-NL" sz="2000">
              <a:solidFill>
                <a:schemeClr val="bg1"/>
              </a:solidFill>
              <a:highlight>
                <a:srgbClr val="008080"/>
              </a:highlight>
              <a:latin typeface="+mj-lt"/>
              <a:hlinkClick r:id="rId3">
                <a:extLst>
                  <a:ext uri="{A12FA001-AC4F-418D-AE19-62706E023703}">
                    <ahyp:hlinkClr xmlns:ahyp="http://schemas.microsoft.com/office/drawing/2018/hyperlinkcolor" val="tx"/>
                  </a:ext>
                </a:extLst>
              </a:hlinkClick>
            </a:endParaRPr>
          </a:p>
          <a:p>
            <a:pPr marL="0" indent="0">
              <a:buNone/>
            </a:pPr>
            <a:r>
              <a:rPr lang="nl-NL" sz="2400">
                <a:solidFill>
                  <a:schemeClr val="bg1"/>
                </a:solidFill>
                <a:highlight>
                  <a:srgbClr val="008080"/>
                </a:highlight>
                <a:latin typeface="+mj-lt"/>
              </a:rPr>
              <a:t>Schrijf je in!</a:t>
            </a:r>
          </a:p>
          <a:p>
            <a:endParaRPr lang="nl-NL"/>
          </a:p>
          <a:p>
            <a:pPr marL="0" indent="0">
              <a:buNone/>
            </a:pPr>
            <a:endParaRPr lang="nl-NL"/>
          </a:p>
          <a:p>
            <a:pPr marL="285750" indent="-285750">
              <a:buFont typeface="Arial"/>
              <a:buChar char="•"/>
            </a:pPr>
            <a:r>
              <a:rPr lang="nl-NL" sz="2000">
                <a:latin typeface="Inter"/>
              </a:rPr>
              <a:t>Surf naar </a:t>
            </a:r>
            <a:r>
              <a:rPr lang="nl-NL" sz="2000">
                <a:latin typeface="Inter"/>
                <a:hlinkClick r:id="rId3"/>
              </a:rPr>
              <a:t>www.gezondheidsmakers.be</a:t>
            </a:r>
            <a:endParaRPr lang="nl-NL" sz="2000">
              <a:latin typeface="Inter"/>
            </a:endParaRPr>
          </a:p>
          <a:p>
            <a:pPr marL="285750" indent="-285750">
              <a:buFont typeface="Arial"/>
              <a:buChar char="•"/>
            </a:pPr>
            <a:r>
              <a:rPr lang="nl-NL" sz="2000">
                <a:latin typeface="Inter"/>
              </a:rPr>
              <a:t>Schrijf je </a:t>
            </a:r>
            <a:r>
              <a:rPr lang="nl-NL" sz="2000">
                <a:solidFill>
                  <a:schemeClr val="accent2"/>
                </a:solidFill>
                <a:latin typeface="Inter"/>
              </a:rPr>
              <a:t>onderaan</a:t>
            </a:r>
            <a:r>
              <a:rPr lang="nl-NL" sz="2000">
                <a:latin typeface="Inter"/>
              </a:rPr>
              <a:t> in voor de nieuwsbrief</a:t>
            </a:r>
          </a:p>
        </p:txBody>
      </p:sp>
      <p:pic>
        <p:nvPicPr>
          <p:cNvPr id="4" name="Graphic 3">
            <a:extLst>
              <a:ext uri="{FF2B5EF4-FFF2-40B4-BE49-F238E27FC236}">
                <a16:creationId xmlns:a16="http://schemas.microsoft.com/office/drawing/2014/main" id="{695F6591-19C3-2170-0928-55D9109748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3330">
            <a:off x="446603" y="2443050"/>
            <a:ext cx="559398" cy="1118795"/>
          </a:xfrm>
          <a:prstGeom prst="rect">
            <a:avLst/>
          </a:prstGeom>
        </p:spPr>
      </p:pic>
      <p:pic>
        <p:nvPicPr>
          <p:cNvPr id="5" name="Afbeelding 4" descr="Afbeelding met kleding, tekst, Menselijk gezicht, glimlach&#10;&#10;Door AI gegenereerde inhoud is mogelijk onjuist.">
            <a:extLst>
              <a:ext uri="{FF2B5EF4-FFF2-40B4-BE49-F238E27FC236}">
                <a16:creationId xmlns:a16="http://schemas.microsoft.com/office/drawing/2014/main" id="{26FBCCDB-8427-9E0C-5967-FC5DB3AEBA7A}"/>
              </a:ext>
            </a:extLst>
          </p:cNvPr>
          <p:cNvPicPr>
            <a:picLocks noChangeAspect="1"/>
          </p:cNvPicPr>
          <p:nvPr/>
        </p:nvPicPr>
        <p:blipFill>
          <a:blip r:embed="rId6"/>
          <a:srcRect l="1346" t="2266" r="1645" b="2553"/>
          <a:stretch/>
        </p:blipFill>
        <p:spPr>
          <a:xfrm>
            <a:off x="5962770" y="781050"/>
            <a:ext cx="5391029" cy="5217414"/>
          </a:xfrm>
          <a:prstGeom prst="roundRect">
            <a:avLst>
              <a:gd name="adj" fmla="val 2726"/>
            </a:avLst>
          </a:prstGeom>
        </p:spPr>
      </p:pic>
    </p:spTree>
    <p:extLst>
      <p:ext uri="{BB962C8B-B14F-4D97-AF65-F5344CB8AC3E}">
        <p14:creationId xmlns:p14="http://schemas.microsoft.com/office/powerpoint/2010/main" val="288255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6D3B-3C13-3225-44EF-9009D1F807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048994-1021-982D-CF62-37C28FC688BA}"/>
              </a:ext>
            </a:extLst>
          </p:cNvPr>
          <p:cNvSpPr>
            <a:spLocks noGrp="1"/>
          </p:cNvSpPr>
          <p:nvPr>
            <p:ph type="title"/>
          </p:nvPr>
        </p:nvSpPr>
        <p:spPr/>
        <p:txBody>
          <a:bodyPr/>
          <a:lstStyle/>
          <a:p>
            <a:r>
              <a:rPr lang="nl-NL">
                <a:latin typeface="Marva"/>
              </a:rPr>
              <a:t>Sociale media</a:t>
            </a:r>
            <a:endParaRPr lang="nl-NL"/>
          </a:p>
        </p:txBody>
      </p:sp>
      <p:sp>
        <p:nvSpPr>
          <p:cNvPr id="3" name="Tijdelijke aanduiding voor inhoud 2">
            <a:extLst>
              <a:ext uri="{FF2B5EF4-FFF2-40B4-BE49-F238E27FC236}">
                <a16:creationId xmlns:a16="http://schemas.microsoft.com/office/drawing/2014/main" id="{6EB909DA-F3B8-80C0-CD2F-54A603BC46FC}"/>
              </a:ext>
            </a:extLst>
          </p:cNvPr>
          <p:cNvSpPr>
            <a:spLocks noGrp="1"/>
          </p:cNvSpPr>
          <p:nvPr>
            <p:ph idx="1"/>
          </p:nvPr>
        </p:nvSpPr>
        <p:spPr/>
        <p:txBody>
          <a:bodyPr vert="horz" lIns="91440" tIns="45720" rIns="91440" bIns="45720" rtlCol="0" anchor="t">
            <a:normAutofit/>
          </a:bodyPr>
          <a:lstStyle/>
          <a:p>
            <a:pPr marL="0" indent="0">
              <a:buNone/>
            </a:pPr>
            <a:endParaRPr lang="nl-NL" sz="2000">
              <a:solidFill>
                <a:schemeClr val="bg1"/>
              </a:solidFill>
              <a:highlight>
                <a:srgbClr val="008080"/>
              </a:highlight>
              <a:latin typeface="+mj-lt"/>
              <a:hlinkClick r:id="rId3">
                <a:extLst>
                  <a:ext uri="{A12FA001-AC4F-418D-AE19-62706E023703}">
                    <ahyp:hlinkClr xmlns:ahyp="http://schemas.microsoft.com/office/drawing/2018/hyperlinkcolor" val="tx"/>
                  </a:ext>
                </a:extLst>
              </a:hlinkClick>
            </a:endParaRPr>
          </a:p>
          <a:p>
            <a:pPr marL="0" indent="0">
              <a:buNone/>
            </a:pPr>
            <a:r>
              <a:rPr lang="nl-NL" sz="2400">
                <a:solidFill>
                  <a:schemeClr val="bg1"/>
                </a:solidFill>
                <a:highlight>
                  <a:srgbClr val="008080"/>
                </a:highlight>
                <a:latin typeface="+mj-lt"/>
              </a:rPr>
              <a:t>Facebook &amp; LinkedIn</a:t>
            </a:r>
          </a:p>
          <a:p>
            <a:pPr marL="0" indent="0">
              <a:buNone/>
            </a:pPr>
            <a:endParaRPr lang="nl-NL"/>
          </a:p>
          <a:p>
            <a:pPr marL="0" indent="0">
              <a:buNone/>
            </a:pPr>
            <a:endParaRPr lang="nl-NL"/>
          </a:p>
          <a:p>
            <a:pPr marL="285750" indent="-285750">
              <a:buFont typeface="Arial"/>
              <a:buChar char="•"/>
            </a:pPr>
            <a:r>
              <a:rPr lang="nl-NL" sz="2000">
                <a:solidFill>
                  <a:srgbClr val="EB5210"/>
                </a:solidFill>
                <a:latin typeface="Inter"/>
              </a:rPr>
              <a:t>Volg ons</a:t>
            </a:r>
            <a:r>
              <a:rPr lang="nl-NL" sz="2000">
                <a:latin typeface="Inter"/>
              </a:rPr>
              <a:t> via </a:t>
            </a:r>
            <a:r>
              <a:rPr lang="nl-NL" sz="2000">
                <a:latin typeface="Inter"/>
                <a:hlinkClick r:id="rId4"/>
              </a:rPr>
              <a:t>Facebook</a:t>
            </a:r>
            <a:r>
              <a:rPr lang="nl-NL" sz="2000">
                <a:latin typeface="Inter"/>
              </a:rPr>
              <a:t> en </a:t>
            </a:r>
            <a:r>
              <a:rPr lang="nl-NL" sz="2000">
                <a:latin typeface="Inter"/>
                <a:hlinkClick r:id="rId5"/>
              </a:rPr>
              <a:t>LinkedIn</a:t>
            </a:r>
          </a:p>
          <a:p>
            <a:pPr marL="285750" indent="-285750">
              <a:buFont typeface="Arial"/>
              <a:buChar char="•"/>
            </a:pPr>
            <a:r>
              <a:rPr lang="nl-NL" sz="2000">
                <a:latin typeface="Inter"/>
              </a:rPr>
              <a:t>Inspirerende verhalen </a:t>
            </a:r>
          </a:p>
          <a:p>
            <a:pPr marL="285750" indent="-285750">
              <a:buFont typeface="Arial"/>
              <a:buChar char="•"/>
            </a:pPr>
            <a:r>
              <a:rPr lang="nl-NL" sz="2000">
                <a:latin typeface="Inter"/>
              </a:rPr>
              <a:t>Updates over projecten en activiteiten</a:t>
            </a:r>
          </a:p>
          <a:p>
            <a:pPr marL="285750" indent="-285750">
              <a:buFont typeface="Arial"/>
              <a:buChar char="•"/>
            </a:pPr>
            <a:r>
              <a:rPr lang="nl-NL" sz="2000">
                <a:latin typeface="Inter"/>
              </a:rPr>
              <a:t>Beleidstips en adviezen</a:t>
            </a:r>
          </a:p>
          <a:p>
            <a:pPr marL="285750" indent="-285750">
              <a:buFont typeface="Arial"/>
              <a:buChar char="•"/>
            </a:pPr>
            <a:r>
              <a:rPr lang="nl-NL" sz="2000">
                <a:latin typeface="Inter"/>
              </a:rPr>
              <a:t>Sterk netwerk van deskundige partners</a:t>
            </a:r>
            <a:endParaRPr lang="nl-NL" sz="2000"/>
          </a:p>
        </p:txBody>
      </p:sp>
      <p:pic>
        <p:nvPicPr>
          <p:cNvPr id="4" name="Graphic 3">
            <a:extLst>
              <a:ext uri="{FF2B5EF4-FFF2-40B4-BE49-F238E27FC236}">
                <a16:creationId xmlns:a16="http://schemas.microsoft.com/office/drawing/2014/main" id="{451F2D12-2EDF-B565-000D-7CD5496D4A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03330">
            <a:off x="446603" y="2443050"/>
            <a:ext cx="559398" cy="1118795"/>
          </a:xfrm>
          <a:prstGeom prst="rect">
            <a:avLst/>
          </a:prstGeom>
        </p:spPr>
      </p:pic>
      <p:pic>
        <p:nvPicPr>
          <p:cNvPr id="8" name="Afbeelding 7" descr="Afbeelding met tekst, computer, computer, schermopname&#10;&#10;Automatisch gegenereerde beschrijving">
            <a:extLst>
              <a:ext uri="{FF2B5EF4-FFF2-40B4-BE49-F238E27FC236}">
                <a16:creationId xmlns:a16="http://schemas.microsoft.com/office/drawing/2014/main" id="{0208520F-D2D7-92C6-1A06-5A819C8E7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207" y="822960"/>
            <a:ext cx="5255593" cy="5250732"/>
          </a:xfrm>
          <a:prstGeom prst="roundRect">
            <a:avLst>
              <a:gd name="adj" fmla="val 2664"/>
            </a:avLst>
          </a:prstGeom>
        </p:spPr>
      </p:pic>
    </p:spTree>
    <p:extLst>
      <p:ext uri="{BB962C8B-B14F-4D97-AF65-F5344CB8AC3E}">
        <p14:creationId xmlns:p14="http://schemas.microsoft.com/office/powerpoint/2010/main" val="1183383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08F24-8D4C-8AF6-8EC8-A20647A6AFDB}"/>
              </a:ext>
            </a:extLst>
          </p:cNvPr>
          <p:cNvSpPr>
            <a:spLocks noGrp="1"/>
          </p:cNvSpPr>
          <p:nvPr>
            <p:ph type="ctrTitle"/>
          </p:nvPr>
        </p:nvSpPr>
        <p:spPr/>
        <p:txBody>
          <a:bodyPr>
            <a:noAutofit/>
          </a:bodyPr>
          <a:lstStyle/>
          <a:p>
            <a:r>
              <a:rPr lang="nl-BE" sz="4400" dirty="0"/>
              <a:t>Demowoning Gezond (t)Huis – Peperkoekenhuisje Geraardsbergen</a:t>
            </a:r>
          </a:p>
        </p:txBody>
      </p:sp>
      <p:sp>
        <p:nvSpPr>
          <p:cNvPr id="3" name="Ondertitel 2">
            <a:extLst>
              <a:ext uri="{FF2B5EF4-FFF2-40B4-BE49-F238E27FC236}">
                <a16:creationId xmlns:a16="http://schemas.microsoft.com/office/drawing/2014/main" id="{1B1998D4-1377-6B1F-1D52-D30CC8331493}"/>
              </a:ext>
            </a:extLst>
          </p:cNvPr>
          <p:cNvSpPr>
            <a:spLocks noGrp="1"/>
          </p:cNvSpPr>
          <p:nvPr>
            <p:ph type="subTitle" idx="1"/>
          </p:nvPr>
        </p:nvSpPr>
        <p:spPr/>
        <p:txBody>
          <a:bodyPr/>
          <a:lstStyle/>
          <a:p>
            <a:endParaRPr lang="nl-BE" dirty="0"/>
          </a:p>
        </p:txBody>
      </p:sp>
      <p:pic>
        <p:nvPicPr>
          <p:cNvPr id="1028" name="Picture 4">
            <a:extLst>
              <a:ext uri="{FF2B5EF4-FFF2-40B4-BE49-F238E27FC236}">
                <a16:creationId xmlns:a16="http://schemas.microsoft.com/office/drawing/2014/main" id="{F1420C67-7C5A-8145-DF21-911BA28E65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02" b="96859" l="7714" r="94250">
                        <a14:foregroundMark x1="44741" y1="8377" x2="44741" y2="8377"/>
                        <a14:foregroundMark x1="59046" y1="5366" x2="59046" y2="5366"/>
                        <a14:foregroundMark x1="72511" y1="5497" x2="72511" y2="5497"/>
                        <a14:foregroundMark x1="94250" y1="39791" x2="94250" y2="39791"/>
                        <a14:foregroundMark x1="46564" y1="90314" x2="46564" y2="90314"/>
                        <a14:foregroundMark x1="38850" y1="47382" x2="39271" y2="47382"/>
                        <a14:foregroundMark x1="42356" y1="33246" x2="42356" y2="33246"/>
                        <a14:foregroundMark x1="57083" y1="32723" x2="57083" y2="32723"/>
                        <a14:foregroundMark x1="73633" y1="2094" x2="73633" y2="2094"/>
                        <a14:foregroundMark x1="7854" y1="79843" x2="7854" y2="79843"/>
                        <a14:foregroundMark x1="16410" y1="76309" x2="16410" y2="76309"/>
                        <a14:foregroundMark x1="24965" y1="69895" x2="24965" y2="69895"/>
                        <a14:foregroundMark x1="29874" y1="70026" x2="29874" y2="70026"/>
                        <a14:foregroundMark x1="39271" y1="66754" x2="39271" y2="66754"/>
                        <a14:foregroundMark x1="48387" y1="64921" x2="48387" y2="64921"/>
                        <a14:foregroundMark x1="21038" y1="91754" x2="21038" y2="91754"/>
                        <a14:foregroundMark x1="20617" y1="96859" x2="20617" y2="96859"/>
                        <a14:foregroundMark x1="26087" y1="89005" x2="26087" y2="89005"/>
                        <a14:foregroundMark x1="38289" y1="85340" x2="38289" y2="85340"/>
                        <a14:foregroundMark x1="49509" y1="81675" x2="49509" y2="81675"/>
                        <a14:foregroundMark x1="52595" y1="75262" x2="52595" y2="75262"/>
                        <a14:foregroundMark x1="17672" y1="92801" x2="17672" y2="92801"/>
                        <a14:foregroundMark x1="10799" y1="88220" x2="10799" y2="88220"/>
                      </a14:backgroundRemoval>
                    </a14:imgEffect>
                  </a14:imgLayer>
                </a14:imgProps>
              </a:ext>
              <a:ext uri="{28A0092B-C50C-407E-A947-70E740481C1C}">
                <a14:useLocalDpi xmlns:a14="http://schemas.microsoft.com/office/drawing/2010/main" val="0"/>
              </a:ext>
            </a:extLst>
          </a:blip>
          <a:srcRect/>
          <a:stretch>
            <a:fillRect/>
          </a:stretch>
        </p:blipFill>
        <p:spPr bwMode="auto">
          <a:xfrm>
            <a:off x="6223011" y="3226632"/>
            <a:ext cx="2817472" cy="301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5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2398BFA-DF67-AD79-34A5-E43F7D20757E}"/>
              </a:ext>
            </a:extLst>
          </p:cNvPr>
          <p:cNvSpPr>
            <a:spLocks noGrp="1"/>
          </p:cNvSpPr>
          <p:nvPr>
            <p:ph type="title"/>
          </p:nvPr>
        </p:nvSpPr>
        <p:spPr/>
        <p:txBody>
          <a:bodyPr/>
          <a:lstStyle/>
          <a:p>
            <a:r>
              <a:rPr lang="nl-BE" dirty="0"/>
              <a:t>Wat is de demowoning Gezond (t)Huis?</a:t>
            </a:r>
          </a:p>
        </p:txBody>
      </p:sp>
      <p:sp>
        <p:nvSpPr>
          <p:cNvPr id="5" name="Tijdelijke aanduiding voor tekst 4">
            <a:extLst>
              <a:ext uri="{FF2B5EF4-FFF2-40B4-BE49-F238E27FC236}">
                <a16:creationId xmlns:a16="http://schemas.microsoft.com/office/drawing/2014/main" id="{304FEB21-8591-191B-4761-57A4D93EE3DE}"/>
              </a:ext>
            </a:extLst>
          </p:cNvPr>
          <p:cNvSpPr>
            <a:spLocks noGrp="1"/>
          </p:cNvSpPr>
          <p:nvPr>
            <p:ph type="body" idx="1"/>
          </p:nvPr>
        </p:nvSpPr>
        <p:spPr/>
        <p:txBody>
          <a:bodyPr/>
          <a:lstStyle/>
          <a:p>
            <a:r>
              <a:rPr lang="nl-BE" dirty="0"/>
              <a:t>Een korte introductie</a:t>
            </a:r>
          </a:p>
        </p:txBody>
      </p:sp>
    </p:spTree>
    <p:extLst>
      <p:ext uri="{BB962C8B-B14F-4D97-AF65-F5344CB8AC3E}">
        <p14:creationId xmlns:p14="http://schemas.microsoft.com/office/powerpoint/2010/main" val="190080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Brand reveal - Jouw Logo wordt ...">
            <a:hlinkClick r:id="" action="ppaction://media"/>
            <a:extLst>
              <a:ext uri="{FF2B5EF4-FFF2-40B4-BE49-F238E27FC236}">
                <a16:creationId xmlns:a16="http://schemas.microsoft.com/office/drawing/2014/main" id="{5B14FADE-BFD3-EF8A-E7B2-3E6CA589EA81}"/>
              </a:ext>
            </a:extLst>
          </p:cNvPr>
          <p:cNvPicPr>
            <a:picLocks noGrp="1" noRot="1" noChangeAspect="1"/>
          </p:cNvPicPr>
          <p:nvPr>
            <p:ph idx="1"/>
            <a:videoFile r:link="rId1"/>
          </p:nvPr>
        </p:nvPicPr>
        <p:blipFill>
          <a:blip r:embed="rId3"/>
          <a:stretch>
            <a:fillRect/>
          </a:stretch>
        </p:blipFill>
        <p:spPr>
          <a:xfrm>
            <a:off x="1535803" y="511432"/>
            <a:ext cx="9120393" cy="5138421"/>
          </a:xfrm>
        </p:spPr>
      </p:pic>
    </p:spTree>
    <p:extLst>
      <p:ext uri="{BB962C8B-B14F-4D97-AF65-F5344CB8AC3E}">
        <p14:creationId xmlns:p14="http://schemas.microsoft.com/office/powerpoint/2010/main" val="480003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D6C8BB4-4283-F282-CD3E-32CD55F2C2D4}"/>
              </a:ext>
            </a:extLst>
          </p:cNvPr>
          <p:cNvSpPr>
            <a:spLocks noGrp="1"/>
          </p:cNvSpPr>
          <p:nvPr>
            <p:ph type="title"/>
          </p:nvPr>
        </p:nvSpPr>
        <p:spPr>
          <a:xfrm>
            <a:off x="838200" y="365125"/>
            <a:ext cx="10515600" cy="1325563"/>
          </a:xfrm>
        </p:spPr>
        <p:txBody>
          <a:bodyPr anchor="ctr">
            <a:normAutofit/>
          </a:bodyPr>
          <a:lstStyle/>
          <a:p>
            <a:r>
              <a:rPr lang="nl-BE" dirty="0"/>
              <a:t>Visuele ‘workshop’ rond </a:t>
            </a:r>
            <a:br>
              <a:rPr lang="nl-BE" dirty="0"/>
            </a:br>
            <a:r>
              <a:rPr lang="nl-BE" dirty="0"/>
              <a:t>gezond binnenmilieu</a:t>
            </a:r>
          </a:p>
        </p:txBody>
      </p:sp>
      <p:sp>
        <p:nvSpPr>
          <p:cNvPr id="5" name="Tijdelijke aanduiding voor inhoud 4">
            <a:extLst>
              <a:ext uri="{FF2B5EF4-FFF2-40B4-BE49-F238E27FC236}">
                <a16:creationId xmlns:a16="http://schemas.microsoft.com/office/drawing/2014/main" id="{61ACB5E6-B085-D3B2-96DA-0964E1ABB879}"/>
              </a:ext>
            </a:extLst>
          </p:cNvPr>
          <p:cNvSpPr>
            <a:spLocks noGrp="1"/>
          </p:cNvSpPr>
          <p:nvPr>
            <p:ph idx="1"/>
          </p:nvPr>
        </p:nvSpPr>
        <p:spPr>
          <a:xfrm>
            <a:off x="838200" y="1825625"/>
            <a:ext cx="10515600" cy="4351338"/>
          </a:xfrm>
        </p:spPr>
        <p:txBody>
          <a:bodyPr>
            <a:normAutofit/>
          </a:bodyPr>
          <a:lstStyle/>
          <a:p>
            <a:r>
              <a:rPr lang="nl-BE" dirty="0"/>
              <a:t> De demowoning toont ‘in real life’ </a:t>
            </a:r>
            <a:r>
              <a:rPr lang="nl-BE" b="1" dirty="0"/>
              <a:t>ongezonde woonvoorbeelden</a:t>
            </a:r>
            <a:r>
              <a:rPr lang="nl-BE" dirty="0"/>
              <a:t>, bv. schimmelvorming, ongedierte, …</a:t>
            </a:r>
          </a:p>
          <a:p>
            <a:endParaRPr lang="nl-BE" dirty="0"/>
          </a:p>
          <a:p>
            <a:r>
              <a:rPr lang="nl-BE" dirty="0"/>
              <a:t> Samen met de gids gaan de bezoekers op zoek naar manieren om de ongezonde situaties te voorkomen en/of aan te pakken.</a:t>
            </a:r>
          </a:p>
          <a:p>
            <a:endParaRPr lang="nl-BE" dirty="0"/>
          </a:p>
          <a:p>
            <a:r>
              <a:rPr lang="nl-BE" dirty="0"/>
              <a:t> Daarnaast krijgen de bezoekers info over lokale instanties waarbij ze terecht kunnen voor vragen en ondersteuning.</a:t>
            </a:r>
          </a:p>
        </p:txBody>
      </p:sp>
    </p:spTree>
    <p:extLst>
      <p:ext uri="{BB962C8B-B14F-4D97-AF65-F5344CB8AC3E}">
        <p14:creationId xmlns:p14="http://schemas.microsoft.com/office/powerpoint/2010/main" val="1175820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66322-FE6F-95A2-F031-C0324D199F1C}"/>
              </a:ext>
            </a:extLst>
          </p:cNvPr>
          <p:cNvSpPr>
            <a:spLocks noGrp="1"/>
          </p:cNvSpPr>
          <p:nvPr>
            <p:ph type="title"/>
          </p:nvPr>
        </p:nvSpPr>
        <p:spPr/>
        <p:txBody>
          <a:bodyPr/>
          <a:lstStyle/>
          <a:p>
            <a:r>
              <a:rPr lang="nl-BE" dirty="0"/>
              <a:t>Enkele sfeerbeelden </a:t>
            </a:r>
          </a:p>
        </p:txBody>
      </p:sp>
      <p:pic>
        <p:nvPicPr>
          <p:cNvPr id="1027" name="Picture 3" descr="P1030706">
            <a:extLst>
              <a:ext uri="{FF2B5EF4-FFF2-40B4-BE49-F238E27FC236}">
                <a16:creationId xmlns:a16="http://schemas.microsoft.com/office/drawing/2014/main" id="{3389EF53-2E7E-BFDD-0D8D-9BF0B9F91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34" y="894521"/>
            <a:ext cx="2319297" cy="30935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1030700">
            <a:extLst>
              <a:ext uri="{FF2B5EF4-FFF2-40B4-BE49-F238E27FC236}">
                <a16:creationId xmlns:a16="http://schemas.microsoft.com/office/drawing/2014/main" id="{85F0104A-B7CF-E6E1-1DCF-759D1D911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429" y="3429000"/>
            <a:ext cx="2055867" cy="27381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1030701">
            <a:extLst>
              <a:ext uri="{FF2B5EF4-FFF2-40B4-BE49-F238E27FC236}">
                <a16:creationId xmlns:a16="http://schemas.microsoft.com/office/drawing/2014/main" id="{17D73815-9A45-3944-4638-9A9F9C95A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501" y="1690688"/>
            <a:ext cx="3249930" cy="24351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SC_0463">
            <a:extLst>
              <a:ext uri="{FF2B5EF4-FFF2-40B4-BE49-F238E27FC236}">
                <a16:creationId xmlns:a16="http://schemas.microsoft.com/office/drawing/2014/main" id="{A2C9122C-3CDF-7F72-9278-58140EE04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883" y="4338366"/>
            <a:ext cx="3352881" cy="22260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SC_0466">
            <a:extLst>
              <a:ext uri="{FF2B5EF4-FFF2-40B4-BE49-F238E27FC236}">
                <a16:creationId xmlns:a16="http://schemas.microsoft.com/office/drawing/2014/main" id="{E7AF1D6F-F2A4-B8DF-F764-DFD2046E1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61" y="2027174"/>
            <a:ext cx="3778112" cy="251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01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9A8DF-0A30-163D-B087-D0BCB00F98CB}"/>
              </a:ext>
            </a:extLst>
          </p:cNvPr>
          <p:cNvSpPr>
            <a:spLocks noGrp="1"/>
          </p:cNvSpPr>
          <p:nvPr>
            <p:ph type="title"/>
          </p:nvPr>
        </p:nvSpPr>
        <p:spPr/>
        <p:txBody>
          <a:bodyPr/>
          <a:lstStyle/>
          <a:p>
            <a:r>
              <a:rPr lang="nl-BE" dirty="0"/>
              <a:t>Goed/fout bordjes</a:t>
            </a:r>
          </a:p>
        </p:txBody>
      </p:sp>
      <p:pic>
        <p:nvPicPr>
          <p:cNvPr id="2050" name="Picture 2">
            <a:extLst>
              <a:ext uri="{FF2B5EF4-FFF2-40B4-BE49-F238E27FC236}">
                <a16:creationId xmlns:a16="http://schemas.microsoft.com/office/drawing/2014/main" id="{D3B9A077-3ABD-D350-704B-6775AAE7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78" y="1690688"/>
            <a:ext cx="2867162" cy="285422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E075A11-2A51-41B7-00DA-D4438F617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765" y="3353111"/>
            <a:ext cx="3175042" cy="31397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9FCDFB13-6888-7100-CA4A-2275F4C99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032" y="843280"/>
            <a:ext cx="2865159" cy="275477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C77C25ED-A1A3-B4C2-27A3-EE95C5D99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358" y="3679336"/>
            <a:ext cx="2880213" cy="285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17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5CA24-035F-DBD2-B4FB-E3E6E7DA0074}"/>
              </a:ext>
            </a:extLst>
          </p:cNvPr>
          <p:cNvSpPr>
            <a:spLocks noGrp="1"/>
          </p:cNvSpPr>
          <p:nvPr>
            <p:ph type="title"/>
          </p:nvPr>
        </p:nvSpPr>
        <p:spPr/>
        <p:txBody>
          <a:bodyPr/>
          <a:lstStyle/>
          <a:p>
            <a:r>
              <a:rPr lang="nl-BE" dirty="0"/>
              <a:t>Wist je datjes</a:t>
            </a:r>
          </a:p>
        </p:txBody>
      </p:sp>
      <p:pic>
        <p:nvPicPr>
          <p:cNvPr id="3074" name="Picture 2">
            <a:extLst>
              <a:ext uri="{FF2B5EF4-FFF2-40B4-BE49-F238E27FC236}">
                <a16:creationId xmlns:a16="http://schemas.microsoft.com/office/drawing/2014/main" id="{9F923F34-EF45-46BB-7B5B-4295E5F5F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2623743" cy="266279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1BA11FD5-C0A0-D59E-0FE3-7F7D671D3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436" y="3830077"/>
            <a:ext cx="2787140" cy="281388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1A5BAAB1-7388-D3F2-E7D1-C0295BA40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96956"/>
            <a:ext cx="2623743" cy="26237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C15C3D4-F76D-377E-CA1F-67E481C12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794" y="3830077"/>
            <a:ext cx="2694879" cy="26627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F13F1FC-EDC3-6482-34F5-D10E73A1A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5659" y="685800"/>
            <a:ext cx="2766729" cy="278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53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1E816-FF8D-85EB-4C7A-D3B4250C359D}"/>
              </a:ext>
            </a:extLst>
          </p:cNvPr>
          <p:cNvSpPr>
            <a:spLocks noGrp="1"/>
          </p:cNvSpPr>
          <p:nvPr>
            <p:ph type="title"/>
          </p:nvPr>
        </p:nvSpPr>
        <p:spPr/>
        <p:txBody>
          <a:bodyPr/>
          <a:lstStyle/>
          <a:p>
            <a:r>
              <a:rPr lang="nl-BE" dirty="0"/>
              <a:t>Waarom een demowoning?</a:t>
            </a:r>
          </a:p>
        </p:txBody>
      </p:sp>
      <p:sp>
        <p:nvSpPr>
          <p:cNvPr id="3" name="Tijdelijke aanduiding voor inhoud 2">
            <a:extLst>
              <a:ext uri="{FF2B5EF4-FFF2-40B4-BE49-F238E27FC236}">
                <a16:creationId xmlns:a16="http://schemas.microsoft.com/office/drawing/2014/main" id="{D3F07820-43E0-B882-3D11-298504503CCA}"/>
              </a:ext>
            </a:extLst>
          </p:cNvPr>
          <p:cNvSpPr>
            <a:spLocks noGrp="1"/>
          </p:cNvSpPr>
          <p:nvPr>
            <p:ph idx="1"/>
          </p:nvPr>
        </p:nvSpPr>
        <p:spPr/>
        <p:txBody>
          <a:bodyPr/>
          <a:lstStyle/>
          <a:p>
            <a:r>
              <a:rPr lang="nl-BE" dirty="0"/>
              <a:t> We brengen heel wat van onze tijd binnen door - </a:t>
            </a:r>
            <a:r>
              <a:rPr lang="nl-BE" b="1" dirty="0"/>
              <a:t>meer dan 85%;</a:t>
            </a:r>
          </a:p>
          <a:p>
            <a:pPr marL="0" indent="0">
              <a:buNone/>
            </a:pPr>
            <a:endParaRPr lang="nl-BE" dirty="0"/>
          </a:p>
          <a:p>
            <a:r>
              <a:rPr lang="nl-BE" dirty="0"/>
              <a:t> Onderzoek toont aan dat de kwaliteit van het binnenmilieu bijna altijd </a:t>
            </a:r>
            <a:r>
              <a:rPr lang="nl-BE" b="1" dirty="0"/>
              <a:t>minder goed </a:t>
            </a:r>
            <a:r>
              <a:rPr lang="nl-BE" dirty="0"/>
              <a:t>is dan de kwaliteit van het buitenmilieu;</a:t>
            </a:r>
          </a:p>
          <a:p>
            <a:pPr marL="0" indent="0">
              <a:buNone/>
            </a:pPr>
            <a:endParaRPr lang="nl-BE" dirty="0"/>
          </a:p>
          <a:p>
            <a:r>
              <a:rPr lang="nl-BE" dirty="0"/>
              <a:t> De kwaliteit van het binnenmilieu kan vaak sterk verbeterd worden door relatief </a:t>
            </a:r>
            <a:r>
              <a:rPr lang="nl-BE" b="1" dirty="0"/>
              <a:t>eenvoudige maatregelen. </a:t>
            </a:r>
          </a:p>
        </p:txBody>
      </p:sp>
    </p:spTree>
    <p:extLst>
      <p:ext uri="{BB962C8B-B14F-4D97-AF65-F5344CB8AC3E}">
        <p14:creationId xmlns:p14="http://schemas.microsoft.com/office/powerpoint/2010/main" val="22554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C4950-FC4D-0679-8EE3-876F555ED5E6}"/>
              </a:ext>
            </a:extLst>
          </p:cNvPr>
          <p:cNvSpPr>
            <a:spLocks noGrp="1"/>
          </p:cNvSpPr>
          <p:nvPr>
            <p:ph type="title"/>
          </p:nvPr>
        </p:nvSpPr>
        <p:spPr/>
        <p:txBody>
          <a:bodyPr/>
          <a:lstStyle/>
          <a:p>
            <a:r>
              <a:rPr lang="nl-BE" dirty="0"/>
              <a:t>Waarom een demowoning? </a:t>
            </a:r>
            <a:br>
              <a:rPr lang="nl-BE" dirty="0"/>
            </a:br>
            <a:r>
              <a:rPr lang="nl-BE" sz="3600" i="1" dirty="0"/>
              <a:t>Impact van binnenmilieu op gezondheid</a:t>
            </a:r>
            <a:endParaRPr lang="nl-BE" i="1" dirty="0"/>
          </a:p>
        </p:txBody>
      </p:sp>
      <p:sp>
        <p:nvSpPr>
          <p:cNvPr id="3" name="Tijdelijke aanduiding voor inhoud 2">
            <a:extLst>
              <a:ext uri="{FF2B5EF4-FFF2-40B4-BE49-F238E27FC236}">
                <a16:creationId xmlns:a16="http://schemas.microsoft.com/office/drawing/2014/main" id="{186BC922-8657-0313-FD65-C77665BD94CF}"/>
              </a:ext>
            </a:extLst>
          </p:cNvPr>
          <p:cNvSpPr>
            <a:spLocks noGrp="1"/>
          </p:cNvSpPr>
          <p:nvPr>
            <p:ph idx="1"/>
          </p:nvPr>
        </p:nvSpPr>
        <p:spPr/>
        <p:txBody>
          <a:bodyPr>
            <a:normAutofit lnSpcReduction="10000"/>
          </a:bodyPr>
          <a:lstStyle/>
          <a:p>
            <a:r>
              <a:rPr lang="nl-NL" dirty="0"/>
              <a:t> Typische </a:t>
            </a:r>
            <a:r>
              <a:rPr lang="nl-NL" b="1" dirty="0"/>
              <a:t>symptomen</a:t>
            </a:r>
            <a:r>
              <a:rPr lang="nl-NL" dirty="0"/>
              <a:t> van een binnenmilieu probleem:</a:t>
            </a:r>
          </a:p>
          <a:p>
            <a:pPr lvl="1"/>
            <a:r>
              <a:rPr lang="nl-NL" dirty="0"/>
              <a:t>Hoofdpijn</a:t>
            </a:r>
          </a:p>
          <a:p>
            <a:pPr lvl="1"/>
            <a:r>
              <a:rPr lang="nl-NL" dirty="0"/>
              <a:t>Ademhalingsproblemen</a:t>
            </a:r>
          </a:p>
          <a:p>
            <a:pPr lvl="1"/>
            <a:r>
              <a:rPr lang="nl-NL" dirty="0"/>
              <a:t>Allergische reacties</a:t>
            </a:r>
          </a:p>
          <a:p>
            <a:pPr lvl="1"/>
            <a:r>
              <a:rPr lang="nl-NL" dirty="0"/>
              <a:t>Verergering astmasymptomen</a:t>
            </a:r>
          </a:p>
          <a:p>
            <a:pPr lvl="1"/>
            <a:r>
              <a:rPr lang="nl-NL" dirty="0"/>
              <a:t>Irritatie van de slijmvliezen van ogen, neus, keel</a:t>
            </a:r>
          </a:p>
          <a:p>
            <a:pPr marL="0" indent="0">
              <a:buNone/>
            </a:pPr>
            <a:endParaRPr lang="nl-NL" dirty="0"/>
          </a:p>
          <a:p>
            <a:r>
              <a:rPr lang="nl-NL" dirty="0"/>
              <a:t> Behalve vage klachten zijn ook andere gevolgen mogelijk:</a:t>
            </a:r>
          </a:p>
          <a:p>
            <a:pPr lvl="1"/>
            <a:r>
              <a:rPr lang="nl-NL" dirty="0"/>
              <a:t>Groter risico op ontwikkelen ziektes zoals COPD, astma, …</a:t>
            </a:r>
          </a:p>
          <a:p>
            <a:pPr lvl="1"/>
            <a:r>
              <a:rPr lang="nl-NL" dirty="0"/>
              <a:t>Bij CO-vergiftiging: duizeligheid, misselijkheid, sterfte</a:t>
            </a:r>
          </a:p>
          <a:p>
            <a:pPr lvl="1"/>
            <a:r>
              <a:rPr lang="nl-NL" dirty="0"/>
              <a:t>…</a:t>
            </a:r>
          </a:p>
          <a:p>
            <a:endParaRPr lang="nl-BE" dirty="0"/>
          </a:p>
        </p:txBody>
      </p:sp>
    </p:spTree>
    <p:extLst>
      <p:ext uri="{BB962C8B-B14F-4D97-AF65-F5344CB8AC3E}">
        <p14:creationId xmlns:p14="http://schemas.microsoft.com/office/powerpoint/2010/main" val="3322432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2134E-865B-5255-BE83-8A176479E39E}"/>
              </a:ext>
            </a:extLst>
          </p:cNvPr>
          <p:cNvSpPr>
            <a:spLocks noGrp="1"/>
          </p:cNvSpPr>
          <p:nvPr>
            <p:ph type="title"/>
          </p:nvPr>
        </p:nvSpPr>
        <p:spPr/>
        <p:txBody>
          <a:bodyPr/>
          <a:lstStyle/>
          <a:p>
            <a:r>
              <a:rPr lang="nl-BE" dirty="0"/>
              <a:t>Voor wie is de demowoning?</a:t>
            </a:r>
          </a:p>
        </p:txBody>
      </p:sp>
      <p:sp>
        <p:nvSpPr>
          <p:cNvPr id="3" name="Tijdelijke aanduiding voor inhoud 2">
            <a:extLst>
              <a:ext uri="{FF2B5EF4-FFF2-40B4-BE49-F238E27FC236}">
                <a16:creationId xmlns:a16="http://schemas.microsoft.com/office/drawing/2014/main" id="{CC05EC1B-554C-2070-B049-9027D2A4DFFA}"/>
              </a:ext>
            </a:extLst>
          </p:cNvPr>
          <p:cNvSpPr>
            <a:spLocks noGrp="1"/>
          </p:cNvSpPr>
          <p:nvPr>
            <p:ph idx="1"/>
          </p:nvPr>
        </p:nvSpPr>
        <p:spPr/>
        <p:txBody>
          <a:bodyPr/>
          <a:lstStyle/>
          <a:p>
            <a:r>
              <a:rPr lang="nl-BE" dirty="0"/>
              <a:t> Iedereen is welkom in de demowoning om ideeën op te doen rond een gezond binnenmilieu. </a:t>
            </a:r>
          </a:p>
          <a:p>
            <a:endParaRPr lang="nl-BE" dirty="0"/>
          </a:p>
          <a:p>
            <a:r>
              <a:rPr lang="nl-BE" dirty="0"/>
              <a:t> De workshop zelf focust zich op verschillende doelgroepen die zich momenteel in een </a:t>
            </a:r>
            <a:r>
              <a:rPr lang="nl-BE" b="1" dirty="0"/>
              <a:t>maatschappelijk kwetsbare situatie </a:t>
            </a:r>
            <a:r>
              <a:rPr lang="nl-BE" dirty="0"/>
              <a:t>bevinden: personen met een migratieachtergrond, gezinnen met een laag inkomen, … Deze doelgroep van mensen verblijft vaker in minder kwalitatieve woningen.</a:t>
            </a:r>
          </a:p>
        </p:txBody>
      </p:sp>
    </p:spTree>
    <p:extLst>
      <p:ext uri="{BB962C8B-B14F-4D97-AF65-F5344CB8AC3E}">
        <p14:creationId xmlns:p14="http://schemas.microsoft.com/office/powerpoint/2010/main" val="2512742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B255F-CE02-F18E-9CCE-B9F4BC1E7CF1}"/>
              </a:ext>
            </a:extLst>
          </p:cNvPr>
          <p:cNvSpPr>
            <a:spLocks noGrp="1"/>
          </p:cNvSpPr>
          <p:nvPr>
            <p:ph type="title"/>
          </p:nvPr>
        </p:nvSpPr>
        <p:spPr/>
        <p:txBody>
          <a:bodyPr/>
          <a:lstStyle/>
          <a:p>
            <a:r>
              <a:rPr lang="nl-BE" dirty="0"/>
              <a:t>Voor wie is de demowoning?</a:t>
            </a:r>
            <a:br>
              <a:rPr lang="nl-BE" dirty="0"/>
            </a:br>
            <a:r>
              <a:rPr lang="nl-BE" sz="3600" i="1" dirty="0"/>
              <a:t>Gevoelige groepen – ongezond binnenmilieu</a:t>
            </a:r>
            <a:endParaRPr lang="nl-BE" i="1" dirty="0"/>
          </a:p>
        </p:txBody>
      </p:sp>
      <p:sp>
        <p:nvSpPr>
          <p:cNvPr id="3" name="Tijdelijke aanduiding voor inhoud 2">
            <a:extLst>
              <a:ext uri="{FF2B5EF4-FFF2-40B4-BE49-F238E27FC236}">
                <a16:creationId xmlns:a16="http://schemas.microsoft.com/office/drawing/2014/main" id="{F8CF1459-0958-D3AF-9F95-B6E74B7D3986}"/>
              </a:ext>
            </a:extLst>
          </p:cNvPr>
          <p:cNvSpPr>
            <a:spLocks noGrp="1"/>
          </p:cNvSpPr>
          <p:nvPr>
            <p:ph idx="1"/>
          </p:nvPr>
        </p:nvSpPr>
        <p:spPr/>
        <p:txBody>
          <a:bodyPr>
            <a:normAutofit fontScale="85000" lnSpcReduction="20000"/>
          </a:bodyPr>
          <a:lstStyle/>
          <a:p>
            <a:r>
              <a:rPr lang="nl-BE" dirty="0"/>
              <a:t> </a:t>
            </a:r>
            <a:r>
              <a:rPr lang="nl-NL" dirty="0"/>
              <a:t>Baby’s en kinderen</a:t>
            </a:r>
          </a:p>
          <a:p>
            <a:pPr lvl="1"/>
            <a:r>
              <a:rPr lang="nl-NL" dirty="0"/>
              <a:t> andere stofwisseling</a:t>
            </a:r>
          </a:p>
          <a:p>
            <a:pPr lvl="1"/>
            <a:r>
              <a:rPr lang="nl-NL" dirty="0"/>
              <a:t>nog niet volgroeid</a:t>
            </a:r>
          </a:p>
          <a:p>
            <a:pPr lvl="1"/>
            <a:r>
              <a:rPr lang="nl-NL" dirty="0"/>
              <a:t>Gedrag</a:t>
            </a:r>
          </a:p>
          <a:p>
            <a:pPr marL="457200" lvl="1" indent="0">
              <a:buNone/>
            </a:pPr>
            <a:endParaRPr lang="nl-NL" dirty="0"/>
          </a:p>
          <a:p>
            <a:r>
              <a:rPr lang="nl-NL" dirty="0"/>
              <a:t> Zwangere vrouwen</a:t>
            </a:r>
          </a:p>
          <a:p>
            <a:pPr marL="0" indent="0">
              <a:buNone/>
            </a:pPr>
            <a:endParaRPr lang="nl-NL" dirty="0"/>
          </a:p>
          <a:p>
            <a:r>
              <a:rPr lang="nl-NL" dirty="0"/>
              <a:t> Personen met … </a:t>
            </a:r>
          </a:p>
          <a:p>
            <a:pPr lvl="1"/>
            <a:r>
              <a:rPr lang="nl-NL" dirty="0"/>
              <a:t>verzwakt immuunsysteem	</a:t>
            </a:r>
          </a:p>
          <a:p>
            <a:pPr lvl="1"/>
            <a:r>
              <a:rPr lang="nl-NL" dirty="0"/>
              <a:t>luchtwegaandoeningen zoals astma</a:t>
            </a:r>
          </a:p>
          <a:p>
            <a:pPr lvl="1"/>
            <a:r>
              <a:rPr lang="nl-NL" dirty="0"/>
              <a:t>allergieën</a:t>
            </a:r>
          </a:p>
          <a:p>
            <a:pPr marL="457200" lvl="1" indent="0">
              <a:buNone/>
            </a:pPr>
            <a:endParaRPr lang="nl-NL" dirty="0"/>
          </a:p>
          <a:p>
            <a:r>
              <a:rPr lang="nl-NL" dirty="0"/>
              <a:t> Ouderen</a:t>
            </a:r>
          </a:p>
          <a:p>
            <a:endParaRPr lang="nl-BE" dirty="0"/>
          </a:p>
        </p:txBody>
      </p:sp>
    </p:spTree>
    <p:extLst>
      <p:ext uri="{BB962C8B-B14F-4D97-AF65-F5344CB8AC3E}">
        <p14:creationId xmlns:p14="http://schemas.microsoft.com/office/powerpoint/2010/main" val="324568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8B31A-4F76-DC51-2C5B-9DBDE0700AFE}"/>
              </a:ext>
            </a:extLst>
          </p:cNvPr>
          <p:cNvSpPr>
            <a:spLocks noGrp="1"/>
          </p:cNvSpPr>
          <p:nvPr>
            <p:ph type="title"/>
          </p:nvPr>
        </p:nvSpPr>
        <p:spPr/>
        <p:txBody>
          <a:bodyPr/>
          <a:lstStyle/>
          <a:p>
            <a:r>
              <a:rPr lang="nl-BE" dirty="0"/>
              <a:t>Thema’s die aan bod komen</a:t>
            </a:r>
          </a:p>
        </p:txBody>
      </p:sp>
      <p:sp>
        <p:nvSpPr>
          <p:cNvPr id="3" name="Tijdelijke aanduiding voor inhoud 2">
            <a:extLst>
              <a:ext uri="{FF2B5EF4-FFF2-40B4-BE49-F238E27FC236}">
                <a16:creationId xmlns:a16="http://schemas.microsoft.com/office/drawing/2014/main" id="{8198B07F-56A5-C383-CCDA-B8179DF78EA8}"/>
              </a:ext>
            </a:extLst>
          </p:cNvPr>
          <p:cNvSpPr>
            <a:spLocks noGrp="1"/>
          </p:cNvSpPr>
          <p:nvPr>
            <p:ph idx="1"/>
          </p:nvPr>
        </p:nvSpPr>
        <p:spPr/>
        <p:txBody>
          <a:bodyPr>
            <a:normAutofit/>
          </a:bodyPr>
          <a:lstStyle/>
          <a:p>
            <a:r>
              <a:rPr lang="nl-BE" dirty="0"/>
              <a:t> Ventileren en verluchten </a:t>
            </a:r>
          </a:p>
          <a:p>
            <a:r>
              <a:rPr lang="nl-BE" dirty="0"/>
              <a:t> Vocht en schimmel</a:t>
            </a:r>
          </a:p>
          <a:p>
            <a:r>
              <a:rPr lang="nl-BE" dirty="0"/>
              <a:t> CO-gevaar</a:t>
            </a:r>
          </a:p>
          <a:p>
            <a:r>
              <a:rPr lang="nl-BE" dirty="0"/>
              <a:t> Sigarettenrook / binnen roken </a:t>
            </a:r>
          </a:p>
          <a:p>
            <a:r>
              <a:rPr lang="nl-BE" dirty="0"/>
              <a:t> Huishoudmiddelen </a:t>
            </a:r>
          </a:p>
          <a:p>
            <a:endParaRPr lang="nl-BE" dirty="0"/>
          </a:p>
          <a:p>
            <a:endParaRPr lang="nl-BE" dirty="0"/>
          </a:p>
          <a:p>
            <a:pPr marL="0" indent="0">
              <a:buNone/>
            </a:pPr>
            <a:r>
              <a:rPr lang="nl-BE" sz="2000" i="1" dirty="0"/>
              <a:t>De focus ligt op bewonersgedrag, niet zozeer op de structuur van de woning zelf</a:t>
            </a:r>
          </a:p>
        </p:txBody>
      </p:sp>
    </p:spTree>
    <p:extLst>
      <p:ext uri="{BB962C8B-B14F-4D97-AF65-F5344CB8AC3E}">
        <p14:creationId xmlns:p14="http://schemas.microsoft.com/office/powerpoint/2010/main" val="103910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701A04-F3AF-8FD5-E7D3-958A07B0D32C}"/>
              </a:ext>
            </a:extLst>
          </p:cNvPr>
          <p:cNvSpPr>
            <a:spLocks noGrp="1"/>
          </p:cNvSpPr>
          <p:nvPr>
            <p:ph type="title"/>
          </p:nvPr>
        </p:nvSpPr>
        <p:spPr/>
        <p:txBody>
          <a:bodyPr/>
          <a:lstStyle/>
          <a:p>
            <a:r>
              <a:rPr lang="nl-BE" dirty="0"/>
              <a:t>Partners in het project</a:t>
            </a:r>
          </a:p>
        </p:txBody>
      </p:sp>
    </p:spTree>
    <p:extLst>
      <p:ext uri="{BB962C8B-B14F-4D97-AF65-F5344CB8AC3E}">
        <p14:creationId xmlns:p14="http://schemas.microsoft.com/office/powerpoint/2010/main" val="387639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92A5C7C8-2D6B-B2B3-14DB-9141CDDE31AA}"/>
              </a:ext>
            </a:extLst>
          </p:cNvPr>
          <p:cNvSpPr txBox="1">
            <a:spLocks/>
          </p:cNvSpPr>
          <p:nvPr/>
        </p:nvSpPr>
        <p:spPr>
          <a:xfrm>
            <a:off x="678873" y="3659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arva" pitchFamily="2" charset="0"/>
                <a:ea typeface="+mj-ea"/>
                <a:cs typeface="+mj-cs"/>
              </a:defRPr>
            </a:lvl1pPr>
          </a:lstStyle>
          <a:p>
            <a:r>
              <a:rPr lang="nl-NL">
                <a:solidFill>
                  <a:schemeClr val="accent1"/>
                </a:solidFill>
                <a:latin typeface="Marva"/>
              </a:rPr>
              <a:t>Een nieuwe organisatiestructuur</a:t>
            </a:r>
            <a:endParaRPr lang="nl-NL">
              <a:solidFill>
                <a:schemeClr val="accent1"/>
              </a:solidFill>
            </a:endParaRPr>
          </a:p>
        </p:txBody>
      </p:sp>
      <p:pic>
        <p:nvPicPr>
          <p:cNvPr id="3" name="Afbeelding 2" descr="Afbeelding met tekst, cirkel, logo, Graphics&#10;&#10;Door AI gegenereerde inhoud is mogelijk onjuist.">
            <a:extLst>
              <a:ext uri="{FF2B5EF4-FFF2-40B4-BE49-F238E27FC236}">
                <a16:creationId xmlns:a16="http://schemas.microsoft.com/office/drawing/2014/main" id="{4BB21F9C-0CE4-9D92-6710-EE966E231504}"/>
              </a:ext>
            </a:extLst>
          </p:cNvPr>
          <p:cNvPicPr>
            <a:picLocks noChangeAspect="1"/>
          </p:cNvPicPr>
          <p:nvPr/>
        </p:nvPicPr>
        <p:blipFill>
          <a:blip r:embed="rId3"/>
          <a:stretch>
            <a:fillRect/>
          </a:stretch>
        </p:blipFill>
        <p:spPr>
          <a:xfrm>
            <a:off x="3195638" y="1547812"/>
            <a:ext cx="5800725" cy="4962525"/>
          </a:xfrm>
          <a:prstGeom prst="rect">
            <a:avLst/>
          </a:prstGeom>
        </p:spPr>
      </p:pic>
    </p:spTree>
    <p:extLst>
      <p:ext uri="{BB962C8B-B14F-4D97-AF65-F5344CB8AC3E}">
        <p14:creationId xmlns:p14="http://schemas.microsoft.com/office/powerpoint/2010/main" val="1422246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0819C0A-C73E-7BC9-16C5-9C3402D558D9}"/>
              </a:ext>
            </a:extLst>
          </p:cNvPr>
          <p:cNvSpPr>
            <a:spLocks noGrp="1"/>
          </p:cNvSpPr>
          <p:nvPr>
            <p:ph type="title"/>
          </p:nvPr>
        </p:nvSpPr>
        <p:spPr>
          <a:xfrm>
            <a:off x="838200" y="365125"/>
            <a:ext cx="10515600" cy="1325563"/>
          </a:xfrm>
        </p:spPr>
        <p:txBody>
          <a:bodyPr/>
          <a:lstStyle/>
          <a:p>
            <a:r>
              <a:rPr lang="en-US" dirty="0"/>
              <a:t>Partners in het project</a:t>
            </a:r>
          </a:p>
        </p:txBody>
      </p:sp>
      <p:pic>
        <p:nvPicPr>
          <p:cNvPr id="9" name="Tijdelijke aanduiding voor inhoud 8" descr="Afbeelding met Lettertype, tekst, Graphics, schermopname&#10;&#10;Automatisch gegenereerde beschrijving">
            <a:extLst>
              <a:ext uri="{FF2B5EF4-FFF2-40B4-BE49-F238E27FC236}">
                <a16:creationId xmlns:a16="http://schemas.microsoft.com/office/drawing/2014/main" id="{37B16B9D-A25D-DFCB-8B3A-97DD5EE7A2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6647" y="2624965"/>
            <a:ext cx="4417874" cy="956435"/>
          </a:xfrm>
        </p:spPr>
      </p:pic>
      <p:pic>
        <p:nvPicPr>
          <p:cNvPr id="2050" name="Picture 2" descr="Stad Geraardsbergen">
            <a:extLst>
              <a:ext uri="{FF2B5EF4-FFF2-40B4-BE49-F238E27FC236}">
                <a16:creationId xmlns:a16="http://schemas.microsoft.com/office/drawing/2014/main" id="{77B4CC3C-B8BF-BE78-C80C-5F1956E6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621" y="2089910"/>
            <a:ext cx="2424732" cy="242473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Logo">
            <a:extLst>
              <a:ext uri="{FF2B5EF4-FFF2-40B4-BE49-F238E27FC236}">
                <a16:creationId xmlns:a16="http://schemas.microsoft.com/office/drawing/2014/main" id="{72AF2694-9627-BFBE-2DBD-88AF40ACDE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5" name="Afbeelding 14">
            <a:extLst>
              <a:ext uri="{FF2B5EF4-FFF2-40B4-BE49-F238E27FC236}">
                <a16:creationId xmlns:a16="http://schemas.microsoft.com/office/drawing/2014/main" id="{DE3DA547-A27E-F092-1D7D-A8B02DD1DCE5}"/>
              </a:ext>
            </a:extLst>
          </p:cNvPr>
          <p:cNvPicPr>
            <a:picLocks noChangeAspect="1"/>
          </p:cNvPicPr>
          <p:nvPr/>
        </p:nvPicPr>
        <p:blipFill>
          <a:blip r:embed="rId4"/>
          <a:stretch>
            <a:fillRect/>
          </a:stretch>
        </p:blipFill>
        <p:spPr>
          <a:xfrm>
            <a:off x="6334539" y="4522302"/>
            <a:ext cx="5096586" cy="1533739"/>
          </a:xfrm>
          <a:prstGeom prst="rect">
            <a:avLst/>
          </a:prstGeom>
        </p:spPr>
      </p:pic>
      <p:pic>
        <p:nvPicPr>
          <p:cNvPr id="2056" name="Picture 8">
            <a:extLst>
              <a:ext uri="{FF2B5EF4-FFF2-40B4-BE49-F238E27FC236}">
                <a16:creationId xmlns:a16="http://schemas.microsoft.com/office/drawing/2014/main" id="{220B75A3-3D30-2A3F-ACB9-7BB112C6B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250" y="421761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75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9C68AAB-2AD7-BC05-7707-198B84C28EC0}"/>
              </a:ext>
            </a:extLst>
          </p:cNvPr>
          <p:cNvSpPr>
            <a:spLocks noGrp="1"/>
          </p:cNvSpPr>
          <p:nvPr>
            <p:ph type="title"/>
          </p:nvPr>
        </p:nvSpPr>
        <p:spPr/>
        <p:txBody>
          <a:bodyPr/>
          <a:lstStyle/>
          <a:p>
            <a:r>
              <a:rPr lang="nl-BE" dirty="0"/>
              <a:t>Vragen? </a:t>
            </a:r>
          </a:p>
        </p:txBody>
      </p:sp>
      <p:sp>
        <p:nvSpPr>
          <p:cNvPr id="7" name="Tijdelijke aanduiding voor inhoud 6">
            <a:extLst>
              <a:ext uri="{FF2B5EF4-FFF2-40B4-BE49-F238E27FC236}">
                <a16:creationId xmlns:a16="http://schemas.microsoft.com/office/drawing/2014/main" id="{8DEF99CC-67E8-4522-D838-EF6E5FDBA364}"/>
              </a:ext>
            </a:extLst>
          </p:cNvPr>
          <p:cNvSpPr>
            <a:spLocks noGrp="1"/>
          </p:cNvSpPr>
          <p:nvPr>
            <p:ph idx="1"/>
          </p:nvPr>
        </p:nvSpPr>
        <p:spPr/>
        <p:txBody>
          <a:bodyPr>
            <a:normAutofit/>
          </a:bodyPr>
          <a:lstStyle/>
          <a:p>
            <a:r>
              <a:rPr lang="nl-BE" dirty="0"/>
              <a:t> Inhoudelijke vragen</a:t>
            </a:r>
          </a:p>
          <a:p>
            <a:endParaRPr lang="nl-BE" dirty="0"/>
          </a:p>
          <a:p>
            <a:endParaRPr lang="nl-BE" dirty="0"/>
          </a:p>
          <a:p>
            <a:endParaRPr lang="nl-BE" dirty="0"/>
          </a:p>
          <a:p>
            <a:endParaRPr lang="nl-BE" dirty="0"/>
          </a:p>
          <a:p>
            <a:pPr marL="457200" lvl="1" indent="0">
              <a:buNone/>
            </a:pPr>
            <a:endParaRPr lang="nl-BE" dirty="0"/>
          </a:p>
          <a:p>
            <a:pPr marL="0" indent="0">
              <a:buNone/>
            </a:pPr>
            <a:r>
              <a:rPr lang="nl-BE" dirty="0"/>
              <a:t> </a:t>
            </a:r>
          </a:p>
          <a:p>
            <a:pPr marL="457200" lvl="1" indent="0">
              <a:buNone/>
            </a:pPr>
            <a:endParaRPr lang="nl-BE" dirty="0"/>
          </a:p>
        </p:txBody>
      </p:sp>
      <p:sp>
        <p:nvSpPr>
          <p:cNvPr id="10" name="Tekstvak 9">
            <a:extLst>
              <a:ext uri="{FF2B5EF4-FFF2-40B4-BE49-F238E27FC236}">
                <a16:creationId xmlns:a16="http://schemas.microsoft.com/office/drawing/2014/main" id="{A8697211-8DB8-1077-32C8-2052BC32E025}"/>
              </a:ext>
            </a:extLst>
          </p:cNvPr>
          <p:cNvSpPr txBox="1"/>
          <p:nvPr/>
        </p:nvSpPr>
        <p:spPr>
          <a:xfrm>
            <a:off x="4076700" y="2195734"/>
            <a:ext cx="6502400" cy="1938992"/>
          </a:xfrm>
          <a:prstGeom prst="rect">
            <a:avLst/>
          </a:prstGeom>
          <a:noFill/>
        </p:spPr>
        <p:txBody>
          <a:bodyPr wrap="square">
            <a:spAutoFit/>
          </a:bodyPr>
          <a:lstStyle/>
          <a:p>
            <a:r>
              <a:rPr lang="nl-BE" sz="2400" b="1" kern="100" dirty="0">
                <a:effectLst/>
                <a:latin typeface="Inter" panose="02000503000000020004" pitchFamily="2" charset="0"/>
                <a:ea typeface="Times New Roman" panose="02020603050405020304" pitchFamily="18" charset="0"/>
                <a:cs typeface="Times New Roman" panose="02020603050405020304" pitchFamily="18" charset="0"/>
              </a:rPr>
              <a:t>Evelien Muylaert</a:t>
            </a:r>
            <a:endParaRPr lang="nl-B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nl-BE" sz="2400" b="1" kern="100" dirty="0">
                <a:solidFill>
                  <a:srgbClr val="77DDCC"/>
                </a:solidFill>
                <a:effectLst/>
                <a:latin typeface="Inter" panose="02000503000000020004" pitchFamily="2" charset="0"/>
                <a:ea typeface="Times New Roman" panose="02020603050405020304" pitchFamily="18" charset="0"/>
                <a:cs typeface="Times New Roman" panose="02020603050405020304" pitchFamily="18" charset="0"/>
              </a:rPr>
              <a:t>Teamcoach Denderregio</a:t>
            </a:r>
            <a:endParaRPr lang="nl-B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nl-BE" sz="2400" b="1" kern="100" dirty="0">
                <a:solidFill>
                  <a:srgbClr val="77DDCC"/>
                </a:solidFill>
                <a:effectLst/>
                <a:latin typeface="Inter" panose="02000503000000020004" pitchFamily="2" charset="0"/>
                <a:ea typeface="Times New Roman" panose="02020603050405020304" pitchFamily="18" charset="0"/>
                <a:cs typeface="Times New Roman" panose="02020603050405020304" pitchFamily="18" charset="0"/>
              </a:rPr>
              <a:t>&amp; Medisch Milieukundige</a:t>
            </a:r>
            <a:endParaRPr lang="nl-B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nl-BE" sz="1200" kern="100" dirty="0">
                <a:effectLst/>
                <a:latin typeface="Inter" panose="02000503000000020004" pitchFamily="2" charset="0"/>
                <a:ea typeface="Times New Roman" panose="02020603050405020304" pitchFamily="18" charset="0"/>
                <a:cs typeface="Times New Roman" panose="02020603050405020304" pitchFamily="18" charset="0"/>
              </a:rPr>
              <a:t>Werkt op maandag, dinsdag, woensdag en donderdag</a:t>
            </a:r>
            <a:endParaRPr lang="nl-BE" sz="2000" kern="100" dirty="0">
              <a:effectLst/>
              <a:latin typeface="Aptos" panose="020B0004020202020204" pitchFamily="34" charset="0"/>
              <a:ea typeface="Aptos" panose="020B0004020202020204" pitchFamily="34" charset="0"/>
              <a:cs typeface="Times New Roman" panose="02020603050405020304" pitchFamily="18" charset="0"/>
            </a:endParaRPr>
          </a:p>
          <a:p>
            <a:r>
              <a:rPr lang="nl-BE" sz="1600" kern="100" dirty="0">
                <a:effectLst/>
                <a:latin typeface="Inter" panose="02000503000000020004" pitchFamily="2" charset="0"/>
                <a:ea typeface="Times New Roman" panose="02020603050405020304" pitchFamily="18" charset="0"/>
                <a:cs typeface="Times New Roman" panose="02020603050405020304" pitchFamily="18" charset="0"/>
              </a:rPr>
              <a:t>0456 32 97 15</a:t>
            </a:r>
            <a:endParaRPr lang="nl-BE" sz="1600" kern="100" dirty="0">
              <a:latin typeface="Inter" panose="02000503000000020004" pitchFamily="2" charset="0"/>
              <a:ea typeface="Times New Roman" panose="02020603050405020304" pitchFamily="18" charset="0"/>
              <a:cs typeface="Times New Roman" panose="02020603050405020304" pitchFamily="18" charset="0"/>
            </a:endParaRPr>
          </a:p>
          <a:p>
            <a:r>
              <a:rPr lang="nl-BE" sz="2000" kern="100" dirty="0">
                <a:effectLst/>
                <a:latin typeface="Inter" panose="02000503000000020004" pitchFamily="2" charset="0"/>
                <a:ea typeface="Aptos" panose="020B0004020202020204" pitchFamily="34" charset="0"/>
                <a:cs typeface="Times New Roman" panose="02020603050405020304" pitchFamily="18" charset="0"/>
              </a:rPr>
              <a:t>Evelien.muylaert@gezondheidsmakers.be</a:t>
            </a:r>
            <a:endParaRPr lang="nl-BE"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Afbeelding 10">
            <a:extLst>
              <a:ext uri="{FF2B5EF4-FFF2-40B4-BE49-F238E27FC236}">
                <a16:creationId xmlns:a16="http://schemas.microsoft.com/office/drawing/2014/main" id="{019B10AD-6120-8650-42BF-8BF83DAB29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2439864"/>
            <a:ext cx="2593975" cy="1501194"/>
          </a:xfrm>
          <a:prstGeom prst="rect">
            <a:avLst/>
          </a:prstGeom>
          <a:noFill/>
          <a:ln>
            <a:noFill/>
          </a:ln>
        </p:spPr>
      </p:pic>
      <p:pic>
        <p:nvPicPr>
          <p:cNvPr id="1025" name="Afbeelding 1">
            <a:extLst>
              <a:ext uri="{FF2B5EF4-FFF2-40B4-BE49-F238E27FC236}">
                <a16:creationId xmlns:a16="http://schemas.microsoft.com/office/drawing/2014/main" id="{7AE61C81-BDF2-14F5-A61A-9A0CF3FE924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54760" y="4339072"/>
            <a:ext cx="2447925" cy="1409700"/>
          </a:xfrm>
          <a:prstGeom prst="rect">
            <a:avLst/>
          </a:prstGeom>
          <a:noFill/>
          <a:ln>
            <a:noFill/>
          </a:ln>
        </p:spPr>
      </p:pic>
      <p:sp>
        <p:nvSpPr>
          <p:cNvPr id="3" name="Tekstvak 2">
            <a:extLst>
              <a:ext uri="{FF2B5EF4-FFF2-40B4-BE49-F238E27FC236}">
                <a16:creationId xmlns:a16="http://schemas.microsoft.com/office/drawing/2014/main" id="{969221D9-C492-88D2-628B-28490D9C4EB8}"/>
              </a:ext>
            </a:extLst>
          </p:cNvPr>
          <p:cNvSpPr txBox="1"/>
          <p:nvPr/>
        </p:nvSpPr>
        <p:spPr>
          <a:xfrm>
            <a:off x="4076700" y="4254231"/>
            <a:ext cx="6502400" cy="2123658"/>
          </a:xfrm>
          <a:prstGeom prst="rect">
            <a:avLst/>
          </a:prstGeom>
          <a:noFill/>
        </p:spPr>
        <p:txBody>
          <a:bodyPr wrap="square">
            <a:spAutoFit/>
          </a:bodyPr>
          <a:lstStyle/>
          <a:p>
            <a:r>
              <a:rPr lang="nl-NL" sz="2400" b="1" kern="100" dirty="0">
                <a:effectLst/>
                <a:latin typeface="Inter" panose="02000503000000020004" pitchFamily="2" charset="0"/>
                <a:ea typeface="Times New Roman" panose="02020603050405020304" pitchFamily="18" charset="0"/>
                <a:cs typeface="Times New Roman" panose="02020603050405020304" pitchFamily="18" charset="0"/>
              </a:rPr>
              <a:t>Marthe Gysels</a:t>
            </a:r>
          </a:p>
          <a:p>
            <a:r>
              <a:rPr lang="nl-NL" sz="2400" b="1" kern="100" dirty="0">
                <a:solidFill>
                  <a:srgbClr val="77DDCC"/>
                </a:solidFill>
                <a:latin typeface="Inter" panose="02000503000000020004" pitchFamily="2" charset="0"/>
                <a:cs typeface="Times New Roman" panose="02020603050405020304" pitchFamily="18" charset="0"/>
              </a:rPr>
              <a:t>Expert onderwijs en gezondheidspromotor</a:t>
            </a:r>
          </a:p>
          <a:p>
            <a:r>
              <a:rPr lang="nl-NL" sz="1200" b="1" kern="100" dirty="0">
                <a:effectLst/>
                <a:latin typeface="Inter" panose="02000503000000020004" pitchFamily="2" charset="0"/>
                <a:ea typeface="Times New Roman" panose="02020603050405020304" pitchFamily="18" charset="0"/>
                <a:cs typeface="Times New Roman" panose="02020603050405020304" pitchFamily="18" charset="0"/>
              </a:rPr>
              <a:t>Werkt op maandag, dinsdag, donderdag en vrijdag</a:t>
            </a:r>
          </a:p>
          <a:p>
            <a:r>
              <a:rPr lang="nl-NL" sz="2400" b="1" kern="100" dirty="0">
                <a:effectLst/>
                <a:latin typeface="Inter" panose="02000503000000020004" pitchFamily="2" charset="0"/>
                <a:ea typeface="Times New Roman" panose="02020603050405020304" pitchFamily="18" charset="0"/>
                <a:cs typeface="Times New Roman" panose="02020603050405020304" pitchFamily="18" charset="0"/>
              </a:rPr>
              <a:t>0456 32 97 42</a:t>
            </a:r>
            <a:endParaRPr lang="nl-NL" sz="2400" b="1" kern="100" dirty="0">
              <a:latin typeface="Inter" panose="02000503000000020004" pitchFamily="2" charset="0"/>
              <a:ea typeface="Times New Roman" panose="02020603050405020304" pitchFamily="18" charset="0"/>
              <a:cs typeface="Times New Roman" panose="02020603050405020304" pitchFamily="18" charset="0"/>
            </a:endParaRPr>
          </a:p>
          <a:p>
            <a:r>
              <a:rPr lang="nl-NL" sz="2400" kern="100" dirty="0">
                <a:effectLst/>
                <a:latin typeface="Inter" panose="02000503000000020004" pitchFamily="2" charset="0"/>
                <a:ea typeface="Times New Roman" panose="02020603050405020304" pitchFamily="18" charset="0"/>
                <a:cs typeface="Times New Roman" panose="02020603050405020304" pitchFamily="18" charset="0"/>
              </a:rPr>
              <a:t>Marthe.g</a:t>
            </a:r>
            <a:r>
              <a:rPr lang="nl-NL" sz="2400" kern="100" dirty="0">
                <a:latin typeface="Inter" panose="02000503000000020004" pitchFamily="2" charset="0"/>
                <a:ea typeface="Times New Roman" panose="02020603050405020304" pitchFamily="18" charset="0"/>
                <a:cs typeface="Times New Roman" panose="02020603050405020304" pitchFamily="18" charset="0"/>
              </a:rPr>
              <a:t>ysels@gezondheidsmakers.be</a:t>
            </a:r>
            <a:endParaRPr lang="nl-NL" sz="2400" kern="100" dirty="0">
              <a:effectLst/>
              <a:latin typeface="Inter" panose="02000503000000020004" pitchFamily="2" charset="0"/>
              <a:ea typeface="Times New Roman" panose="02020603050405020304" pitchFamily="18" charset="0"/>
              <a:cs typeface="Times New Roman" panose="02020603050405020304" pitchFamily="18" charset="0"/>
            </a:endParaRPr>
          </a:p>
          <a:p>
            <a:r>
              <a:rPr lang="nl-NL" sz="2400" b="1" kern="100" dirty="0">
                <a:effectLst/>
                <a:latin typeface="Inter" panose="02000503000000020004" pitchFamily="2"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0421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65656-3A2A-11AE-2FD8-2993CDEFB63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0AEC19B-9DA1-1050-3167-0ADF1F1BB09A}"/>
              </a:ext>
            </a:extLst>
          </p:cNvPr>
          <p:cNvSpPr>
            <a:spLocks noGrp="1"/>
          </p:cNvSpPr>
          <p:nvPr>
            <p:ph type="title"/>
          </p:nvPr>
        </p:nvSpPr>
        <p:spPr/>
        <p:txBody>
          <a:bodyPr/>
          <a:lstStyle/>
          <a:p>
            <a:r>
              <a:rPr lang="nl-BE" dirty="0"/>
              <a:t>Vragen? </a:t>
            </a:r>
          </a:p>
        </p:txBody>
      </p:sp>
      <p:sp>
        <p:nvSpPr>
          <p:cNvPr id="7" name="Tijdelijke aanduiding voor inhoud 6">
            <a:extLst>
              <a:ext uri="{FF2B5EF4-FFF2-40B4-BE49-F238E27FC236}">
                <a16:creationId xmlns:a16="http://schemas.microsoft.com/office/drawing/2014/main" id="{0017CA5E-06BC-E472-166B-84697375B6CE}"/>
              </a:ext>
            </a:extLst>
          </p:cNvPr>
          <p:cNvSpPr>
            <a:spLocks noGrp="1"/>
          </p:cNvSpPr>
          <p:nvPr>
            <p:ph idx="1"/>
          </p:nvPr>
        </p:nvSpPr>
        <p:spPr/>
        <p:txBody>
          <a:bodyPr>
            <a:normAutofit/>
          </a:bodyPr>
          <a:lstStyle/>
          <a:p>
            <a:pPr marL="457200" lvl="1" indent="0">
              <a:buNone/>
            </a:pPr>
            <a:endParaRPr lang="nl-BE" dirty="0"/>
          </a:p>
          <a:p>
            <a:r>
              <a:rPr lang="nl-BE" dirty="0"/>
              <a:t> Praktische vragen demowoning</a:t>
            </a:r>
          </a:p>
          <a:p>
            <a:pPr lvl="1"/>
            <a:r>
              <a:rPr lang="nl-BE" dirty="0"/>
              <a:t>Evi Bické – woonconsulente dienst wonen Geraardsbergen </a:t>
            </a:r>
          </a:p>
          <a:p>
            <a:pPr lvl="1"/>
            <a:r>
              <a:rPr lang="nl-BE" dirty="0"/>
              <a:t>054 31 62 09</a:t>
            </a:r>
          </a:p>
          <a:p>
            <a:pPr lvl="1"/>
            <a:r>
              <a:rPr lang="nl-BE" dirty="0">
                <a:hlinkClick r:id="rId2"/>
              </a:rPr>
              <a:t>wonen@geraardsbergen.be</a:t>
            </a:r>
            <a:r>
              <a:rPr lang="nl-BE" dirty="0"/>
              <a:t> </a:t>
            </a:r>
          </a:p>
          <a:p>
            <a:pPr lvl="1"/>
            <a:endParaRPr lang="nl-BE" dirty="0"/>
          </a:p>
          <a:p>
            <a:pPr marL="457200" lvl="1" indent="0">
              <a:buNone/>
            </a:pPr>
            <a:endParaRPr lang="nl-BE" dirty="0"/>
          </a:p>
          <a:p>
            <a:pPr marL="0" indent="0">
              <a:buNone/>
            </a:pPr>
            <a:r>
              <a:rPr lang="nl-BE" dirty="0"/>
              <a:t> </a:t>
            </a:r>
          </a:p>
          <a:p>
            <a:pPr marL="457200" lvl="1" indent="0">
              <a:buNone/>
            </a:pPr>
            <a:endParaRPr lang="nl-BE" dirty="0"/>
          </a:p>
        </p:txBody>
      </p:sp>
    </p:spTree>
    <p:extLst>
      <p:ext uri="{BB962C8B-B14F-4D97-AF65-F5344CB8AC3E}">
        <p14:creationId xmlns:p14="http://schemas.microsoft.com/office/powerpoint/2010/main" val="3644762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A2BE6-CB8A-2B89-AB8D-899946CDEDAB}"/>
              </a:ext>
            </a:extLst>
          </p:cNvPr>
          <p:cNvSpPr>
            <a:spLocks noGrp="1"/>
          </p:cNvSpPr>
          <p:nvPr>
            <p:ph type="title"/>
          </p:nvPr>
        </p:nvSpPr>
        <p:spPr/>
        <p:txBody>
          <a:bodyPr/>
          <a:lstStyle/>
          <a:p>
            <a:r>
              <a:rPr lang="nl-NL">
                <a:latin typeface="Marva"/>
              </a:rPr>
              <a:t>Onze missie en visie</a:t>
            </a:r>
            <a:endParaRPr lang="nl-BE"/>
          </a:p>
        </p:txBody>
      </p:sp>
    </p:spTree>
    <p:extLst>
      <p:ext uri="{BB962C8B-B14F-4D97-AF65-F5344CB8AC3E}">
        <p14:creationId xmlns:p14="http://schemas.microsoft.com/office/powerpoint/2010/main" val="4294167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E5A594F-9227-FCCF-8D1E-8F7CCD6EDAB2}"/>
              </a:ext>
            </a:extLst>
          </p:cNvPr>
          <p:cNvSpPr>
            <a:spLocks noGrp="1"/>
          </p:cNvSpPr>
          <p:nvPr>
            <p:ph type="title"/>
          </p:nvPr>
        </p:nvSpPr>
        <p:spPr>
          <a:xfrm>
            <a:off x="960436" y="457201"/>
            <a:ext cx="3932237" cy="2286000"/>
          </a:xfrm>
        </p:spPr>
        <p:txBody>
          <a:bodyPr>
            <a:normAutofit/>
          </a:bodyPr>
          <a:lstStyle/>
          <a:p>
            <a:r>
              <a:rPr lang="nl-NL"/>
              <a:t>Maak van de gezonde keuze </a:t>
            </a:r>
            <a:br>
              <a:rPr lang="nl-NL"/>
            </a:br>
            <a:r>
              <a:rPr lang="nl-NL">
                <a:solidFill>
                  <a:schemeClr val="accent3">
                    <a:lumMod val="90000"/>
                    <a:lumOff val="10000"/>
                  </a:schemeClr>
                </a:solidFill>
              </a:rPr>
              <a:t>de evidente keuze </a:t>
            </a:r>
            <a:endParaRPr lang="nl-BE"/>
          </a:p>
        </p:txBody>
      </p:sp>
      <p:pic>
        <p:nvPicPr>
          <p:cNvPr id="9" name="Tijdelijke aanduiding voor afbeelding 8" descr="Afbeelding met kleding, boom, persoon, schoeisel&#10;&#10;Automatisch gegenereerde beschrijving">
            <a:extLst>
              <a:ext uri="{FF2B5EF4-FFF2-40B4-BE49-F238E27FC236}">
                <a16:creationId xmlns:a16="http://schemas.microsoft.com/office/drawing/2014/main" id="{26C379D2-1478-DCEC-2C0B-7DDDA98434A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1915" r="11915"/>
          <a:stretch>
            <a:fillRect/>
          </a:stretch>
        </p:blipFill>
        <p:spPr>
          <a:xfrm>
            <a:off x="5787613" y="457201"/>
            <a:ext cx="5966591" cy="5223836"/>
          </a:xfrm>
          <a:prstGeom prst="roundRect">
            <a:avLst>
              <a:gd name="adj" fmla="val 5739"/>
            </a:avLst>
          </a:prstGeom>
        </p:spPr>
      </p:pic>
      <p:sp>
        <p:nvSpPr>
          <p:cNvPr id="7" name="Tijdelijke aanduiding voor tekst 6">
            <a:extLst>
              <a:ext uri="{FF2B5EF4-FFF2-40B4-BE49-F238E27FC236}">
                <a16:creationId xmlns:a16="http://schemas.microsoft.com/office/drawing/2014/main" id="{416C9BE4-47E8-8EBD-DFD7-BA43250FD1DA}"/>
              </a:ext>
            </a:extLst>
          </p:cNvPr>
          <p:cNvSpPr>
            <a:spLocks noGrp="1"/>
          </p:cNvSpPr>
          <p:nvPr>
            <p:ph type="body" sz="half" idx="2"/>
          </p:nvPr>
        </p:nvSpPr>
        <p:spPr>
          <a:xfrm>
            <a:off x="960437" y="3472031"/>
            <a:ext cx="4267779" cy="2252037"/>
          </a:xfrm>
        </p:spPr>
        <p:txBody>
          <a:bodyPr vert="horz" lIns="91440" tIns="45720" rIns="91440" bIns="45720" rtlCol="0" anchor="t">
            <a:normAutofit/>
          </a:bodyPr>
          <a:lstStyle/>
          <a:p>
            <a:pPr>
              <a:lnSpc>
                <a:spcPct val="100000"/>
              </a:lnSpc>
            </a:pPr>
            <a:r>
              <a:rPr lang="nl-NL" sz="2000" b="0" i="0">
                <a:effectLst/>
                <a:latin typeface="Inter"/>
              </a:rPr>
              <a:t>Of nog beter: geen keuze, maar </a:t>
            </a:r>
            <a:r>
              <a:rPr lang="nl-NL" sz="2000" b="1" i="0">
                <a:effectLst/>
                <a:latin typeface="Inter"/>
              </a:rPr>
              <a:t>een alledaagse realiteit</a:t>
            </a:r>
            <a:r>
              <a:rPr lang="nl-NL" sz="2000" b="0" i="0">
                <a:effectLst/>
                <a:latin typeface="Inter"/>
              </a:rPr>
              <a:t>. </a:t>
            </a:r>
            <a:endParaRPr lang="nl-NL" sz="2000">
              <a:latin typeface="Inter"/>
            </a:endParaRPr>
          </a:p>
          <a:p>
            <a:pPr>
              <a:lnSpc>
                <a:spcPct val="100000"/>
              </a:lnSpc>
            </a:pPr>
            <a:r>
              <a:rPr lang="nl-NL" sz="2000" b="0" i="0">
                <a:effectLst/>
                <a:latin typeface="Inter"/>
              </a:rPr>
              <a:t>Gezondheidsmakers maakt een goede gezondheid tastbaar, haalbaar en helemaal vanzelfsprekend. </a:t>
            </a:r>
            <a:endParaRPr lang="nl-NL" sz="1800" b="0" i="0">
              <a:solidFill>
                <a:srgbClr val="8B868A"/>
              </a:solidFill>
              <a:effectLst/>
              <a:latin typeface="inter" panose="02000503000000020004" pitchFamily="2" charset="0"/>
            </a:endParaRPr>
          </a:p>
        </p:txBody>
      </p:sp>
      <p:pic>
        <p:nvPicPr>
          <p:cNvPr id="5" name="Graphic 4">
            <a:extLst>
              <a:ext uri="{FF2B5EF4-FFF2-40B4-BE49-F238E27FC236}">
                <a16:creationId xmlns:a16="http://schemas.microsoft.com/office/drawing/2014/main" id="{5884A95B-8D8B-0581-031D-5832BDFEE8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3330">
            <a:off x="551974" y="2494429"/>
            <a:ext cx="559398" cy="1118795"/>
          </a:xfrm>
          <a:prstGeom prst="rect">
            <a:avLst/>
          </a:prstGeom>
        </p:spPr>
      </p:pic>
    </p:spTree>
    <p:extLst>
      <p:ext uri="{BB962C8B-B14F-4D97-AF65-F5344CB8AC3E}">
        <p14:creationId xmlns:p14="http://schemas.microsoft.com/office/powerpoint/2010/main" val="224546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BCD0DED-612B-42DB-3181-E26F04A882E4}"/>
              </a:ext>
            </a:extLst>
          </p:cNvPr>
          <p:cNvSpPr>
            <a:spLocks noGrp="1"/>
          </p:cNvSpPr>
          <p:nvPr>
            <p:ph type="title"/>
          </p:nvPr>
        </p:nvSpPr>
        <p:spPr>
          <a:xfrm>
            <a:off x="838200" y="365125"/>
            <a:ext cx="10515600" cy="1325563"/>
          </a:xfrm>
        </p:spPr>
        <p:txBody>
          <a:bodyPr anchor="ctr">
            <a:normAutofit/>
          </a:bodyPr>
          <a:lstStyle/>
          <a:p>
            <a:r>
              <a:rPr lang="nl-NL" sz="3800"/>
              <a:t>Gezondheidsmakers, je gids naar </a:t>
            </a:r>
            <a:br>
              <a:rPr lang="nl-NL" sz="3800"/>
            </a:br>
            <a:r>
              <a:rPr lang="nl-NL" sz="3800"/>
              <a:t>een gezonde toekomst</a:t>
            </a:r>
            <a:endParaRPr lang="nl-BE" sz="3800"/>
          </a:p>
        </p:txBody>
      </p:sp>
      <p:pic>
        <p:nvPicPr>
          <p:cNvPr id="14" name="Tijdelijke aanduiding voor inhoud 13" descr="Afbeelding met kleding, persoon, buitenshuis, Menselijk gezicht&#10;&#10;Automatisch gegenereerde beschrijving">
            <a:extLst>
              <a:ext uri="{FF2B5EF4-FFF2-40B4-BE49-F238E27FC236}">
                <a16:creationId xmlns:a16="http://schemas.microsoft.com/office/drawing/2014/main" id="{DF8E4AC7-90C5-1C45-999F-5CC33A02532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879" r="14631" b="-1"/>
          <a:stretch/>
        </p:blipFill>
        <p:spPr>
          <a:xfrm>
            <a:off x="838200" y="1825625"/>
            <a:ext cx="5181600" cy="4463472"/>
          </a:xfrm>
          <a:prstGeom prst="roundRect">
            <a:avLst>
              <a:gd name="adj" fmla="val 2532"/>
            </a:avLst>
          </a:prstGeom>
          <a:noFill/>
        </p:spPr>
      </p:pic>
      <p:sp>
        <p:nvSpPr>
          <p:cNvPr id="6" name="Tijdelijke aanduiding voor inhoud 5">
            <a:extLst>
              <a:ext uri="{FF2B5EF4-FFF2-40B4-BE49-F238E27FC236}">
                <a16:creationId xmlns:a16="http://schemas.microsoft.com/office/drawing/2014/main" id="{14BF9994-207A-9467-BF4A-5DADDDAE8F5D}"/>
              </a:ext>
            </a:extLst>
          </p:cNvPr>
          <p:cNvSpPr>
            <a:spLocks noGrp="1"/>
          </p:cNvSpPr>
          <p:nvPr>
            <p:ph sz="half" idx="10"/>
          </p:nvPr>
        </p:nvSpPr>
        <p:spPr>
          <a:xfrm>
            <a:off x="6286500" y="5308194"/>
            <a:ext cx="4953000" cy="746702"/>
          </a:xfrm>
        </p:spPr>
        <p:txBody>
          <a:bodyPr>
            <a:normAutofit/>
          </a:bodyPr>
          <a:lstStyle/>
          <a:p>
            <a:r>
              <a:rPr lang="nl-NL" sz="2400"/>
              <a:t>Niet enkel vandaag, maar ook morgen </a:t>
            </a:r>
            <a:endParaRPr lang="nl-BE" sz="2400"/>
          </a:p>
        </p:txBody>
      </p:sp>
      <p:sp>
        <p:nvSpPr>
          <p:cNvPr id="7" name="Tijdelijke aanduiding voor inhoud 6">
            <a:extLst>
              <a:ext uri="{FF2B5EF4-FFF2-40B4-BE49-F238E27FC236}">
                <a16:creationId xmlns:a16="http://schemas.microsoft.com/office/drawing/2014/main" id="{5D1593EC-9A4E-8F70-7BE2-1CD8368C9A01}"/>
              </a:ext>
            </a:extLst>
          </p:cNvPr>
          <p:cNvSpPr>
            <a:spLocks noGrp="1"/>
          </p:cNvSpPr>
          <p:nvPr>
            <p:ph sz="half" idx="11"/>
          </p:nvPr>
        </p:nvSpPr>
        <p:spPr>
          <a:xfrm>
            <a:off x="6286500" y="3843712"/>
            <a:ext cx="4953000" cy="427297"/>
          </a:xfrm>
        </p:spPr>
        <p:txBody>
          <a:bodyPr>
            <a:normAutofit/>
          </a:bodyPr>
          <a:lstStyle/>
          <a:p>
            <a:r>
              <a:rPr lang="nl-NL" sz="2400"/>
              <a:t>Hand in hand samenwerken</a:t>
            </a:r>
            <a:endParaRPr lang="nl-BE" sz="2400"/>
          </a:p>
        </p:txBody>
      </p:sp>
      <p:sp>
        <p:nvSpPr>
          <p:cNvPr id="8" name="Tijdelijke aanduiding voor inhoud 7">
            <a:extLst>
              <a:ext uri="{FF2B5EF4-FFF2-40B4-BE49-F238E27FC236}">
                <a16:creationId xmlns:a16="http://schemas.microsoft.com/office/drawing/2014/main" id="{4855ECAD-6E23-26BC-5BDF-EF77B77EB80B}"/>
              </a:ext>
            </a:extLst>
          </p:cNvPr>
          <p:cNvSpPr>
            <a:spLocks noGrp="1"/>
          </p:cNvSpPr>
          <p:nvPr>
            <p:ph sz="half" idx="12"/>
          </p:nvPr>
        </p:nvSpPr>
        <p:spPr>
          <a:xfrm>
            <a:off x="6286500" y="2339902"/>
            <a:ext cx="4953000" cy="427297"/>
          </a:xfrm>
        </p:spPr>
        <p:txBody>
          <a:bodyPr>
            <a:normAutofit/>
          </a:bodyPr>
          <a:lstStyle/>
          <a:p>
            <a:r>
              <a:rPr lang="nl-NL" sz="2400"/>
              <a:t>Gezondheid is van iedereen </a:t>
            </a:r>
            <a:endParaRPr lang="nl-BE" sz="2400"/>
          </a:p>
        </p:txBody>
      </p:sp>
    </p:spTree>
    <p:extLst>
      <p:ext uri="{BB962C8B-B14F-4D97-AF65-F5344CB8AC3E}">
        <p14:creationId xmlns:p14="http://schemas.microsoft.com/office/powerpoint/2010/main" val="116435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FF498-1345-6519-B194-9A87D16EBE7A}"/>
              </a:ext>
            </a:extLst>
          </p:cNvPr>
          <p:cNvSpPr>
            <a:spLocks noGrp="1"/>
          </p:cNvSpPr>
          <p:nvPr>
            <p:ph type="title"/>
          </p:nvPr>
        </p:nvSpPr>
        <p:spPr/>
        <p:txBody>
          <a:bodyPr/>
          <a:lstStyle/>
          <a:p>
            <a:r>
              <a:rPr lang="nl-NL">
                <a:latin typeface="Marva"/>
              </a:rPr>
              <a:t>Gezondheidscijfers en uitdagingen</a:t>
            </a:r>
            <a:endParaRPr lang="nl-NL"/>
          </a:p>
        </p:txBody>
      </p:sp>
      <p:sp>
        <p:nvSpPr>
          <p:cNvPr id="3" name="Tijdelijke aanduiding voor inhoud 2">
            <a:extLst>
              <a:ext uri="{FF2B5EF4-FFF2-40B4-BE49-F238E27FC236}">
                <a16:creationId xmlns:a16="http://schemas.microsoft.com/office/drawing/2014/main" id="{DB3FF0A2-50B1-CDD8-E0BE-62FCB9556A47}"/>
              </a:ext>
            </a:extLst>
          </p:cNvPr>
          <p:cNvSpPr>
            <a:spLocks noGrp="1"/>
          </p:cNvSpPr>
          <p:nvPr>
            <p:ph idx="1"/>
          </p:nvPr>
        </p:nvSpPr>
        <p:spPr>
          <a:xfrm>
            <a:off x="838200" y="1690688"/>
            <a:ext cx="4635086" cy="4309999"/>
          </a:xfrm>
        </p:spPr>
        <p:txBody>
          <a:bodyPr vert="horz" lIns="91440" tIns="45720" rIns="91440" bIns="45720" rtlCol="0" anchor="t">
            <a:normAutofit fontScale="77500" lnSpcReduction="20000"/>
          </a:bodyPr>
          <a:lstStyle/>
          <a:p>
            <a:pPr marL="0" indent="0" algn="ctr">
              <a:buNone/>
            </a:pPr>
            <a:r>
              <a:rPr lang="nl-NL" sz="4800">
                <a:solidFill>
                  <a:schemeClr val="accent2"/>
                </a:solidFill>
                <a:latin typeface="+mj-lt"/>
              </a:rPr>
              <a:t>68% </a:t>
            </a:r>
          </a:p>
          <a:p>
            <a:pPr marL="0" indent="0" algn="ctr">
              <a:buNone/>
            </a:pPr>
            <a:r>
              <a:rPr lang="nl-NL" sz="3400">
                <a:latin typeface="Inter"/>
              </a:rPr>
              <a:t>van de Vlamingen voelt zich gezond (subjectieve gezondheid) </a:t>
            </a:r>
            <a:endParaRPr lang="nl-NL" sz="2000">
              <a:latin typeface="Inter"/>
            </a:endParaRPr>
          </a:p>
          <a:p>
            <a:pPr marL="0" indent="0" algn="ctr">
              <a:lnSpc>
                <a:spcPct val="120000"/>
              </a:lnSpc>
              <a:buNone/>
            </a:pPr>
            <a:r>
              <a:rPr lang="nl-NL" sz="1600">
                <a:latin typeface="Inter"/>
              </a:rPr>
              <a:t>bron gemeente- en stadsmonitor, 2023</a:t>
            </a:r>
          </a:p>
          <a:p>
            <a:pPr marL="0" indent="0" algn="ctr">
              <a:buNone/>
            </a:pPr>
            <a:endParaRPr lang="nl-NL" sz="1400">
              <a:latin typeface="Inter"/>
            </a:endParaRPr>
          </a:p>
          <a:p>
            <a:pPr marL="0" indent="0" algn="ctr">
              <a:lnSpc>
                <a:spcPct val="120000"/>
              </a:lnSpc>
              <a:buNone/>
            </a:pPr>
            <a:r>
              <a:rPr lang="nl-NL" sz="2300" b="1">
                <a:solidFill>
                  <a:schemeClr val="accent4"/>
                </a:solidFill>
                <a:latin typeface="Inter"/>
                <a:ea typeface="Source Sans Pro"/>
              </a:rPr>
              <a:t>59,5% </a:t>
            </a:r>
            <a:r>
              <a:rPr lang="nl-NL" sz="2300">
                <a:solidFill>
                  <a:srgbClr val="2B6565"/>
                </a:solidFill>
                <a:latin typeface="Inter"/>
                <a:ea typeface="Source Sans Pro"/>
              </a:rPr>
              <a:t>van de Belgische inwoners heeft overgewicht, </a:t>
            </a:r>
            <a:r>
              <a:rPr lang="nl-NL" sz="2300" b="1">
                <a:solidFill>
                  <a:schemeClr val="accent4"/>
                </a:solidFill>
                <a:latin typeface="Inter"/>
                <a:ea typeface="Source Sans Pro"/>
              </a:rPr>
              <a:t>22,1% </a:t>
            </a:r>
            <a:r>
              <a:rPr lang="nl-NL" sz="2300">
                <a:solidFill>
                  <a:srgbClr val="2B6565"/>
                </a:solidFill>
                <a:latin typeface="Inter"/>
                <a:ea typeface="Source Sans Pro"/>
              </a:rPr>
              <a:t>heeft obesitas</a:t>
            </a:r>
            <a:endParaRPr lang="nl-NL" sz="2300" b="1">
              <a:solidFill>
                <a:srgbClr val="2B6565"/>
              </a:solidFill>
            </a:endParaRPr>
          </a:p>
          <a:p>
            <a:pPr marL="0" indent="0" algn="ctr">
              <a:lnSpc>
                <a:spcPct val="120000"/>
              </a:lnSpc>
              <a:buNone/>
            </a:pPr>
            <a:r>
              <a:rPr lang="nl-NL" sz="2300" b="1">
                <a:solidFill>
                  <a:schemeClr val="accent4"/>
                </a:solidFill>
                <a:latin typeface="Inter"/>
                <a:ea typeface="Source Sans Pro"/>
              </a:rPr>
              <a:t>10,3% </a:t>
            </a:r>
            <a:r>
              <a:rPr lang="nl-NL" sz="2300">
                <a:solidFill>
                  <a:srgbClr val="2B6565"/>
                </a:solidFill>
                <a:latin typeface="Inter"/>
                <a:ea typeface="Source Sans Pro"/>
              </a:rPr>
              <a:t>vertoont riskant alcoholgebruik (meer dan 10 glazen per week)</a:t>
            </a:r>
            <a:endParaRPr lang="nl-NL" sz="2300">
              <a:solidFill>
                <a:srgbClr val="2B6565"/>
              </a:solidFill>
              <a:ea typeface="Source Sans Pro"/>
            </a:endParaRPr>
          </a:p>
          <a:p>
            <a:pPr marL="0" indent="0" algn="ctr">
              <a:lnSpc>
                <a:spcPct val="120000"/>
              </a:lnSpc>
              <a:buNone/>
            </a:pPr>
            <a:r>
              <a:rPr lang="nl-NL" sz="2300" b="1">
                <a:solidFill>
                  <a:schemeClr val="accent4"/>
                </a:solidFill>
                <a:latin typeface="Inter"/>
                <a:ea typeface="Source Sans Pro"/>
              </a:rPr>
              <a:t>1 op 3 </a:t>
            </a:r>
            <a:r>
              <a:rPr lang="nl-NL" sz="2300">
                <a:solidFill>
                  <a:srgbClr val="2B6565"/>
                </a:solidFill>
                <a:latin typeface="Inter"/>
                <a:ea typeface="Source Sans Pro"/>
              </a:rPr>
              <a:t>inwoners van 15 jaar en ouder heeft last van een psychisch </a:t>
            </a:r>
            <a:r>
              <a:rPr lang="nl-NL" sz="2300" err="1">
                <a:solidFill>
                  <a:srgbClr val="2B6565"/>
                </a:solidFill>
                <a:latin typeface="Inter"/>
                <a:ea typeface="Source Sans Pro"/>
              </a:rPr>
              <a:t>onwelbevinden</a:t>
            </a:r>
            <a:endParaRPr lang="nl-NL" sz="2300">
              <a:ea typeface="Source Sans Pro"/>
            </a:endParaRPr>
          </a:p>
        </p:txBody>
      </p:sp>
      <p:sp>
        <p:nvSpPr>
          <p:cNvPr id="5" name="Tekstvak 4">
            <a:extLst>
              <a:ext uri="{FF2B5EF4-FFF2-40B4-BE49-F238E27FC236}">
                <a16:creationId xmlns:a16="http://schemas.microsoft.com/office/drawing/2014/main" id="{450176F8-D888-C9F3-9FD7-AEBB2DDCBBAF}"/>
              </a:ext>
            </a:extLst>
          </p:cNvPr>
          <p:cNvSpPr txBox="1"/>
          <p:nvPr/>
        </p:nvSpPr>
        <p:spPr>
          <a:xfrm>
            <a:off x="6096000" y="3307642"/>
            <a:ext cx="4635086" cy="2693045"/>
          </a:xfrm>
          <a:prstGeom prst="rect">
            <a:avLst/>
          </a:prstGeom>
          <a:noFill/>
        </p:spPr>
        <p:txBody>
          <a:bodyPr wrap="square">
            <a:spAutoFit/>
          </a:bodyPr>
          <a:lstStyle/>
          <a:p>
            <a:pPr algn="ctr"/>
            <a:r>
              <a:rPr lang="nl-NL" sz="3700">
                <a:solidFill>
                  <a:schemeClr val="accent2"/>
                </a:solidFill>
                <a:latin typeface="+mj-lt"/>
                <a:ea typeface="Inter" panose="02000503000000020004" pitchFamily="2" charset="0"/>
              </a:rPr>
              <a:t>96,4% </a:t>
            </a:r>
            <a:endParaRPr lang="nl-NL">
              <a:solidFill>
                <a:schemeClr val="accent2"/>
              </a:solidFill>
              <a:latin typeface="+mj-lt"/>
            </a:endParaRPr>
          </a:p>
          <a:p>
            <a:pPr algn="ctr"/>
            <a:r>
              <a:rPr lang="nl-NL" sz="2400">
                <a:latin typeface="Inter"/>
                <a:ea typeface="Inter" panose="02000503000000020004" pitchFamily="2" charset="0"/>
              </a:rPr>
              <a:t>van de bevolking heeft de verwachting naar de overheid toe om te investeren in een gezonde omgeving </a:t>
            </a:r>
          </a:p>
          <a:p>
            <a:pPr algn="ctr"/>
            <a:endParaRPr lang="nl-NL" sz="2000">
              <a:latin typeface="Inter"/>
              <a:ea typeface="Inter" panose="02000503000000020004" pitchFamily="2" charset="0"/>
            </a:endParaRPr>
          </a:p>
          <a:p>
            <a:pPr algn="ctr"/>
            <a:r>
              <a:rPr lang="nl-NL" sz="1200">
                <a:latin typeface="Inter"/>
                <a:ea typeface="Inter" panose="02000503000000020004" pitchFamily="2" charset="0"/>
              </a:rPr>
              <a:t>bron Preventiebarometer </a:t>
            </a:r>
            <a:r>
              <a:rPr lang="nl-NL" sz="1200" err="1">
                <a:latin typeface="Inter"/>
                <a:ea typeface="Inter" panose="02000503000000020004" pitchFamily="2" charset="0"/>
              </a:rPr>
              <a:t>Sciensano</a:t>
            </a:r>
            <a:r>
              <a:rPr lang="nl-NL" sz="1200">
                <a:latin typeface="Inter"/>
                <a:ea typeface="Inter" panose="02000503000000020004" pitchFamily="2" charset="0"/>
              </a:rPr>
              <a:t>, 2022</a:t>
            </a:r>
          </a:p>
        </p:txBody>
      </p:sp>
    </p:spTree>
    <p:extLst>
      <p:ext uri="{BB962C8B-B14F-4D97-AF65-F5344CB8AC3E}">
        <p14:creationId xmlns:p14="http://schemas.microsoft.com/office/powerpoint/2010/main" val="180165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638818-5409-3147-A9FD-A060FD996146}"/>
              </a:ext>
            </a:extLst>
          </p:cNvPr>
          <p:cNvSpPr>
            <a:spLocks noGrp="1"/>
          </p:cNvSpPr>
          <p:nvPr>
            <p:ph type="title"/>
          </p:nvPr>
        </p:nvSpPr>
        <p:spPr/>
        <p:txBody>
          <a:bodyPr/>
          <a:lstStyle/>
          <a:p>
            <a:r>
              <a:rPr lang="nl-NL">
                <a:latin typeface="Marva"/>
              </a:rPr>
              <a:t>Preventie en zorg uit balans</a:t>
            </a:r>
            <a:endParaRPr lang="nl-NL"/>
          </a:p>
        </p:txBody>
      </p:sp>
      <p:sp>
        <p:nvSpPr>
          <p:cNvPr id="3" name="Tijdelijke aanduiding voor inhoud 2">
            <a:extLst>
              <a:ext uri="{FF2B5EF4-FFF2-40B4-BE49-F238E27FC236}">
                <a16:creationId xmlns:a16="http://schemas.microsoft.com/office/drawing/2014/main" id="{BBCB671F-2C0E-F8E8-9742-2D0076A210A4}"/>
              </a:ext>
            </a:extLst>
          </p:cNvPr>
          <p:cNvSpPr>
            <a:spLocks noGrp="1"/>
          </p:cNvSpPr>
          <p:nvPr>
            <p:ph sz="half" idx="1"/>
          </p:nvPr>
        </p:nvSpPr>
        <p:spPr>
          <a:xfrm>
            <a:off x="838200" y="1825625"/>
            <a:ext cx="4953000" cy="4463472"/>
          </a:xfrm>
        </p:spPr>
        <p:txBody>
          <a:bodyPr vert="horz" lIns="91440" tIns="45720" rIns="91440" bIns="45720" rtlCol="0" anchor="t">
            <a:normAutofit/>
          </a:bodyPr>
          <a:lstStyle/>
          <a:p>
            <a:pPr marL="0" indent="0">
              <a:lnSpc>
                <a:spcPct val="100000"/>
              </a:lnSpc>
              <a:buNone/>
            </a:pPr>
            <a:r>
              <a:rPr lang="nl-NL">
                <a:latin typeface="Inter"/>
              </a:rPr>
              <a:t>Investeren in preventie als </a:t>
            </a:r>
            <a:r>
              <a:rPr lang="nl-NL" b="1">
                <a:latin typeface="Inter"/>
              </a:rPr>
              <a:t>antwoord op maatschappelijke problemen en evoluties</a:t>
            </a:r>
            <a:r>
              <a:rPr lang="nl-NL">
                <a:latin typeface="Inter"/>
              </a:rPr>
              <a:t>:</a:t>
            </a:r>
          </a:p>
          <a:p>
            <a:pPr lvl="1">
              <a:lnSpc>
                <a:spcPct val="100000"/>
              </a:lnSpc>
            </a:pPr>
            <a:r>
              <a:rPr lang="nl-NL"/>
              <a:t>Vergrijzende samenleving</a:t>
            </a:r>
          </a:p>
          <a:p>
            <a:pPr lvl="1">
              <a:lnSpc>
                <a:spcPct val="100000"/>
              </a:lnSpc>
            </a:pPr>
            <a:r>
              <a:rPr lang="nl-NL"/>
              <a:t>Meer chronische aandoeningen</a:t>
            </a:r>
          </a:p>
          <a:p>
            <a:pPr lvl="1">
              <a:lnSpc>
                <a:spcPct val="100000"/>
              </a:lnSpc>
            </a:pPr>
            <a:r>
              <a:rPr lang="nl-NL"/>
              <a:t>Stijgende eenzaamheid</a:t>
            </a:r>
          </a:p>
          <a:p>
            <a:pPr lvl="1">
              <a:lnSpc>
                <a:spcPct val="100000"/>
              </a:lnSpc>
            </a:pPr>
            <a:r>
              <a:rPr lang="nl-NL"/>
              <a:t>Armoede en sociale ongelijkheid</a:t>
            </a:r>
          </a:p>
          <a:p>
            <a:pPr lvl="1">
              <a:lnSpc>
                <a:spcPct val="100000"/>
              </a:lnSpc>
            </a:pPr>
            <a:r>
              <a:rPr lang="nl-NL"/>
              <a:t>Klimaatverandering</a:t>
            </a:r>
          </a:p>
          <a:p>
            <a:endParaRPr lang="nl-NL">
              <a:latin typeface="Inter"/>
            </a:endParaRPr>
          </a:p>
          <a:p>
            <a:endParaRPr lang="nl-NL"/>
          </a:p>
        </p:txBody>
      </p:sp>
      <p:sp>
        <p:nvSpPr>
          <p:cNvPr id="4" name="Tijdelijke aanduiding voor inhoud 3">
            <a:extLst>
              <a:ext uri="{FF2B5EF4-FFF2-40B4-BE49-F238E27FC236}">
                <a16:creationId xmlns:a16="http://schemas.microsoft.com/office/drawing/2014/main" id="{3C51EE1A-1ED1-5A00-6EAF-79719F52DF08}"/>
              </a:ext>
            </a:extLst>
          </p:cNvPr>
          <p:cNvSpPr>
            <a:spLocks noGrp="1"/>
          </p:cNvSpPr>
          <p:nvPr>
            <p:ph sz="half" idx="10"/>
          </p:nvPr>
        </p:nvSpPr>
        <p:spPr>
          <a:xfrm>
            <a:off x="6400802" y="5182027"/>
            <a:ext cx="4838698" cy="843157"/>
          </a:xfrm>
        </p:spPr>
        <p:txBody>
          <a:bodyPr vert="horz" lIns="91440" tIns="45720" rIns="91440" bIns="45720" rtlCol="0" anchor="t">
            <a:normAutofit/>
          </a:bodyPr>
          <a:lstStyle/>
          <a:p>
            <a:r>
              <a:rPr lang="nl-NL" sz="1800">
                <a:latin typeface="+mn-lt"/>
              </a:rPr>
              <a:t>Een gezonde levensstijl kan 80% van hart- en vaatziekten en diabetes type 2 en 40% van de kankers voorkomen.</a:t>
            </a:r>
          </a:p>
        </p:txBody>
      </p:sp>
      <p:sp>
        <p:nvSpPr>
          <p:cNvPr id="5" name="Tijdelijke aanduiding voor inhoud 4">
            <a:extLst>
              <a:ext uri="{FF2B5EF4-FFF2-40B4-BE49-F238E27FC236}">
                <a16:creationId xmlns:a16="http://schemas.microsoft.com/office/drawing/2014/main" id="{58BD56DF-79AC-C27B-2EC0-EEBB34FEA1AF}"/>
              </a:ext>
            </a:extLst>
          </p:cNvPr>
          <p:cNvSpPr>
            <a:spLocks noGrp="1"/>
          </p:cNvSpPr>
          <p:nvPr>
            <p:ph sz="half" idx="11"/>
          </p:nvPr>
        </p:nvSpPr>
        <p:spPr>
          <a:xfrm>
            <a:off x="6400802" y="3763760"/>
            <a:ext cx="3467098" cy="587201"/>
          </a:xfrm>
        </p:spPr>
        <p:txBody>
          <a:bodyPr vert="horz" lIns="91440" tIns="45720" rIns="91440" bIns="45720" rtlCol="0" anchor="t">
            <a:normAutofit lnSpcReduction="10000"/>
          </a:bodyPr>
          <a:lstStyle/>
          <a:p>
            <a:r>
              <a:rPr lang="nl-NL" sz="1900">
                <a:latin typeface="+mn-lt"/>
              </a:rPr>
              <a:t>Ze kosten de samenleving 24 miljard euro per jaar. </a:t>
            </a:r>
          </a:p>
          <a:p>
            <a:endParaRPr lang="nl-NL"/>
          </a:p>
        </p:txBody>
      </p:sp>
      <p:sp>
        <p:nvSpPr>
          <p:cNvPr id="6" name="Tijdelijke aanduiding voor inhoud 5">
            <a:extLst>
              <a:ext uri="{FF2B5EF4-FFF2-40B4-BE49-F238E27FC236}">
                <a16:creationId xmlns:a16="http://schemas.microsoft.com/office/drawing/2014/main" id="{C3EE9657-C47D-734F-88BB-65563094D3F5}"/>
              </a:ext>
            </a:extLst>
          </p:cNvPr>
          <p:cNvSpPr>
            <a:spLocks noGrp="1"/>
          </p:cNvSpPr>
          <p:nvPr>
            <p:ph sz="half" idx="12"/>
          </p:nvPr>
        </p:nvSpPr>
        <p:spPr>
          <a:xfrm>
            <a:off x="6486524" y="2084811"/>
            <a:ext cx="4752975" cy="901031"/>
          </a:xfrm>
        </p:spPr>
        <p:txBody>
          <a:bodyPr vert="horz" lIns="91440" tIns="45720" rIns="91440" bIns="45720" rtlCol="0" anchor="t">
            <a:noAutofit/>
          </a:bodyPr>
          <a:lstStyle/>
          <a:p>
            <a:r>
              <a:rPr lang="nl-NL" sz="1800">
                <a:latin typeface="+mn-lt"/>
              </a:rPr>
              <a:t>Hart- en vaatziekten, kanker, diabetes en longziekten zorgen samen voor 90% van de overlijdens in ons land. </a:t>
            </a:r>
          </a:p>
          <a:p>
            <a:endParaRPr lang="nl-NL"/>
          </a:p>
        </p:txBody>
      </p:sp>
    </p:spTree>
    <p:extLst>
      <p:ext uri="{BB962C8B-B14F-4D97-AF65-F5344CB8AC3E}">
        <p14:creationId xmlns:p14="http://schemas.microsoft.com/office/powerpoint/2010/main" val="256834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4AF38-E504-404B-E956-BCD2C9A157E8}"/>
              </a:ext>
            </a:extLst>
          </p:cNvPr>
          <p:cNvSpPr>
            <a:spLocks noGrp="1"/>
          </p:cNvSpPr>
          <p:nvPr>
            <p:ph type="title"/>
          </p:nvPr>
        </p:nvSpPr>
        <p:spPr/>
        <p:txBody>
          <a:bodyPr/>
          <a:lstStyle/>
          <a:p>
            <a:r>
              <a:rPr lang="nl-NL"/>
              <a:t>Onze werking</a:t>
            </a:r>
            <a:endParaRPr lang="nl-BE"/>
          </a:p>
        </p:txBody>
      </p:sp>
      <p:sp>
        <p:nvSpPr>
          <p:cNvPr id="3" name="Ondertitel 2">
            <a:extLst>
              <a:ext uri="{FF2B5EF4-FFF2-40B4-BE49-F238E27FC236}">
                <a16:creationId xmlns:a16="http://schemas.microsoft.com/office/drawing/2014/main" id="{67D9EDEB-1EED-C207-1C2D-320E0B5BA7A1}"/>
              </a:ext>
            </a:extLst>
          </p:cNvPr>
          <p:cNvSpPr>
            <a:spLocks noGrp="1"/>
          </p:cNvSpPr>
          <p:nvPr>
            <p:ph type="body" idx="1"/>
          </p:nvPr>
        </p:nvSpPr>
        <p:spPr/>
        <p:txBody>
          <a:bodyPr/>
          <a:lstStyle/>
          <a:p>
            <a:r>
              <a:rPr lang="nl-NL"/>
              <a:t>Eerst en vooral: lokaal en regionaal</a:t>
            </a:r>
            <a:endParaRPr lang="nl-BE"/>
          </a:p>
        </p:txBody>
      </p:sp>
    </p:spTree>
    <p:extLst>
      <p:ext uri="{BB962C8B-B14F-4D97-AF65-F5344CB8AC3E}">
        <p14:creationId xmlns:p14="http://schemas.microsoft.com/office/powerpoint/2010/main" val="3455418587"/>
      </p:ext>
    </p:extLst>
  </p:cSld>
  <p:clrMapOvr>
    <a:masterClrMapping/>
  </p:clrMapOvr>
</p:sld>
</file>

<file path=ppt/theme/theme1.xml><?xml version="1.0" encoding="utf-8"?>
<a:theme xmlns:a="http://schemas.openxmlformats.org/drawingml/2006/main" name="Gezondheidsmakers">
  <a:themeElements>
    <a:clrScheme name="Gezondheidsmakers">
      <a:dk1>
        <a:srgbClr val="2B6565"/>
      </a:dk1>
      <a:lt1>
        <a:srgbClr val="F5F9F9"/>
      </a:lt1>
      <a:dk2>
        <a:srgbClr val="0D010B"/>
      </a:dk2>
      <a:lt2>
        <a:srgbClr val="FFFFFF"/>
      </a:lt2>
      <a:accent1>
        <a:srgbClr val="2B6565"/>
      </a:accent1>
      <a:accent2>
        <a:srgbClr val="EB5210"/>
      </a:accent2>
      <a:accent3>
        <a:srgbClr val="411838"/>
      </a:accent3>
      <a:accent4>
        <a:srgbClr val="77DDCC"/>
      </a:accent4>
      <a:accent5>
        <a:srgbClr val="99EEDD"/>
      </a:accent5>
      <a:accent6>
        <a:srgbClr val="FDAF8D"/>
      </a:accent6>
      <a:hlink>
        <a:srgbClr val="552244"/>
      </a:hlink>
      <a:folHlink>
        <a:srgbClr val="885577"/>
      </a:folHlink>
    </a:clrScheme>
    <a:fontScheme name="Gezondheidsmakers">
      <a:majorFont>
        <a:latin typeface="Marva"/>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08AC2928-6AEB-4FE2-B6F2-6660ACF45204}" vid="{6C18DE55-F831-4AD4-8169-37DDED86B7B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248f60c-4092-496a-bc47-b2a488c2c0bf">
      <Terms xmlns="http://schemas.microsoft.com/office/infopath/2007/PartnerControls"/>
    </lcf76f155ced4ddcb4097134ff3c332f>
    <TaxCatchAll xmlns="d8c8606e-80db-4140-928f-2f29ccaef53e" xsi:nil="true"/>
    <ElvisThema xmlns="d8c8606e-80db-4140-928f-2f29ccaef53e">
      <Value>Bevolkingsonderzoeken</Value>
      <Value>Geestelijke gezondheid</Value>
      <Value>Gezondheid en milieu</Value>
      <Value>Gezonde publieke ruimte</Value>
      <Value>Mondgezondheid</Value>
      <Value>Tabak, alcohol en andere drugs</Value>
      <Value>Vaccinaties en infectieziekten</Value>
      <Value>Valpreventie</Value>
      <Value>Voeding en beweging</Value>
    </ElvisThema>
    <ElvisWerkgroep xmlns="d8c8606e-80db-4140-928f-2f29ccaef53e">
      <Value>Communicatie</Value>
    </ElvisWerkgroep>
    <ElvisJaar xmlns="d248f60c-4092-496a-bc47-b2a488c2c0bf">
      <Value>2025</Value>
    </ElvisJaar>
    <ElvisSetting xmlns="d8c8606e-80db-4140-928f-2f29ccaef53e">
      <Value>Gezin</Value>
      <Value>In de gemeente</Value>
      <Value>In de zorg</Value>
      <Value>Op het werk</Value>
      <Value>Op school</Value>
      <Value>Kwetsbare groepen</Value>
      <Value>Vrije tijd</Value>
      <Value>1ste lijn</Value>
    </ElvisSetting>
    <GPR_x002d_thema xmlns="d248f60c-4092-496a-bc47-b2a488c2c0bf" xsi:nil="true"/>
    <ElvisDoelgroep xmlns="d8c8606e-80db-4140-928f-2f29ccaef53e">
      <Value>Logo-medewerkers</Value>
    </ElvisDoelgroep>
    <ElvisProject xmlns="d8c8606e-80db-4140-928f-2f29ccaef53e" xsi:nil="true"/>
    <ElvisDocumenttype xmlns="d8c8606e-80db-4140-928f-2f29ccaef53e">
      <Value>Presentatie</Value>
    </ElvisDocument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DF924E9719124285D1A473D15DF58C" ma:contentTypeVersion="42" ma:contentTypeDescription="Een nieuw document maken." ma:contentTypeScope="" ma:versionID="bd2587c8765a338e9092d5ae72502654">
  <xsd:schema xmlns:xsd="http://www.w3.org/2001/XMLSchema" xmlns:xs="http://www.w3.org/2001/XMLSchema" xmlns:p="http://schemas.microsoft.com/office/2006/metadata/properties" xmlns:ns2="d8c8606e-80db-4140-928f-2f29ccaef53e" xmlns:ns3="d248f60c-4092-496a-bc47-b2a488c2c0bf" targetNamespace="http://schemas.microsoft.com/office/2006/metadata/properties" ma:root="true" ma:fieldsID="28ab24adce406d8ada0565c861a67726" ns2:_="" ns3:_="">
    <xsd:import namespace="d8c8606e-80db-4140-928f-2f29ccaef53e"/>
    <xsd:import namespace="d248f60c-4092-496a-bc47-b2a488c2c0bf"/>
    <xsd:element name="properties">
      <xsd:complexType>
        <xsd:sequence>
          <xsd:element name="documentManagement">
            <xsd:complexType>
              <xsd:all>
                <xsd:element ref="ns2:ElvisSetting" minOccurs="0"/>
                <xsd:element ref="ns2:ElvisThema" minOccurs="0"/>
                <xsd:element ref="ns2:ElvisDoelgroep" minOccurs="0"/>
                <xsd:element ref="ns2:ElvisWerkgroep" minOccurs="0"/>
                <xsd:element ref="ns2:ElvisProject" minOccurs="0"/>
                <xsd:element ref="ns2:ElvisDocumenttype" minOccurs="0"/>
                <xsd:element ref="ns2:TaxCatchAll"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ElvisJaar" minOccurs="0"/>
                <xsd:element ref="ns3:MediaServiceDateTaken" minOccurs="0"/>
                <xsd:element ref="ns3:MediaLengthInSeconds" minOccurs="0"/>
                <xsd:element ref="ns3:MediaServiceLocation" minOccurs="0"/>
                <xsd:element ref="ns3:lcf76f155ced4ddcb4097134ff3c332f" minOccurs="0"/>
                <xsd:element ref="ns3:MediaServiceObjectDetectorVersions" minOccurs="0"/>
                <xsd:element ref="ns3:MediaServiceSearchProperties" minOccurs="0"/>
                <xsd:element ref="ns2:SharedWithUsers" minOccurs="0"/>
                <xsd:element ref="ns2:SharedWithDetails" minOccurs="0"/>
                <xsd:element ref="ns3:GPR_x002d_them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c8606e-80db-4140-928f-2f29ccaef53e" elementFormDefault="qualified">
    <xsd:import namespace="http://schemas.microsoft.com/office/2006/documentManagement/types"/>
    <xsd:import namespace="http://schemas.microsoft.com/office/infopath/2007/PartnerControls"/>
    <xsd:element name="ElvisSetting" ma:index="2" nillable="true" ma:displayName="ElvisSetting" ma:format="Dropdown" ma:internalName="ElvisSetting">
      <xsd:complexType>
        <xsd:complexContent>
          <xsd:extension base="dms:MultiChoice">
            <xsd:sequence>
              <xsd:element name="Value" maxOccurs="unbounded" minOccurs="0" nillable="true">
                <xsd:simpleType>
                  <xsd:restriction base="dms:Choice">
                    <xsd:enumeration value="1ste lijn"/>
                    <xsd:enumeration value="Gezin"/>
                    <xsd:enumeration value="In de gemeente"/>
                    <xsd:enumeration value="In de zorg"/>
                    <xsd:enumeration value="Op het werk"/>
                    <xsd:enumeration value="Op school"/>
                    <xsd:enumeration value="Kwetsbare groepen"/>
                    <xsd:enumeration value="Vrije tijd"/>
                  </xsd:restriction>
                </xsd:simpleType>
              </xsd:element>
            </xsd:sequence>
          </xsd:extension>
        </xsd:complexContent>
      </xsd:complexType>
    </xsd:element>
    <xsd:element name="ElvisThema" ma:index="3" nillable="true" ma:displayName="ElvisThema" ma:format="Dropdown" ma:internalName="ElvisThema">
      <xsd:complexType>
        <xsd:complexContent>
          <xsd:extension base="dms:MultiChoice">
            <xsd:sequence>
              <xsd:element name="Value" maxOccurs="unbounded" minOccurs="0" nillable="true">
                <xsd:simpleType>
                  <xsd:restriction base="dms:Choice">
                    <xsd:enumeration value="Bevolkingsonderzoeken"/>
                    <xsd:enumeration value="Geestelijke gezondheid"/>
                    <xsd:enumeration value="Gezondheid en milieu"/>
                    <xsd:enumeration value="Gezonde publieke ruimte"/>
                    <xsd:enumeration value="Mondgezondheid"/>
                    <xsd:enumeration value="Tabak, alcohol en andere drugs"/>
                    <xsd:enumeration value="Vaccinaties en infectieziekten"/>
                    <xsd:enumeration value="Valpreventie"/>
                    <xsd:enumeration value="Voeding en beweging"/>
                  </xsd:restriction>
                </xsd:simpleType>
              </xsd:element>
            </xsd:sequence>
          </xsd:extension>
        </xsd:complexContent>
      </xsd:complexType>
    </xsd:element>
    <xsd:element name="ElvisDoelgroep" ma:index="4" nillable="true" ma:displayName="ElvisDoelgroep" ma:format="Dropdown" ma:internalName="ElvisDoelgroep">
      <xsd:complexType>
        <xsd:complexContent>
          <xsd:extension base="dms:MultiChoice">
            <xsd:sequence>
              <xsd:element name="Value" maxOccurs="unbounded" minOccurs="0" nillable="true">
                <xsd:simpleType>
                  <xsd:restriction base="dms:Choice">
                    <xsd:enumeration value="Algemene bevolking"/>
                    <xsd:enumeration value="Apothekers"/>
                    <xsd:enumeration value="Bedrijven"/>
                    <xsd:enumeration value="Experten"/>
                    <xsd:enumeration value="Gezinnen"/>
                    <xsd:enumeration value="Huisartsen"/>
                    <xsd:enumeration value="Intermediairen"/>
                    <xsd:enumeration value="Jongeren"/>
                    <xsd:enumeration value="Kinderen"/>
                    <xsd:enumeration value="Kwetsbare groepen"/>
                    <xsd:enumeration value="Lesgevers"/>
                    <xsd:enumeration value="Logo-medewerkers"/>
                    <xsd:enumeration value="Mannen"/>
                    <xsd:enumeration value="Ondersteuning"/>
                    <xsd:enumeration value="Onderwijs"/>
                    <xsd:enumeration value="Ouderen"/>
                    <xsd:enumeration value="Overheid"/>
                    <xsd:enumeration value="PBD"/>
                    <xsd:enumeration value="Personeel"/>
                    <xsd:enumeration value="Projectmanager"/>
                    <xsd:enumeration value="Regiomanager"/>
                    <xsd:enumeration value="Thuisverpleegkundigen"/>
                    <xsd:enumeration value="Trekkers"/>
                    <xsd:enumeration value="Vrouwen"/>
                  </xsd:restriction>
                </xsd:simpleType>
              </xsd:element>
            </xsd:sequence>
          </xsd:extension>
        </xsd:complexContent>
      </xsd:complexType>
    </xsd:element>
    <xsd:element name="ElvisWerkgroep" ma:index="5" nillable="true" ma:displayName="ElvisWerkgroep" ma:format="Dropdown" ma:internalName="ElvisWerkgroep">
      <xsd:complexType>
        <xsd:complexContent>
          <xsd:extension base="dms:MultiChoice">
            <xsd:sequence>
              <xsd:element name="Value" maxOccurs="unbounded" minOccurs="0" nillable="true">
                <xsd:simpleType>
                  <xsd:restriction base="dms:Choice">
                    <xsd:enumeration value="#SamenSterk"/>
                    <xsd:enumeration value="Administratie"/>
                    <xsd:enumeration value="AOL"/>
                    <xsd:enumeration value="Communicatie"/>
                    <xsd:enumeration value="Coördinatoren"/>
                    <xsd:enumeration value="COVID-19"/>
                    <xsd:enumeration value="Doelgroepenoverleg"/>
                    <xsd:enumeration value="ICT"/>
                    <xsd:enumeration value="Interne Communicatie"/>
                    <xsd:enumeration value="Kwetsbare groepen"/>
                    <xsd:enumeration value="PO OSW"/>
                    <xsd:enumeration value="Settinggroep"/>
                    <xsd:enumeration value="SharePoint"/>
                    <xsd:enumeration value="Themagroep"/>
                    <xsd:enumeration value="Trekkers"/>
                    <xsd:enumeration value="Visibiliteit"/>
                  </xsd:restriction>
                </xsd:simpleType>
              </xsd:element>
            </xsd:sequence>
          </xsd:extension>
        </xsd:complexContent>
      </xsd:complexType>
    </xsd:element>
    <xsd:element name="ElvisProject" ma:index="6" nillable="true" ma:displayName="ElvisProject" ma:format="Dropdown" ma:internalName="ElvisProject">
      <xsd:complexType>
        <xsd:complexContent>
          <xsd:extension base="dms:MultiChoice">
            <xsd:sequence>
              <xsd:element name="Value" maxOccurs="unbounded" minOccurs="0" nillable="true">
                <xsd:simpleType>
                  <xsd:restriction base="dms:Choice">
                    <xsd:enumeration value="10.000 stappen"/>
                    <xsd:enumeration value="10-daagse van de Geestelijke Gezondheid"/>
                    <xsd:enumeration value="1ste lijn"/>
                    <xsd:enumeration value="4 voor 12"/>
                    <xsd:enumeration value="Aankopen"/>
                    <xsd:enumeration value="Actiemaand januari BVO Baarmoederhalskanker"/>
                    <xsd:enumeration value="Actiemaand maart BVO Dikkedarmkanker"/>
                    <xsd:enumeration value="Actiemaand oktober BVO Borstkanker"/>
                    <xsd:enumeration value="Actieweek 'Gezond Binnen'"/>
                    <xsd:enumeration value="Advocacy"/>
                    <xsd:enumeration value="Air@School"/>
                    <xsd:enumeration value="Bewegingsdriehoek"/>
                    <xsd:enumeration value="Bijzonder zonder"/>
                    <xsd:enumeration value="Bike to Work"/>
                    <xsd:enumeration value="Binnen roken is nooit oké"/>
                    <xsd:enumeration value="BOV"/>
                    <xsd:enumeration value="Bullshit Free Generation"/>
                    <xsd:enumeration value="BVO naar kanker, is dit iets voor mij?"/>
                    <xsd:enumeration value="Chronic Care"/>
                    <xsd:enumeration value="BLIK"/>
                    <xsd:enumeration value="Branding"/>
                    <xsd:enumeration value="Complimentendag"/>
                    <xsd:enumeration value="Corona - COVID-19"/>
                    <xsd:enumeration value="CRM"/>
                    <xsd:enumeration value="De mondzorglijn"/>
                    <xsd:enumeration value="De Proefkampioen"/>
                    <xsd:enumeration value="Drugbeleid op School"/>
                    <xsd:enumeration value="Europese Vaccinatieweek"/>
                    <xsd:enumeration value="Expeditie Geluk"/>
                    <xsd:enumeration value="Fit in je Hoofd"/>
                    <xsd:enumeration value="GDPR"/>
                    <xsd:enumeration value="Geluk in de klas"/>
                    <xsd:enumeration value="Geluksdriehoek"/>
                    <xsd:enumeration value="Generatie Rookvrij"/>
                    <xsd:enumeration value="Gezond (t)Huis"/>
                    <xsd:enumeration value="Gezond Evenement"/>
                    <xsd:enumeration value="Gezond gewicht in jouw gemeente"/>
                    <xsd:enumeration value="Gezond Onderweg"/>
                    <xsd:enumeration value="Gezond op de werkvloer (bedrijfscoaches)"/>
                    <xsd:enumeration value="Gezond Opgroeien"/>
                    <xsd:enumeration value="Gezond Opvoeden"/>
                    <xsd:enumeration value="Gezond uit eigen grond"/>
                    <xsd:enumeration value="Gezond vergaderen"/>
                    <xsd:enumeration value="Gezond werken"/>
                    <xsd:enumeration value="Gezonde Gasten"/>
                    <xsd:enumeration value="Gezonde Gemeente"/>
                    <xsd:enumeration value="Gezonde kinderopvang"/>
                    <xsd:enumeration value="Gezonde Publieke Ruimte"/>
                    <xsd:enumeration value="Gezonde School"/>
                    <xsd:enumeration value="Gezondheidscijfers logo's"/>
                    <xsd:enumeration value="Gezondheidsenquête"/>
                    <xsd:enumeration value="Gezondheidsrally"/>
                    <xsd:enumeration value="Glimlachen.be"/>
                    <xsd:enumeration value="Goed Gevoel Stoel"/>
                    <xsd:enumeration value="Greendeal"/>
                    <xsd:enumeration value="Griepcampagne"/>
                    <xsd:enumeration value="Halt2Diabetes"/>
                    <xsd:enumeration value="Health On The Move"/>
                    <xsd:enumeration value="Huisartsenproject BVO"/>
                    <xsd:enumeration value="Ieders mond gezond"/>
                    <xsd:enumeration value="Inspiratiedag"/>
                    <xsd:enumeration value="Intergemeentelijke preventiewerking"/>
                    <xsd:enumeration value="Jouw huis, mijn werkplek"/>
                    <xsd:enumeration value="Kieskeurig"/>
                    <xsd:enumeration value="Kleurrijk Gezond"/>
                    <xsd:enumeration value="Kzitermee.be"/>
                    <xsd:enumeration value="Labeling"/>
                    <xsd:enumeration value="Leerlijn TAD"/>
                    <xsd:enumeration value="Lekker Fris"/>
                    <xsd:enumeration value="Liever Actiever"/>
                    <xsd:enumeration value="Logo Stamcafe"/>
                    <xsd:enumeration value="Logozine"/>
                    <xsd:enumeration value="Mentaal welbevinden op school"/>
                    <xsd:enumeration value="No steps, no glory"/>
                    <xsd:enumeration value="NokNok"/>
                    <xsd:enumeration value="Nudging"/>
                    <xsd:enumeration value="Oog voor Lekkers"/>
                    <xsd:enumeration value="Opgelucht staat netjes"/>
                    <xsd:enumeration value="PGG"/>
                    <xsd:enumeration value="Proces en operationalisering actieplan"/>
                    <xsd:enumeration value="Procesbegeleiding WZC"/>
                    <xsd:enumeration value="Projectdag"/>
                    <xsd:enumeration value="Project geestelijke gezondheid B(U)SO"/>
                    <xsd:enumeration value="Proper Thuis"/>
                    <xsd:enumeration value="Ratatouille"/>
                    <xsd:enumeration value="Regionale zorgplatformen"/>
                    <xsd:enumeration value="Roes(t)"/>
                    <xsd:enumeration value="SharePoint"/>
                    <xsd:enumeration value="Snack &amp; chill"/>
                    <xsd:enumeration value="Stappenclash"/>
                    <xsd:enumeration value="Stook slim"/>
                    <xsd:enumeration value="Strategisch plan"/>
                    <xsd:enumeration value="Sweep"/>
                    <xsd:enumeration value="Tabakstop"/>
                    <xsd:enumeration value="Taboe"/>
                    <xsd:enumeration value="Toegankelijke schoolmaaltijden"/>
                    <xsd:enumeration value="Tournée Minérale"/>
                    <xsd:enumeration value="Uitgerookt"/>
                    <xsd:enumeration value="Verandertraject"/>
                    <xsd:enumeration value="Voedingsdriehoek"/>
                    <xsd:enumeration value="Warme stad"/>
                    <xsd:enumeration value="Warme steden en gemeenten"/>
                    <xsd:enumeration value="Warme gemeente"/>
                    <xsd:enumeration value="Warme scholen"/>
                    <xsd:enumeration value="Warme William"/>
                    <xsd:enumeration value="Website"/>
                    <xsd:enumeration value="Week van de Valpreventie"/>
                    <xsd:enumeration value="Week van Gezond Binnen"/>
                    <xsd:enumeration value="Wees niet gek. Doe de tekencheck!"/>
                    <xsd:enumeration value="Werelddag zonder tabak"/>
                    <xsd:enumeration value="Winkeloefening"/>
                    <xsd:enumeration value="Wisselwerken"/>
                    <xsd:enumeration value="Woogie Boogie"/>
                    <xsd:enumeration value="Zilverwijzer"/>
                    <xsd:enumeration value="Zorgzame buurten"/>
                    <xsd:enumeration value="Krachtboom"/>
                  </xsd:restriction>
                </xsd:simpleType>
              </xsd:element>
            </xsd:sequence>
          </xsd:extension>
        </xsd:complexContent>
      </xsd:complexType>
    </xsd:element>
    <xsd:element name="ElvisDocumenttype" ma:index="7" nillable="true" ma:displayName="ElvisDocumenttype" ma:format="Dropdown" ma:internalName="ElvisDocumenttype">
      <xsd:complexType>
        <xsd:complexContent>
          <xsd:extension base="dms:MultiChoice">
            <xsd:sequence>
              <xsd:element name="Value" maxOccurs="unbounded" minOccurs="0" nillable="true">
                <xsd:simpleType>
                  <xsd:restriction base="dms:Choice">
                    <xsd:enumeration value="Aankoop"/>
                    <xsd:enumeration value="Aanwezigheidslijst"/>
                    <xsd:enumeration value="Achtergrondinformatie"/>
                    <xsd:enumeration value="Adressenbestand"/>
                    <xsd:enumeration value="Affiche"/>
                    <xsd:enumeration value="Agenda"/>
                    <xsd:enumeration value="Artikel"/>
                    <xsd:enumeration value="Banner E-mail"/>
                    <xsd:enumeration value="Banner Facebook"/>
                    <xsd:enumeration value="Banner Website"/>
                    <xsd:enumeration value="Beheersinformatie"/>
                    <xsd:enumeration value="Beleidsdocument"/>
                    <xsd:enumeration value="Bevraging"/>
                    <xsd:enumeration value="Brief"/>
                    <xsd:enumeration value="Brochure"/>
                    <xsd:enumeration value="Campagnebeelden"/>
                    <xsd:enumeration value="Campagnemateriaal"/>
                    <xsd:enumeration value="Contracten"/>
                    <xsd:enumeration value="Draaiboek"/>
                    <xsd:enumeration value="E-mail"/>
                    <xsd:enumeration value="E-mailbanner"/>
                    <xsd:enumeration value="Evaluatie"/>
                    <xsd:enumeration value="Film"/>
                    <xsd:enumeration value="Financieel"/>
                    <xsd:enumeration value="Foto"/>
                    <xsd:enumeration value="Folder"/>
                    <xsd:enumeration value="Good practices"/>
                    <xsd:enumeration value="Grafisch document"/>
                    <xsd:enumeration value="Handleiding"/>
                    <xsd:enumeration value="Huisstijlelementen"/>
                    <xsd:enumeration value="Huisstijlgids"/>
                    <xsd:enumeration value="iconen"/>
                    <xsd:enumeration value="Infographic"/>
                    <xsd:enumeration value="Inspiratiegids"/>
                    <xsd:enumeration value="Instructiefilmpje"/>
                    <xsd:enumeration value="Intervisie"/>
                    <xsd:enumeration value="Jaaractieplan"/>
                    <xsd:enumeration value="Jaarverslag"/>
                    <xsd:enumeration value="Kaarten"/>
                    <xsd:enumeration value="Kalender"/>
                    <xsd:enumeration value="Lettertype"/>
                    <xsd:enumeration value="Logo"/>
                    <xsd:enumeration value="Missie &amp; visie"/>
                    <xsd:enumeration value="Offerte"/>
                    <xsd:enumeration value="OneNote"/>
                    <xsd:enumeration value="Persmoment"/>
                    <xsd:enumeration value="Planning"/>
                    <xsd:enumeration value="Policy"/>
                    <xsd:enumeration value="Polsbandje"/>
                    <xsd:enumeration value="Portret"/>
                    <xsd:enumeration value="Presentatie"/>
                    <xsd:enumeration value="Projectfiche"/>
                    <xsd:enumeration value="Publicaties"/>
                    <xsd:enumeration value="Rapport"/>
                    <xsd:enumeration value="Registratie"/>
                    <xsd:enumeration value="Reglementen"/>
                    <xsd:enumeration value="Richtlijnen"/>
                    <xsd:enumeration value="Samenwerkingsovereenkomsten"/>
                    <xsd:enumeration value="Sjabloon"/>
                    <xsd:enumeration value="Social media"/>
                    <xsd:enumeration value="Stand van zaken"/>
                    <xsd:enumeration value="Statuten"/>
                    <xsd:enumeration value="Subsidie"/>
                    <xsd:enumeration value="Vacature"/>
                    <xsd:enumeration value="Verslag"/>
                    <xsd:enumeration value="Waarborg"/>
                    <xsd:enumeration value="Werkdocument"/>
                    <xsd:enumeration value="Wetgeving"/>
                  </xsd:restriction>
                </xsd:simpleType>
              </xsd:element>
            </xsd:sequence>
          </xsd:extension>
        </xsd:complexContent>
      </xsd:complexType>
    </xsd:element>
    <xsd:element name="TaxCatchAll" ma:index="8" nillable="true" ma:displayName="Taxonomy Catch All Column" ma:hidden="true" ma:list="{e6225d99-1913-429e-930c-e5731c40f49f}" ma:internalName="TaxCatchAll" ma:showField="CatchAllData" ma:web="d8c8606e-80db-4140-928f-2f29ccaef53e">
      <xsd:complexType>
        <xsd:complexContent>
          <xsd:extension base="dms:MultiChoiceLookup">
            <xsd:sequence>
              <xsd:element name="Value" type="dms:Lookup" maxOccurs="unbounded" minOccurs="0" nillable="true"/>
            </xsd:sequence>
          </xsd:extension>
        </xsd:complexContent>
      </xsd:complexType>
    </xsd:element>
    <xsd:element name="SharedWithUsers" ma:index="3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48f60c-4092-496a-bc47-b2a488c2c0bf"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ElvisJaar" ma:index="22" nillable="true" ma:displayName="ElvisJaar" ma:format="Dropdown" ma:internalName="ElvisJaar">
      <xsd:complexType>
        <xsd:complexContent>
          <xsd:extension base="dms:MultiChoice">
            <xsd:sequence>
              <xsd:element name="Value" maxOccurs="unbounded" minOccurs="0" nillable="tru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restriction>
                </xsd:simpleType>
              </xsd:element>
            </xsd:sequence>
          </xsd:extension>
        </xsd:complexContent>
      </xsd:complexType>
    </xsd:element>
    <xsd:element name="MediaServiceDateTaken" ma:index="23" nillable="true" ma:displayName="MediaServiceDateTaken" ma:hidden="true" ma:internalName="MediaServiceDateTake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MediaServiceLocation" ma:index="25" nillable="true" ma:displayName="Location" ma:description="" ma:indexed="true"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429a8baf-aa5e-4288-96ee-688e55ea7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GPR_x002d_thema" ma:index="32" nillable="true" ma:displayName="GPR-thema" ma:format="Dropdown" ma:internalName="GPR_x002d_thema">
      <xsd:simpleType>
        <xsd:union memberTypes="dms:Text">
          <xsd:simpleType>
            <xsd:restriction base="dms:Choice">
              <xsd:enumeration value="Beweging"/>
              <xsd:enumeration value="Mentaal Welbevinden"/>
              <xsd:enumeration value="Voeding"/>
              <xsd:enumeration value="Roken"/>
              <xsd:enumeration value="Lucht"/>
              <xsd:enumeration value="Geluid en Stilte"/>
              <xsd:enumeration value="Hitte"/>
              <xsd:enumeration value="Kader voor aanbevelingen"/>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4FBF32-AD67-4105-9F51-1A0DBE42F61F}">
  <ds:schemaRefs>
    <ds:schemaRef ds:uri="13fc52e5-134f-456c-8bcf-738cf55d21c1"/>
    <ds:schemaRef ds:uri="b203110f-0d76-47f3-baf1-c4c7401145fd"/>
    <ds:schemaRef ds:uri="d248f60c-4092-496a-bc47-b2a488c2c0bf"/>
    <ds:schemaRef ds:uri="d8c8606e-80db-4140-928f-2f29ccaef53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ED24F11-5D60-48DF-BE9C-774F5F33B89C}">
  <ds:schemaRefs>
    <ds:schemaRef ds:uri="http://schemas.microsoft.com/sharepoint/v3/contenttype/forms"/>
  </ds:schemaRefs>
</ds:datastoreItem>
</file>

<file path=customXml/itemProps3.xml><?xml version="1.0" encoding="utf-8"?>
<ds:datastoreItem xmlns:ds="http://schemas.openxmlformats.org/officeDocument/2006/customXml" ds:itemID="{8AA8C2C9-E857-4A95-9E25-478542F00216}">
  <ds:schemaRefs>
    <ds:schemaRef ds:uri="d248f60c-4092-496a-bc47-b2a488c2c0bf"/>
    <ds:schemaRef ds:uri="d8c8606e-80db-4140-928f-2f29ccaef5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Sjabloon Gezondheidsmakers_te openen in desktopapp (1)</Template>
  <TotalTime>0</TotalTime>
  <Words>2066</Words>
  <Application>Microsoft Office PowerPoint</Application>
  <PresentationFormat>Breedbeeld</PresentationFormat>
  <Paragraphs>242</Paragraphs>
  <Slides>32</Slides>
  <Notes>17</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32</vt:i4>
      </vt:variant>
    </vt:vector>
  </HeadingPairs>
  <TitlesOfParts>
    <vt:vector size="44" baseType="lpstr">
      <vt:lpstr>Aptos</vt:lpstr>
      <vt:lpstr>Arial</vt:lpstr>
      <vt:lpstr>Calibri</vt:lpstr>
      <vt:lpstr>Courier New</vt:lpstr>
      <vt:lpstr>inter</vt:lpstr>
      <vt:lpstr>inter</vt:lpstr>
      <vt:lpstr>Marva</vt:lpstr>
      <vt:lpstr>Marva</vt:lpstr>
      <vt:lpstr>Source Sans Pro</vt:lpstr>
      <vt:lpstr>Trebuchet MS</vt:lpstr>
      <vt:lpstr>Wingdings</vt:lpstr>
      <vt:lpstr>Gezondheidsmakers</vt:lpstr>
      <vt:lpstr>Gezondheidsmakers</vt:lpstr>
      <vt:lpstr>PowerPoint-presentatie</vt:lpstr>
      <vt:lpstr>PowerPoint-presentatie</vt:lpstr>
      <vt:lpstr>Onze missie en visie</vt:lpstr>
      <vt:lpstr>Maak van de gezonde keuze  de evidente keuze </vt:lpstr>
      <vt:lpstr>Gezondheidsmakers, je gids naar  een gezonde toekomst</vt:lpstr>
      <vt:lpstr>Gezondheidscijfers en uitdagingen</vt:lpstr>
      <vt:lpstr>Preventie en zorg uit balans</vt:lpstr>
      <vt:lpstr>Onze werking</vt:lpstr>
      <vt:lpstr>Onze thema’s en settings</vt:lpstr>
      <vt:lpstr>Gezondheidsmakers…</vt:lpstr>
      <vt:lpstr>Dienst gezondheidspromotie </vt:lpstr>
      <vt:lpstr>Onze gezondheidsmakers  staan klaar voor jou!</vt:lpstr>
      <vt:lpstr>Inspiratie nodig?</vt:lpstr>
      <vt:lpstr>Website</vt:lpstr>
      <vt:lpstr>Nieuwsbrief</vt:lpstr>
      <vt:lpstr>Sociale media</vt:lpstr>
      <vt:lpstr>Demowoning Gezond (t)Huis – Peperkoekenhuisje Geraardsbergen</vt:lpstr>
      <vt:lpstr>Wat is de demowoning Gezond (t)Huis?</vt:lpstr>
      <vt:lpstr>Visuele ‘workshop’ rond  gezond binnenmilieu</vt:lpstr>
      <vt:lpstr>Enkele sfeerbeelden </vt:lpstr>
      <vt:lpstr>Goed/fout bordjes</vt:lpstr>
      <vt:lpstr>Wist je datjes</vt:lpstr>
      <vt:lpstr>Waarom een demowoning?</vt:lpstr>
      <vt:lpstr>Waarom een demowoning?  Impact van binnenmilieu op gezondheid</vt:lpstr>
      <vt:lpstr>Voor wie is de demowoning?</vt:lpstr>
      <vt:lpstr>Voor wie is de demowoning? Gevoelige groepen – ongezond binnenmilieu</vt:lpstr>
      <vt:lpstr>Thema’s die aan bod komen</vt:lpstr>
      <vt:lpstr>Partners in het project</vt:lpstr>
      <vt:lpstr>Partners in het project</vt:lpstr>
      <vt:lpstr>Vragen? </vt:lpstr>
      <vt:lpstr>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Huybrechts</dc:creator>
  <cp:lastModifiedBy>Marthe Gysels</cp:lastModifiedBy>
  <cp:revision>9</cp:revision>
  <dcterms:created xsi:type="dcterms:W3CDTF">2025-01-09T13:43:35Z</dcterms:created>
  <dcterms:modified xsi:type="dcterms:W3CDTF">2025-02-11T12:33:05Z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0x010100DADF924E9719124285D1A473D15DF58C</vt:lpwstr>
  </property>
  <property fmtid="{D5CDD505-2E9C-101B-9397-08002B2CF9AE}" pid="3" name="MediaServiceImageTags">
    <vt:lpwstr/>
  </property>
</Properties>
</file>