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17"/>
  </p:notesMasterIdLst>
  <p:sldIdLst>
    <p:sldId id="256" r:id="rId5"/>
    <p:sldId id="426" r:id="rId6"/>
    <p:sldId id="436" r:id="rId7"/>
    <p:sldId id="258" r:id="rId8"/>
    <p:sldId id="430" r:id="rId9"/>
    <p:sldId id="257" r:id="rId10"/>
    <p:sldId id="266" r:id="rId11"/>
    <p:sldId id="259" r:id="rId12"/>
    <p:sldId id="267" r:id="rId13"/>
    <p:sldId id="438" r:id="rId14"/>
    <p:sldId id="261" r:id="rId15"/>
    <p:sldId id="431" r:id="rId16"/>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EC5E3A-9E03-DF69-55D0-586699779B6E}" v="171" dt="2024-10-10T14:24:11.5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FB3159-D602-4F68-A57E-56143E312D8D}" type="datetimeFigureOut">
              <a:rPr lang="nl-BE" smtClean="0"/>
              <a:t>30/10/2024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BD215B-380B-49F5-9F1C-F8B9877F56CF}" type="slidenum">
              <a:rPr lang="nl-BE" smtClean="0"/>
              <a:t>‹nr.›</a:t>
            </a:fld>
            <a:endParaRPr lang="nl-BE"/>
          </a:p>
        </p:txBody>
      </p:sp>
    </p:spTree>
    <p:extLst>
      <p:ext uri="{BB962C8B-B14F-4D97-AF65-F5344CB8AC3E}">
        <p14:creationId xmlns:p14="http://schemas.microsoft.com/office/powerpoint/2010/main" val="20222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baseline="0"/>
              <a:t>Introductie filmpje DOP:</a:t>
            </a:r>
          </a:p>
          <a:p>
            <a:endParaRPr lang="nl-NL" baseline="0"/>
          </a:p>
          <a:p>
            <a:r>
              <a:rPr lang="nl-NL" baseline="0"/>
              <a:t>https://www.youtube.com/watch?v=dByIcxJ1esk&amp;ab_channel=VerhalenVertellers</a:t>
            </a:r>
          </a:p>
          <a:p>
            <a:endParaRPr lang="nl-NL" baseline="0"/>
          </a:p>
          <a:p>
            <a:endParaRPr lang="nl-NL" b="1" baseline="0">
              <a:cs typeface="Calibri"/>
            </a:endParaRPr>
          </a:p>
          <a:p>
            <a:r>
              <a:rPr lang="nl-NL" b="1" baseline="0">
                <a:cs typeface="Calibri"/>
              </a:rPr>
              <a:t>Filmpje 10j DOP: Getuigenis Timothy en netwerk (5 min) </a:t>
            </a:r>
          </a:p>
          <a:p>
            <a:endParaRPr lang="nl-NL" b="0" baseline="0">
              <a:cs typeface="Calibri"/>
            </a:endParaRPr>
          </a:p>
          <a:p>
            <a:r>
              <a:rPr lang="nl-NL" b="0" baseline="0">
                <a:cs typeface="Calibri"/>
              </a:rPr>
              <a:t>https://www.youtube.com/watch?v=aNu2klR5gRU&amp;ab_channel=dopovl</a:t>
            </a:r>
          </a:p>
          <a:p>
            <a:endParaRPr lang="nl-NL" b="0" baseline="0">
              <a:cs typeface="Calibri"/>
            </a:endParaRPr>
          </a:p>
          <a:p>
            <a:pPr marL="0" indent="0">
              <a:buFont typeface="Arial" panose="020B0604020202020204" pitchFamily="34" charset="0"/>
              <a:buNone/>
            </a:pPr>
            <a:endParaRPr lang="en-US" b="0">
              <a:cs typeface="Calibri"/>
            </a:endParaRPr>
          </a:p>
          <a:p>
            <a:pPr marL="0" indent="0">
              <a:buFont typeface="Arial" panose="020B0604020202020204" pitchFamily="34" charset="0"/>
              <a:buNone/>
            </a:pPr>
            <a:endParaRPr lang="en-US" b="0">
              <a:cs typeface="Calibri"/>
            </a:endParaRPr>
          </a:p>
        </p:txBody>
      </p:sp>
      <p:sp>
        <p:nvSpPr>
          <p:cNvPr id="4" name="Tijdelijke aanduiding voor koptekst 3"/>
          <p:cNvSpPr>
            <a:spLocks noGrp="1"/>
          </p:cNvSpPr>
          <p:nvPr>
            <p:ph type="hdr" sz="quarter" idx="10"/>
          </p:nvPr>
        </p:nvSpPr>
        <p:spPr/>
        <p:txBody>
          <a:bodyPr/>
          <a:lstStyle/>
          <a:p>
            <a:r>
              <a:rPr lang="nl-BE"/>
              <a:t>Dienst Ondersteuningsplan Oost-Vlaanderen</a:t>
            </a:r>
          </a:p>
        </p:txBody>
      </p:sp>
      <p:sp>
        <p:nvSpPr>
          <p:cNvPr id="5" name="Tijdelijke aanduiding voor datum 4"/>
          <p:cNvSpPr>
            <a:spLocks noGrp="1"/>
          </p:cNvSpPr>
          <p:nvPr>
            <p:ph type="dt" idx="11"/>
          </p:nvPr>
        </p:nvSpPr>
        <p:spPr/>
        <p:txBody>
          <a:bodyPr/>
          <a:lstStyle/>
          <a:p>
            <a:fld id="{D7B072D6-22AE-454B-977A-D87A18C37963}" type="datetime1">
              <a:rPr lang="nl-BE" smtClean="0"/>
              <a:t>30/10/2024</a:t>
            </a:fld>
            <a:endParaRPr lang="nl-BE"/>
          </a:p>
        </p:txBody>
      </p:sp>
      <p:sp>
        <p:nvSpPr>
          <p:cNvPr id="6" name="Tijdelijke aanduiding voor voettekst 5"/>
          <p:cNvSpPr>
            <a:spLocks noGrp="1"/>
          </p:cNvSpPr>
          <p:nvPr>
            <p:ph type="ftr" sz="quarter" idx="12"/>
          </p:nvPr>
        </p:nvSpPr>
        <p:spPr/>
        <p:txBody>
          <a:bodyPr/>
          <a:lstStyle/>
          <a:p>
            <a:endParaRPr lang="nl-BE"/>
          </a:p>
        </p:txBody>
      </p:sp>
      <p:sp>
        <p:nvSpPr>
          <p:cNvPr id="7" name="Tijdelijke aanduiding voor dianummer 6"/>
          <p:cNvSpPr>
            <a:spLocks noGrp="1"/>
          </p:cNvSpPr>
          <p:nvPr>
            <p:ph type="sldNum" sz="quarter" idx="13"/>
          </p:nvPr>
        </p:nvSpPr>
        <p:spPr/>
        <p:txBody>
          <a:bodyPr/>
          <a:lstStyle/>
          <a:p>
            <a:fld id="{0F30002A-D46A-48E5-A99C-E3379EA2F4E8}" type="slidenum">
              <a:rPr lang="nl-BE" smtClean="0"/>
              <a:t>2</a:t>
            </a:fld>
            <a:endParaRPr lang="nl-BE"/>
          </a:p>
        </p:txBody>
      </p:sp>
    </p:spTree>
    <p:extLst>
      <p:ext uri="{BB962C8B-B14F-4D97-AF65-F5344CB8AC3E}">
        <p14:creationId xmlns:p14="http://schemas.microsoft.com/office/powerpoint/2010/main" val="2662233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endParaRPr lang="nl-BE" b="1">
              <a:cs typeface="Calibri"/>
            </a:endParaRPr>
          </a:p>
        </p:txBody>
      </p:sp>
      <p:sp>
        <p:nvSpPr>
          <p:cNvPr id="4" name="Tijdelijke aanduiding voor dianummer 3"/>
          <p:cNvSpPr>
            <a:spLocks noGrp="1"/>
          </p:cNvSpPr>
          <p:nvPr>
            <p:ph type="sldNum" sz="quarter" idx="10"/>
          </p:nvPr>
        </p:nvSpPr>
        <p:spPr/>
        <p:txBody>
          <a:bodyPr/>
          <a:lstStyle/>
          <a:p>
            <a:fld id="{0F30002A-D46A-48E5-A99C-E3379EA2F4E8}" type="slidenum">
              <a:rPr lang="nl-BE" smtClean="0"/>
              <a:t>12</a:t>
            </a:fld>
            <a:endParaRPr lang="nl-BE"/>
          </a:p>
        </p:txBody>
      </p:sp>
      <p:sp>
        <p:nvSpPr>
          <p:cNvPr id="5" name="Tijdelijke aanduiding voor datum 4"/>
          <p:cNvSpPr>
            <a:spLocks noGrp="1"/>
          </p:cNvSpPr>
          <p:nvPr>
            <p:ph type="dt" idx="11"/>
          </p:nvPr>
        </p:nvSpPr>
        <p:spPr/>
        <p:txBody>
          <a:bodyPr/>
          <a:lstStyle/>
          <a:p>
            <a:fld id="{8E71ABD9-5E06-4A8A-9692-0DE679DED192}" type="datetime1">
              <a:rPr lang="nl-BE" smtClean="0"/>
              <a:t>30/10/2024</a:t>
            </a:fld>
            <a:endParaRPr lang="nl-BE"/>
          </a:p>
        </p:txBody>
      </p:sp>
      <p:sp>
        <p:nvSpPr>
          <p:cNvPr id="6" name="Tijdelijke aanduiding voor voettekst 5"/>
          <p:cNvSpPr>
            <a:spLocks noGrp="1"/>
          </p:cNvSpPr>
          <p:nvPr>
            <p:ph type="ftr" sz="quarter" idx="12"/>
          </p:nvPr>
        </p:nvSpPr>
        <p:spPr/>
        <p:txBody>
          <a:bodyPr/>
          <a:lstStyle/>
          <a:p>
            <a:endParaRPr lang="nl-BE"/>
          </a:p>
        </p:txBody>
      </p:sp>
      <p:sp>
        <p:nvSpPr>
          <p:cNvPr id="7" name="Tijdelijke aanduiding voor koptekst 6"/>
          <p:cNvSpPr>
            <a:spLocks noGrp="1"/>
          </p:cNvSpPr>
          <p:nvPr>
            <p:ph type="hdr" sz="quarter" idx="13"/>
          </p:nvPr>
        </p:nvSpPr>
        <p:spPr/>
        <p:txBody>
          <a:bodyPr/>
          <a:lstStyle/>
          <a:p>
            <a:endParaRPr lang="nl-BE"/>
          </a:p>
        </p:txBody>
      </p:sp>
    </p:spTree>
    <p:extLst>
      <p:ext uri="{BB962C8B-B14F-4D97-AF65-F5344CB8AC3E}">
        <p14:creationId xmlns:p14="http://schemas.microsoft.com/office/powerpoint/2010/main" val="386425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Hier tonen we jullie een</a:t>
            </a:r>
            <a:r>
              <a:rPr lang="nl-BE" baseline="0"/>
              <a:t> filmpje waarin onze werking nog iets verder wordt toegelicht aan de hand van een persoonlijk verhaal. Het verhaal van Bas en Kaat.</a:t>
            </a:r>
            <a:r>
              <a:rPr lang="nl-BE"/>
              <a:t> </a:t>
            </a:r>
            <a:endParaRPr lang="nl-BE">
              <a:cs typeface="Calibri"/>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146C7-E437-4AD2-BBF5-92DDB5FC0EE2}"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6834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Aanmeldingsreden (wat is de gemiddelde aanmelding), waar stopt het voor ons? Wat is het wel/wat is het niet</a:t>
            </a:r>
          </a:p>
          <a:p>
            <a:endParaRPr lang="nl-NL"/>
          </a:p>
          <a:p>
            <a:r>
              <a:rPr lang="nl-NL" b="1"/>
              <a:t>Wie</a:t>
            </a:r>
            <a:r>
              <a:rPr lang="nl-NL"/>
              <a:t> kan er bij ons terecht?</a:t>
            </a:r>
          </a:p>
          <a:p>
            <a:r>
              <a:rPr lang="nl-NL"/>
              <a:t>Personen met beperking</a:t>
            </a:r>
          </a:p>
          <a:p>
            <a:r>
              <a:rPr lang="nl-NL"/>
              <a:t>Personen met vermoeden van een beperking</a:t>
            </a:r>
          </a:p>
          <a:p>
            <a:r>
              <a:rPr lang="nl-NL"/>
              <a:t>Personen met een psychosociale problematiek (chronische psychische kwetsbaarheid, GES)</a:t>
            </a:r>
          </a:p>
          <a:p>
            <a:endParaRPr lang="nl-NL"/>
          </a:p>
          <a:p>
            <a:r>
              <a:rPr lang="nl-NL" b="1"/>
              <a:t>Welke vragen </a:t>
            </a:r>
            <a:r>
              <a:rPr lang="nl-NL"/>
              <a:t>komen bij ons terecht? (wat niet – begeleiding) </a:t>
            </a:r>
          </a:p>
          <a:p>
            <a:endParaRPr lang="nl-NL"/>
          </a:p>
          <a:p>
            <a:r>
              <a:rPr lang="nl-NL"/>
              <a:t>Voorbeelden</a:t>
            </a:r>
          </a:p>
          <a:p>
            <a:pPr marL="171450" indent="-171450" algn="l" rtl="0" fontAlgn="base">
              <a:buFont typeface="Arial" panose="020B0604020202020204" pitchFamily="34" charset="0"/>
              <a:buChar char="•"/>
            </a:pPr>
            <a:r>
              <a:rPr lang="nl-BE" b="0" i="0" u="none" strike="noStrike">
                <a:solidFill>
                  <a:srgbClr val="000000"/>
                </a:solidFill>
                <a:effectLst/>
                <a:latin typeface="Calibri" panose="020F0502020204030204" pitchFamily="34" charset="0"/>
              </a:rPr>
              <a:t>Jongere die al meerdere keren via CLB is aangemeld met vermoeden </a:t>
            </a:r>
            <a:r>
              <a:rPr lang="nl-BE" b="0" i="0" u="none" strike="noStrike" err="1">
                <a:solidFill>
                  <a:srgbClr val="000000"/>
                </a:solidFill>
                <a:effectLst/>
                <a:latin typeface="Calibri" panose="020F0502020204030204" pitchFamily="34" charset="0"/>
              </a:rPr>
              <a:t>ass</a:t>
            </a:r>
            <a:r>
              <a:rPr lang="nl-BE" b="0" i="0">
                <a:solidFill>
                  <a:srgbClr val="000000"/>
                </a:solidFill>
                <a:effectLst/>
                <a:latin typeface="Calibri" panose="020F0502020204030204" pitchFamily="34" charset="0"/>
              </a:rPr>
              <a:t>​</a:t>
            </a:r>
            <a:endParaRPr lang="nl-BE" b="0" i="0">
              <a:solidFill>
                <a:srgbClr val="444444"/>
              </a:solidFill>
              <a:effectLst/>
              <a:latin typeface="Calibri" panose="020F0502020204030204" pitchFamily="34" charset="0"/>
            </a:endParaRPr>
          </a:p>
          <a:p>
            <a:pPr marL="171450" indent="-171450" algn="l" rtl="0" fontAlgn="base">
              <a:buFont typeface="Arial" panose="020B0604020202020204" pitchFamily="34" charset="0"/>
              <a:buChar char="•"/>
            </a:pPr>
            <a:r>
              <a:rPr lang="nl-BE" b="0" i="0" u="none" strike="noStrike">
                <a:solidFill>
                  <a:srgbClr val="000000"/>
                </a:solidFill>
                <a:effectLst/>
                <a:latin typeface="Calibri" panose="020F0502020204030204" pitchFamily="34" charset="0"/>
              </a:rPr>
              <a:t>Persoon met erkende beperking VAPH</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marL="171450" indent="-171450" algn="l" rtl="0" fontAlgn="base">
              <a:buFont typeface="Arial" panose="020B0604020202020204" pitchFamily="34" charset="0"/>
              <a:buChar char="•"/>
            </a:pPr>
            <a:r>
              <a:rPr lang="nl-BE" b="0" i="0" u="none" strike="noStrike">
                <a:solidFill>
                  <a:srgbClr val="000000"/>
                </a:solidFill>
                <a:effectLst/>
                <a:latin typeface="Calibri" panose="020F0502020204030204" pitchFamily="34" charset="0"/>
              </a:rPr>
              <a:t>Mensen met spierziekten, degeneratieve ziekten.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marL="171450" indent="-171450" algn="l" rtl="0" fontAlgn="base">
              <a:buFont typeface="Arial" panose="020B0604020202020204" pitchFamily="34" charset="0"/>
              <a:buChar char="•"/>
            </a:pPr>
            <a:r>
              <a:rPr lang="nl-BE" b="0" i="0" u="none" strike="noStrike">
                <a:solidFill>
                  <a:srgbClr val="000000"/>
                </a:solidFill>
                <a:effectLst/>
                <a:latin typeface="Calibri" panose="020F0502020204030204" pitchFamily="34" charset="0"/>
              </a:rPr>
              <a:t>Minderjarigen – meerderjarigen (0-65 jaar, ouderen ook welkom bij dop mits erkenning </a:t>
            </a:r>
            <a:r>
              <a:rPr lang="nl-BE" b="0" i="0" u="none" strike="noStrike" err="1">
                <a:solidFill>
                  <a:srgbClr val="000000"/>
                </a:solidFill>
                <a:effectLst/>
                <a:latin typeface="Calibri" panose="020F0502020204030204" pitchFamily="34" charset="0"/>
              </a:rPr>
              <a:t>vaph</a:t>
            </a:r>
            <a:r>
              <a:rPr lang="nl-BE" b="0" i="0" u="none" strike="noStrike">
                <a:solidFill>
                  <a:srgbClr val="000000"/>
                </a:solidFill>
                <a:effectLst/>
                <a:latin typeface="Calibri" panose="020F0502020204030204" pitchFamily="34" charset="0"/>
              </a:rPr>
              <a:t>) </a:t>
            </a:r>
          </a:p>
          <a:p>
            <a:pPr algn="l" rtl="0" fontAlgn="base"/>
            <a:endParaRPr lang="nl-NL" b="0" i="0" u="none" strike="noStrike">
              <a:solidFill>
                <a:srgbClr val="000000"/>
              </a:solidFill>
              <a:effectLst/>
              <a:latin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5DBD215B-380B-49F5-9F1C-F8B9877F56CF}" type="slidenum">
              <a:rPr lang="nl-BE" smtClean="0"/>
              <a:t>4</a:t>
            </a:fld>
            <a:endParaRPr lang="nl-BE"/>
          </a:p>
        </p:txBody>
      </p:sp>
    </p:spTree>
    <p:extLst>
      <p:ext uri="{BB962C8B-B14F-4D97-AF65-F5344CB8AC3E}">
        <p14:creationId xmlns:p14="http://schemas.microsoft.com/office/powerpoint/2010/main" val="2640442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baseline="0">
                <a:solidFill>
                  <a:schemeClr val="tx1"/>
                </a:solidFill>
                <a:effectLst/>
                <a:latin typeface="+mn-lt"/>
                <a:ea typeface="+mn-ea"/>
                <a:cs typeface="+mn-cs"/>
              </a:rPr>
              <a:t>Vanuit DOP werken we vaak met flappen (papier), met deze flappen houden we een overzicht over het gesprek (waarover het gaat en waar we naartoe willen).	</a:t>
            </a:r>
          </a:p>
          <a:p>
            <a:r>
              <a:rPr lang="nl-NL" sz="1200" b="0" i="0" kern="1200" baseline="0">
                <a:solidFill>
                  <a:schemeClr val="tx1"/>
                </a:solidFill>
                <a:effectLst/>
                <a:latin typeface="+mn-lt"/>
                <a:ea typeface="+mn-ea"/>
                <a:cs typeface="+mn-cs"/>
              </a:rPr>
              <a:t>	</a:t>
            </a:r>
          </a:p>
        </p:txBody>
      </p:sp>
      <p:sp>
        <p:nvSpPr>
          <p:cNvPr id="4" name="Tijdelijke aanduiding voor dianummer 3"/>
          <p:cNvSpPr>
            <a:spLocks noGrp="1"/>
          </p:cNvSpPr>
          <p:nvPr>
            <p:ph type="sldNum" sz="quarter" idx="10"/>
          </p:nvPr>
        </p:nvSpPr>
        <p:spPr/>
        <p:txBody>
          <a:bodyPr/>
          <a:lstStyle/>
          <a:p>
            <a:fld id="{A0A146C7-E437-4AD2-BBF5-92DDB5FC0EE2}" type="slidenum">
              <a:rPr lang="nl-BE" smtClean="0"/>
              <a:t>5</a:t>
            </a:fld>
            <a:endParaRPr lang="nl-BE"/>
          </a:p>
        </p:txBody>
      </p:sp>
    </p:spTree>
    <p:extLst>
      <p:ext uri="{BB962C8B-B14F-4D97-AF65-F5344CB8AC3E}">
        <p14:creationId xmlns:p14="http://schemas.microsoft.com/office/powerpoint/2010/main" val="3974016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ctr">
              <a:buNone/>
            </a:pPr>
            <a:r>
              <a:rPr lang="nl-BE" sz="1200" b="1">
                <a:ea typeface="+mn-lt"/>
                <a:cs typeface="+mn-lt"/>
              </a:rPr>
              <a:t>Probeer vooral de cirkels op de dia te overlopen.</a:t>
            </a:r>
          </a:p>
          <a:p>
            <a:pPr algn="ctr">
              <a:buNone/>
            </a:pPr>
            <a:r>
              <a:rPr lang="nl-BE" sz="1200">
                <a:ea typeface="+mn-lt"/>
                <a:cs typeface="+mn-lt"/>
              </a:rPr>
              <a:t>Identity code – elk traject is uniek</a:t>
            </a:r>
          </a:p>
          <a:p>
            <a:pPr algn="ctr">
              <a:buNone/>
            </a:pPr>
            <a:r>
              <a:rPr lang="nl-BE" sz="1200">
                <a:ea typeface="+mn-lt"/>
                <a:cs typeface="+mn-lt"/>
              </a:rPr>
              <a:t>DOP gaat met elke vraag aan de slag (niet enkel met de vragen van de cliënt maar ook met de vragen van zijn familiaal sociaal netwerk)</a:t>
            </a:r>
          </a:p>
          <a:p>
            <a:pPr algn="ctr">
              <a:buNone/>
            </a:pPr>
            <a:r>
              <a:rPr lang="nl-BE" sz="1200">
                <a:ea typeface="+mn-lt"/>
                <a:cs typeface="+mn-lt"/>
              </a:rPr>
              <a:t>Inzetten op bundelen perspectieven: Perspectief A en B mag op tafel liggen</a:t>
            </a:r>
          </a:p>
          <a:p>
            <a:pPr algn="ctr">
              <a:buNone/>
            </a:pPr>
            <a:r>
              <a:rPr lang="nl-BE" sz="1200">
                <a:ea typeface="+mn-lt"/>
                <a:cs typeface="+mn-lt"/>
              </a:rPr>
              <a:t>Focus op het geven van krachten om met deze vragen/wensen aan de slag te gaan</a:t>
            </a:r>
          </a:p>
          <a:p>
            <a:pPr algn="ctr">
              <a:buNone/>
            </a:pPr>
            <a:r>
              <a:rPr lang="nl-BE" sz="1200">
                <a:ea typeface="+mn-lt"/>
                <a:cs typeface="+mn-lt"/>
              </a:rPr>
              <a:t>Denken vanuit krachten, talenten en groeikansen</a:t>
            </a:r>
          </a:p>
          <a:p>
            <a:pPr algn="ctr">
              <a:buNone/>
            </a:pPr>
            <a:endParaRPr lang="nl-BE" sz="1200">
              <a:ea typeface="+mn-lt"/>
              <a:cs typeface="+mn-lt"/>
            </a:endParaRPr>
          </a:p>
          <a:p>
            <a:pPr algn="ctr">
              <a:buNone/>
            </a:pPr>
            <a:r>
              <a:rPr lang="nl-BE" sz="1200" b="1">
                <a:ea typeface="+mn-lt"/>
                <a:cs typeface="+mn-lt"/>
              </a:rPr>
              <a:t>In welke mate staan jullie stil bij het verbinden van perspectieven? Hoe krijg je mensen mee aan tafel? Hoe maak je mensen hiernaar nieuwsgierig? </a:t>
            </a:r>
          </a:p>
          <a:p>
            <a:pPr algn="ctr">
              <a:buNone/>
            </a:pPr>
            <a:endParaRPr lang="nl-BE" sz="1200">
              <a:ea typeface="+mn-lt"/>
              <a:cs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a:ea typeface="+mn-lt"/>
                <a:cs typeface="+mn-lt"/>
              </a:rPr>
              <a:t>De Dienst Ondersteuningsplan Oost-Vlaanderen (D.O.P.) is een gratis dienst voor mensen met een beperking of vermoeden van een beperking.</a:t>
            </a:r>
            <a:endParaRPr lang="nl-BE"/>
          </a:p>
          <a:p>
            <a:pPr algn="ctr">
              <a:buNone/>
            </a:pPr>
            <a:r>
              <a:rPr lang="nl-BE" sz="1200">
                <a:ea typeface="+mn-lt"/>
                <a:cs typeface="+mn-lt"/>
              </a:rPr>
              <a:t>De regie (terug) in handen geven van mensen, dat is waar wij in D.O.P. elke dag voor gaan!</a:t>
            </a:r>
            <a:endParaRPr lang="en-US"/>
          </a:p>
          <a:p>
            <a:pPr algn="ctr">
              <a:buNone/>
            </a:pPr>
            <a:r>
              <a:rPr lang="nl-BE" sz="1200">
                <a:ea typeface="+mn-lt"/>
                <a:cs typeface="+mn-lt"/>
              </a:rPr>
              <a:t>Willen mensen iets veranderen aan hun leven of nadenken over de toekomst, dan gaan we samen aan de slag.</a:t>
            </a:r>
            <a:endParaRPr lang="nl-BE"/>
          </a:p>
          <a:p>
            <a:pPr marL="0" indent="0" algn="ctr">
              <a:lnSpc>
                <a:spcPct val="170000"/>
              </a:lnSpc>
              <a:buNone/>
            </a:pPr>
            <a:r>
              <a:rPr lang="nl-BE" sz="1200"/>
              <a:t>We doen dit met de cliënt en de mensen die de cliënt belangrijk vindt en vertrouwt want we geloven dat zij zelf goede ideeën hebben. We vertrekken vanuit wat de cliënt en netwerk willen en kunnen.</a:t>
            </a:r>
            <a:endParaRPr lang="nl-BE" sz="1200">
              <a:cs typeface="Calibri"/>
            </a:endParaRPr>
          </a:p>
          <a:p>
            <a:pPr marL="0" indent="0" algn="ctr">
              <a:lnSpc>
                <a:spcPct val="170000"/>
              </a:lnSpc>
              <a:buNone/>
            </a:pPr>
            <a:r>
              <a:rPr lang="nl-BE" sz="1200"/>
              <a:t>Regelmatig komen we samen om perspectieven samen te brengen en op een positieve manier naar oplossingen te zoeken.</a:t>
            </a:r>
            <a:endParaRPr lang="nl-BE" sz="1200">
              <a:cs typeface="Calibri"/>
            </a:endParaRPr>
          </a:p>
          <a:p>
            <a:pPr marL="0" indent="0" algn="ctr">
              <a:lnSpc>
                <a:spcPct val="170000"/>
              </a:lnSpc>
              <a:buNone/>
            </a:pPr>
            <a:r>
              <a:rPr lang="nl-BE" sz="1200"/>
              <a:t>Wat we nodig hebben voor de toekomst komt in een plan, waarbij we er samen voor zorgen dat dit uitgevoerd kan worden. Daar zijn we sterk in.</a:t>
            </a:r>
            <a:endParaRPr lang="nl-BE" sz="1200">
              <a:ea typeface="+mn-lt"/>
              <a:cs typeface="+mn-lt"/>
            </a:endParaRPr>
          </a:p>
          <a:p>
            <a:endParaRPr lang="nl-BE"/>
          </a:p>
          <a:p>
            <a:endParaRPr lang="nl-BE"/>
          </a:p>
        </p:txBody>
      </p:sp>
      <p:sp>
        <p:nvSpPr>
          <p:cNvPr id="4" name="Tijdelijke aanduiding voor dianummer 3"/>
          <p:cNvSpPr>
            <a:spLocks noGrp="1"/>
          </p:cNvSpPr>
          <p:nvPr>
            <p:ph type="sldNum" sz="quarter" idx="5"/>
          </p:nvPr>
        </p:nvSpPr>
        <p:spPr/>
        <p:txBody>
          <a:bodyPr/>
          <a:lstStyle/>
          <a:p>
            <a:fld id="{5DBD215B-380B-49F5-9F1C-F8B9877F56CF}" type="slidenum">
              <a:rPr lang="nl-BE" smtClean="0"/>
              <a:t>6</a:t>
            </a:fld>
            <a:endParaRPr lang="nl-BE"/>
          </a:p>
        </p:txBody>
      </p:sp>
    </p:spTree>
    <p:extLst>
      <p:ext uri="{BB962C8B-B14F-4D97-AF65-F5344CB8AC3E}">
        <p14:creationId xmlns:p14="http://schemas.microsoft.com/office/powerpoint/2010/main" val="1363716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Onderscheid aanbodgericht en </a:t>
            </a:r>
            <a:r>
              <a:rPr lang="nl-NL" b="1" err="1"/>
              <a:t>vraaggestuurd</a:t>
            </a:r>
            <a:r>
              <a:rPr lang="nl-NL" b="1"/>
              <a:t> werken</a:t>
            </a:r>
          </a:p>
          <a:p>
            <a:endParaRPr lang="nl-NL"/>
          </a:p>
          <a:p>
            <a:r>
              <a:rPr lang="nl-NL"/>
              <a:t>Niet gewoon vragen beantwoorden maar samen op zoek gaan naar de tools en juiste personen om tot antwoorden kunnen komen (inzet op krachten en talenten)</a:t>
            </a:r>
          </a:p>
          <a:p>
            <a:r>
              <a:rPr lang="nl-NL"/>
              <a:t>Vraagverduidelijking (wat is de vraag achter de vraag, pas na duidelijkheid wat er nodig is op zoek gaan naar wat hierbij aansluit)</a:t>
            </a:r>
          </a:p>
          <a:p>
            <a:endParaRPr lang="nl-NL" b="1"/>
          </a:p>
          <a:p>
            <a:r>
              <a:rPr lang="nl-NL" b="1"/>
              <a:t>Perspectieven </a:t>
            </a:r>
            <a:r>
              <a:rPr lang="nl-NL" b="1">
                <a:sym typeface="Wingdings" panose="05000000000000000000" pitchFamily="2" charset="2"/>
              </a:rPr>
              <a:t>samen krijgen (inzetten op verhaal en netwerkverkenning)</a:t>
            </a:r>
          </a:p>
          <a:p>
            <a:pPr marL="171450" indent="-171450">
              <a:buFont typeface="Arial" panose="020B0604020202020204" pitchFamily="34" charset="0"/>
              <a:buChar char="•"/>
            </a:pPr>
            <a:r>
              <a:rPr lang="nl-NL">
                <a:sym typeface="Wingdings" panose="05000000000000000000" pitchFamily="2" charset="2"/>
              </a:rPr>
              <a:t>Stilstaan bij rol professional &amp; rol natuurlijk netwerk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a:t>Wat beslist cliënt alleen? Waarvoor wordt raad gevraagd aan vrienden/familie? Wat gebeurt er als cliënt en of netwerk zich niet goed voelt?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a:t>Wat zijn de wensen? Wat zijn de bezorgdheden?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BE" sz="120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BE" sz="1200"/>
          </a:p>
          <a:p>
            <a:pPr marL="171450" indent="-171450">
              <a:buFont typeface="Arial" panose="020B0604020202020204" pitchFamily="34" charset="0"/>
              <a:buChar char="•"/>
            </a:pPr>
            <a:endParaRPr lang="nl-NL">
              <a:sym typeface="Wingdings" panose="05000000000000000000" pitchFamily="2" charset="2"/>
            </a:endParaRPr>
          </a:p>
          <a:p>
            <a:pPr marL="171450" indent="-171450">
              <a:buFont typeface="Arial" panose="020B0604020202020204" pitchFamily="34" charset="0"/>
              <a:buChar char="•"/>
            </a:pPr>
            <a:endParaRPr lang="nl-BE"/>
          </a:p>
        </p:txBody>
      </p:sp>
      <p:sp>
        <p:nvSpPr>
          <p:cNvPr id="4" name="Tijdelijke aanduiding voor dianummer 3"/>
          <p:cNvSpPr>
            <a:spLocks noGrp="1"/>
          </p:cNvSpPr>
          <p:nvPr>
            <p:ph type="sldNum" sz="quarter" idx="5"/>
          </p:nvPr>
        </p:nvSpPr>
        <p:spPr/>
        <p:txBody>
          <a:bodyPr/>
          <a:lstStyle/>
          <a:p>
            <a:fld id="{5DBD215B-380B-49F5-9F1C-F8B9877F56CF}" type="slidenum">
              <a:rPr lang="nl-BE" smtClean="0"/>
              <a:t>7</a:t>
            </a:fld>
            <a:endParaRPr lang="nl-BE"/>
          </a:p>
        </p:txBody>
      </p:sp>
    </p:spTree>
    <p:extLst>
      <p:ext uri="{BB962C8B-B14F-4D97-AF65-F5344CB8AC3E}">
        <p14:creationId xmlns:p14="http://schemas.microsoft.com/office/powerpoint/2010/main" val="2464401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657225" lvl="2" indent="0">
              <a:buFont typeface="Arial" panose="020B0604020202020204" pitchFamily="34" charset="0"/>
              <a:buNone/>
            </a:pPr>
            <a:r>
              <a:rPr lang="nl-BE" sz="1200" b="1"/>
              <a:t>Eigen functie uitleggen (wat doen wij dan, hoe ziet dit eruit)</a:t>
            </a:r>
          </a:p>
          <a:p>
            <a:pPr marL="657225" lvl="2" indent="0">
              <a:buFont typeface="Arial" panose="020B0604020202020204" pitchFamily="34" charset="0"/>
              <a:buNone/>
            </a:pPr>
            <a:r>
              <a:rPr lang="nl-BE" sz="1200" b="0"/>
              <a:t>Faciliteren: </a:t>
            </a:r>
          </a:p>
          <a:p>
            <a:pPr marL="1085850" lvl="2" indent="-171450">
              <a:buFont typeface="Arial" panose="020B0604020202020204" pitchFamily="34" charset="0"/>
              <a:buChar char="•"/>
            </a:pPr>
            <a:r>
              <a:rPr lang="nl-NL"/>
              <a:t>Nieuwsgierig worden naar elkaar</a:t>
            </a:r>
          </a:p>
          <a:p>
            <a:pPr marL="1085850" lvl="2" indent="-171450">
              <a:buFont typeface="Arial" panose="020B0604020202020204" pitchFamily="34" charset="0"/>
              <a:buChar char="•"/>
            </a:pPr>
            <a:r>
              <a:rPr lang="nl-NL"/>
              <a:t>We sturen soms wel maar gaan niet het proces sturen (dit kiezen cliënt en netwerk zelf), we proberen cliënt en netwerk richting te geven, koers te bewaken</a:t>
            </a:r>
          </a:p>
          <a:p>
            <a:pPr marL="1085850" lvl="2" indent="-171450">
              <a:buFont typeface="Arial" panose="020B0604020202020204" pitchFamily="34" charset="0"/>
              <a:buChar char="•"/>
            </a:pPr>
            <a:r>
              <a:rPr lang="nl-NL"/>
              <a:t>Zorgen dat cliënt en netwerk tot antwoorden kunnen komen</a:t>
            </a:r>
            <a:endParaRPr lang="nl-BE" sz="1200" b="0"/>
          </a:p>
          <a:p>
            <a:pPr marL="657225" lvl="2" indent="0">
              <a:buFontTx/>
              <a:buNone/>
            </a:pPr>
            <a:endParaRPr lang="nl-BE" sz="1200" b="1"/>
          </a:p>
          <a:p>
            <a:pPr marL="657225" lvl="2" indent="0">
              <a:buFontTx/>
              <a:buNone/>
            </a:pPr>
            <a:r>
              <a:rPr lang="nl-BE" sz="1200" b="1"/>
              <a:t>Hoe komen we van proces tot product?</a:t>
            </a:r>
          </a:p>
          <a:p>
            <a:pPr marL="828675" lvl="2" indent="-171450">
              <a:buFont typeface="Arial" panose="020B0604020202020204" pitchFamily="34" charset="0"/>
              <a:buChar char="•"/>
            </a:pPr>
            <a:r>
              <a:rPr lang="nl-BE" sz="1200" b="0"/>
              <a:t>Verhaal </a:t>
            </a:r>
          </a:p>
          <a:p>
            <a:pPr marL="828675" lvl="2" indent="-171450">
              <a:buFont typeface="Arial" panose="020B0604020202020204" pitchFamily="34" charset="0"/>
              <a:buChar char="•"/>
            </a:pPr>
            <a:r>
              <a:rPr lang="nl-BE" sz="1200" b="0"/>
              <a:t>Mensen rondom hen</a:t>
            </a:r>
          </a:p>
          <a:p>
            <a:pPr marL="828675" lvl="2" indent="-171450">
              <a:buFont typeface="Arial" panose="020B0604020202020204" pitchFamily="34" charset="0"/>
              <a:buChar char="•"/>
            </a:pPr>
            <a:r>
              <a:rPr lang="nl-BE" sz="1200" b="0"/>
              <a:t>Vragen</a:t>
            </a:r>
          </a:p>
          <a:p>
            <a:pPr marL="828675" lvl="2" indent="-171450">
              <a:buFont typeface="Arial" panose="020B0604020202020204" pitchFamily="34" charset="0"/>
              <a:buChar char="•"/>
            </a:pPr>
            <a:r>
              <a:rPr lang="nl-BE" sz="1200" b="0"/>
              <a:t>Samen praten/denken/zoeken</a:t>
            </a:r>
          </a:p>
          <a:p>
            <a:pPr marL="828675" lvl="2" indent="-171450">
              <a:buFont typeface="Arial" panose="020B0604020202020204" pitchFamily="34" charset="0"/>
              <a:buChar char="•"/>
            </a:pPr>
            <a:r>
              <a:rPr lang="nl-BE" sz="1200" b="0"/>
              <a:t>Antwoorden </a:t>
            </a:r>
          </a:p>
          <a:p>
            <a:pPr marL="828675" lvl="2" indent="-171450">
              <a:buFont typeface="Arial" panose="020B0604020202020204" pitchFamily="34" charset="0"/>
              <a:buChar char="•"/>
            </a:pPr>
            <a:r>
              <a:rPr lang="nl-BE" sz="1200" b="0"/>
              <a:t>(Soms andere volgorde)</a:t>
            </a:r>
          </a:p>
          <a:p>
            <a:pPr marL="828675" lvl="2" indent="-171450">
              <a:buFont typeface="Arial" panose="020B0604020202020204" pitchFamily="34" charset="0"/>
              <a:buChar char="•"/>
            </a:pPr>
            <a:endParaRPr lang="nl-BE" sz="1200" b="0"/>
          </a:p>
          <a:p>
            <a:pPr marL="657225" lvl="2" indent="0">
              <a:buFont typeface="Arial" panose="020B0604020202020204" pitchFamily="34" charset="0"/>
              <a:buNone/>
            </a:pPr>
            <a:r>
              <a:rPr lang="nl-BE" sz="1200" b="1"/>
              <a:t>Concentrische cirkels:</a:t>
            </a:r>
          </a:p>
          <a:p>
            <a:pPr marL="828675"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b="0"/>
              <a:t>Eigen mogelijkheden en mogelijkheden in de buurt</a:t>
            </a:r>
          </a:p>
          <a:p>
            <a:pPr marL="828675" lvl="2" indent="-171450">
              <a:buFont typeface="Arial" panose="020B0604020202020204" pitchFamily="34" charset="0"/>
              <a:buChar char="•"/>
            </a:pPr>
            <a:r>
              <a:rPr lang="nl-BE" sz="1200" b="0"/>
              <a:t>Reguliere diensten</a:t>
            </a:r>
          </a:p>
          <a:p>
            <a:pPr marL="828675" lvl="2" indent="-171450">
              <a:buFont typeface="Arial" panose="020B0604020202020204" pitchFamily="34" charset="0"/>
              <a:buChar char="•"/>
            </a:pPr>
            <a:r>
              <a:rPr lang="nl-BE" sz="1200" b="0"/>
              <a:t>RTH</a:t>
            </a:r>
          </a:p>
          <a:p>
            <a:pPr marL="828675" lvl="2" indent="-171450">
              <a:buFont typeface="Arial" panose="020B0604020202020204" pitchFamily="34" charset="0"/>
              <a:buChar char="•"/>
            </a:pPr>
            <a:r>
              <a:rPr lang="nl-BE" sz="1200" b="0"/>
              <a:t>NRTH</a:t>
            </a:r>
          </a:p>
          <a:p>
            <a:pPr marL="657225" lvl="2" indent="0">
              <a:buFontTx/>
              <a:buNone/>
            </a:pPr>
            <a:endParaRPr lang="nl-BE" sz="1200" b="1"/>
          </a:p>
          <a:p>
            <a:endParaRPr lang="nl-BE"/>
          </a:p>
          <a:p>
            <a:pPr algn="l" rtl="0" fontAlgn="base"/>
            <a:r>
              <a:rPr lang="nl-BE" b="0" i="0">
                <a:solidFill>
                  <a:srgbClr val="000000"/>
                </a:solidFill>
                <a:effectLst/>
                <a:latin typeface="Calibri" panose="020F0502020204030204" pitchFamily="34" charset="0"/>
              </a:rPr>
              <a:t>​</a:t>
            </a:r>
            <a:endParaRPr lang="nl-BE" b="0" i="0">
              <a:solidFill>
                <a:srgbClr val="444444"/>
              </a:solidFill>
              <a:effectLst/>
              <a:latin typeface="Calibri" panose="020F0502020204030204" pitchFamily="34" charset="0"/>
            </a:endParaRPr>
          </a:p>
          <a:p>
            <a:endParaRPr lang="nl-BE"/>
          </a:p>
        </p:txBody>
      </p:sp>
      <p:sp>
        <p:nvSpPr>
          <p:cNvPr id="4" name="Tijdelijke aanduiding voor dianummer 3"/>
          <p:cNvSpPr>
            <a:spLocks noGrp="1"/>
          </p:cNvSpPr>
          <p:nvPr>
            <p:ph type="sldNum" sz="quarter" idx="5"/>
          </p:nvPr>
        </p:nvSpPr>
        <p:spPr/>
        <p:txBody>
          <a:bodyPr/>
          <a:lstStyle/>
          <a:p>
            <a:fld id="{5DBD215B-380B-49F5-9F1C-F8B9877F56CF}" type="slidenum">
              <a:rPr lang="nl-BE" smtClean="0"/>
              <a:t>8</a:t>
            </a:fld>
            <a:endParaRPr lang="nl-BE"/>
          </a:p>
        </p:txBody>
      </p:sp>
    </p:spTree>
    <p:extLst>
      <p:ext uri="{BB962C8B-B14F-4D97-AF65-F5344CB8AC3E}">
        <p14:creationId xmlns:p14="http://schemas.microsoft.com/office/powerpoint/2010/main" val="1816126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657225" lvl="2" indent="0">
              <a:buFontTx/>
              <a:buNone/>
            </a:pPr>
            <a:r>
              <a:rPr lang="nl-BE" sz="1200" b="1"/>
              <a:t>Aandacht voor continuering na het proces</a:t>
            </a:r>
          </a:p>
          <a:p>
            <a:pPr marL="657225" lvl="2" indent="0">
              <a:buFontTx/>
              <a:buNone/>
            </a:pPr>
            <a:endParaRPr lang="nl-BE" sz="1200"/>
          </a:p>
          <a:p>
            <a:pPr marL="657225" lvl="2" indent="0">
              <a:buFontTx/>
              <a:buNone/>
            </a:pPr>
            <a:r>
              <a:rPr lang="nl-BE" sz="1200" b="1"/>
              <a:t>Zij zijn eigenaar van hun plan! </a:t>
            </a:r>
          </a:p>
          <a:p>
            <a:pPr lvl="2" indent="-257175">
              <a:buFontTx/>
              <a:buChar char="-"/>
            </a:pPr>
            <a:r>
              <a:rPr lang="nl-BE" sz="1200"/>
              <a:t>Verhaal en netwerkverkenning</a:t>
            </a:r>
          </a:p>
          <a:p>
            <a:pPr lvl="2" indent="-257175">
              <a:buFontTx/>
              <a:buChar char="-"/>
            </a:pPr>
            <a:r>
              <a:rPr lang="nl-BE" sz="1200"/>
              <a:t>Wensen, bezorgdheden en vragen</a:t>
            </a:r>
          </a:p>
          <a:p>
            <a:pPr lvl="2" indent="-257175">
              <a:buFontTx/>
              <a:buChar char="-"/>
            </a:pPr>
            <a:r>
              <a:rPr lang="nl-BE" sz="1200"/>
              <a:t>Hun sterktes en talenten benadrukken</a:t>
            </a:r>
          </a:p>
          <a:p>
            <a:pPr lvl="2" indent="-257175">
              <a:buFontTx/>
              <a:buChar char="-"/>
            </a:pPr>
            <a:r>
              <a:rPr lang="nl-BE" sz="1200"/>
              <a:t>Actieplan (hoe wordt dit uitgevoerd in detail + </a:t>
            </a:r>
            <a:r>
              <a:rPr lang="nl-BE" sz="1200" err="1"/>
              <a:t>linking</a:t>
            </a:r>
            <a:r>
              <a:rPr lang="nl-BE" sz="1200"/>
              <a:t> met warme doorverwijzing)</a:t>
            </a:r>
          </a:p>
          <a:p>
            <a:pPr lvl="2" indent="-257175">
              <a:buFontTx/>
              <a:buChar char="-"/>
            </a:pPr>
            <a:r>
              <a:rPr lang="nl-BE" sz="1200"/>
              <a:t>Hoe aan de slag gaan met nieuwe vragen? (wat is daarvoor nodig)</a:t>
            </a:r>
          </a:p>
          <a:p>
            <a:pPr lvl="2" indent="-257175">
              <a:buFontTx/>
              <a:buChar char="-"/>
            </a:pPr>
            <a:r>
              <a:rPr lang="nl-BE" sz="1200"/>
              <a:t>Ondersteuningsplan warmhouden zodat ze dit ook achteraf verder kunnen gebruiken</a:t>
            </a:r>
          </a:p>
          <a:p>
            <a:r>
              <a:rPr lang="nl-BE"/>
              <a:t>	</a:t>
            </a:r>
          </a:p>
          <a:p>
            <a:endParaRPr lang="nl-BE"/>
          </a:p>
          <a:p>
            <a:endParaRPr lang="nl-BE"/>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146C7-E437-4AD2-BBF5-92DDB5FC0EE2}"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4435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Naast cliënten kunnen ook organisaties beroep doen op onze dienst om aan vraagverheldering te doen. Wij zoeken dan samen met jullie naar een antwoord op jullie vragen.</a:t>
            </a:r>
            <a:endParaRPr lang="nl-BE">
              <a:ea typeface="Calibri"/>
              <a:cs typeface="Calibri"/>
            </a:endParaRPr>
          </a:p>
          <a:p>
            <a:r>
              <a:rPr lang="nl-BE">
                <a:cs typeface="Calibri"/>
              </a:rPr>
              <a:t>Enkele voorbeeldvragen die regelmatig terug aanbod komen bij onze organisatie.</a:t>
            </a:r>
            <a:endParaRPr lang="nl-BE">
              <a:ea typeface="Calibri"/>
              <a:cs typeface="Calibri"/>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146C7-E437-4AD2-BBF5-92DDB5FC0EE2}"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6060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0109-6D95-9C6A-7BE3-D6E5B6EA50B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A2A861E4-8227-9EA8-F7B9-8D0A119AD6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DE0E3104-6D60-2574-C8EF-BDBC5D6E1FAC}"/>
              </a:ext>
            </a:extLst>
          </p:cNvPr>
          <p:cNvSpPr>
            <a:spLocks noGrp="1"/>
          </p:cNvSpPr>
          <p:nvPr>
            <p:ph type="dt" sz="half" idx="10"/>
          </p:nvPr>
        </p:nvSpPr>
        <p:spPr/>
        <p:txBody>
          <a:bodyPr/>
          <a:lstStyle/>
          <a:p>
            <a:fld id="{F6FA2B21-3FCD-4721-B95C-427943F61125}" type="datetime1">
              <a:rPr lang="en-US" smtClean="0"/>
              <a:t>10/30/2024</a:t>
            </a:fld>
            <a:endParaRPr lang="en-US"/>
          </a:p>
        </p:txBody>
      </p:sp>
      <p:sp>
        <p:nvSpPr>
          <p:cNvPr id="5" name="Tijdelijke aanduiding voor voettekst 4">
            <a:extLst>
              <a:ext uri="{FF2B5EF4-FFF2-40B4-BE49-F238E27FC236}">
                <a16:creationId xmlns:a16="http://schemas.microsoft.com/office/drawing/2014/main" id="{01E60732-524D-47A4-7C90-47EC62E23B91}"/>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5279E1B4-12F5-A1A8-43E3-3452350A15ED}"/>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398557327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08BB6D-3274-3CBC-35D8-399612DDC7AC}"/>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8F63509A-795E-5235-E8FF-A615FF8FDBD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54F15771-5D31-2EE7-FC69-97A0C2239F0E}"/>
              </a:ext>
            </a:extLst>
          </p:cNvPr>
          <p:cNvSpPr>
            <a:spLocks noGrp="1"/>
          </p:cNvSpPr>
          <p:nvPr>
            <p:ph type="dt" sz="half" idx="10"/>
          </p:nvPr>
        </p:nvSpPr>
        <p:spPr/>
        <p:txBody>
          <a:bodyPr/>
          <a:lstStyle/>
          <a:p>
            <a:fld id="{F6FA2B21-3FCD-4721-B95C-427943F61125}" type="datetime1">
              <a:rPr lang="en-US" smtClean="0"/>
              <a:t>10/30/2024</a:t>
            </a:fld>
            <a:endParaRPr lang="en-US"/>
          </a:p>
        </p:txBody>
      </p:sp>
      <p:sp>
        <p:nvSpPr>
          <p:cNvPr id="5" name="Tijdelijke aanduiding voor voettekst 4">
            <a:extLst>
              <a:ext uri="{FF2B5EF4-FFF2-40B4-BE49-F238E27FC236}">
                <a16:creationId xmlns:a16="http://schemas.microsoft.com/office/drawing/2014/main" id="{3883FF52-3F11-0CAE-8A7F-A7B478B29913}"/>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6EABE9E1-5502-2419-2264-F02775E973C5}"/>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10999287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6E2FCC5-B9C9-4A8E-C219-4F2E6F505517}"/>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21EEBDD6-7504-3DBA-90A9-50DBF3D2A96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5B164C95-FFD8-21FB-FE34-D33CD04FD0A1}"/>
              </a:ext>
            </a:extLst>
          </p:cNvPr>
          <p:cNvSpPr>
            <a:spLocks noGrp="1"/>
          </p:cNvSpPr>
          <p:nvPr>
            <p:ph type="dt" sz="half" idx="10"/>
          </p:nvPr>
        </p:nvSpPr>
        <p:spPr/>
        <p:txBody>
          <a:bodyPr/>
          <a:lstStyle/>
          <a:p>
            <a:fld id="{F6FA2B21-3FCD-4721-B95C-427943F61125}" type="datetime1">
              <a:rPr lang="en-US" smtClean="0"/>
              <a:t>10/30/2024</a:t>
            </a:fld>
            <a:endParaRPr lang="en-US"/>
          </a:p>
        </p:txBody>
      </p:sp>
      <p:sp>
        <p:nvSpPr>
          <p:cNvPr id="5" name="Tijdelijke aanduiding voor voettekst 4">
            <a:extLst>
              <a:ext uri="{FF2B5EF4-FFF2-40B4-BE49-F238E27FC236}">
                <a16:creationId xmlns:a16="http://schemas.microsoft.com/office/drawing/2014/main" id="{C0804FD5-F7AE-E61D-16DF-37A054065B6B}"/>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0BB0305-63D1-5A62-67C5-4FEBA0134534}"/>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123915258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E5390B-748F-9035-B093-4AC41B5989E1}"/>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5B73198F-1438-323F-D0CF-0F121E3D230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A32240DE-A3F1-3FD1-24A7-E045A304FB7C}"/>
              </a:ext>
            </a:extLst>
          </p:cNvPr>
          <p:cNvSpPr>
            <a:spLocks noGrp="1"/>
          </p:cNvSpPr>
          <p:nvPr>
            <p:ph type="dt" sz="half" idx="10"/>
          </p:nvPr>
        </p:nvSpPr>
        <p:spPr/>
        <p:txBody>
          <a:bodyPr/>
          <a:lstStyle/>
          <a:p>
            <a:fld id="{F6FA2B21-3FCD-4721-B95C-427943F61125}" type="datetime1">
              <a:rPr lang="en-US" smtClean="0"/>
              <a:t>10/30/2024</a:t>
            </a:fld>
            <a:endParaRPr lang="en-US"/>
          </a:p>
        </p:txBody>
      </p:sp>
      <p:sp>
        <p:nvSpPr>
          <p:cNvPr id="5" name="Tijdelijke aanduiding voor voettekst 4">
            <a:extLst>
              <a:ext uri="{FF2B5EF4-FFF2-40B4-BE49-F238E27FC236}">
                <a16:creationId xmlns:a16="http://schemas.microsoft.com/office/drawing/2014/main" id="{4B8FC3C9-E18D-74DA-79B1-C7B9D033C1B6}"/>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54BF7C88-E8C9-49B4-58EC-1672099E3291}"/>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172965066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05D90-016D-D7AD-DAD7-0CBE9794755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85FF9E31-CFFC-4692-EAF7-36424CB708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DA010A0-955C-875C-FB46-C71BFA6E68D8}"/>
              </a:ext>
            </a:extLst>
          </p:cNvPr>
          <p:cNvSpPr>
            <a:spLocks noGrp="1"/>
          </p:cNvSpPr>
          <p:nvPr>
            <p:ph type="dt" sz="half" idx="10"/>
          </p:nvPr>
        </p:nvSpPr>
        <p:spPr/>
        <p:txBody>
          <a:bodyPr/>
          <a:lstStyle/>
          <a:p>
            <a:fld id="{F6FA2B21-3FCD-4721-B95C-427943F61125}" type="datetime1">
              <a:rPr lang="en-US" smtClean="0"/>
              <a:t>10/30/2024</a:t>
            </a:fld>
            <a:endParaRPr lang="en-US"/>
          </a:p>
        </p:txBody>
      </p:sp>
      <p:sp>
        <p:nvSpPr>
          <p:cNvPr id="5" name="Tijdelijke aanduiding voor voettekst 4">
            <a:extLst>
              <a:ext uri="{FF2B5EF4-FFF2-40B4-BE49-F238E27FC236}">
                <a16:creationId xmlns:a16="http://schemas.microsoft.com/office/drawing/2014/main" id="{1BD84D75-8C29-A275-30E7-A62C5E56E11A}"/>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8694C459-9DFC-7E8C-218D-9E0E3E100302}"/>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227849747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FBE52C-52EF-8879-8BC7-EC4B8B29C4BE}"/>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7A57E45F-2FC5-A2AF-EB10-B28366F8199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FE0C495A-7775-D9A8-8EEF-A3B8AA5A546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1C3BB499-3F39-6E92-4F6F-97B66E9D0FC7}"/>
              </a:ext>
            </a:extLst>
          </p:cNvPr>
          <p:cNvSpPr>
            <a:spLocks noGrp="1"/>
          </p:cNvSpPr>
          <p:nvPr>
            <p:ph type="dt" sz="half" idx="10"/>
          </p:nvPr>
        </p:nvSpPr>
        <p:spPr/>
        <p:txBody>
          <a:bodyPr/>
          <a:lstStyle/>
          <a:p>
            <a:fld id="{F6FA2B21-3FCD-4721-B95C-427943F61125}" type="datetime1">
              <a:rPr lang="en-US" smtClean="0"/>
              <a:t>10/30/2024</a:t>
            </a:fld>
            <a:endParaRPr lang="en-US"/>
          </a:p>
        </p:txBody>
      </p:sp>
      <p:sp>
        <p:nvSpPr>
          <p:cNvPr id="6" name="Tijdelijke aanduiding voor voettekst 5">
            <a:extLst>
              <a:ext uri="{FF2B5EF4-FFF2-40B4-BE49-F238E27FC236}">
                <a16:creationId xmlns:a16="http://schemas.microsoft.com/office/drawing/2014/main" id="{0311A439-FC26-3215-70AF-CBAF759DE2D6}"/>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EFCFCACC-881F-0D74-FA9A-5EC6A5F94D10}"/>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164647609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250F8-9C7E-AD83-546A-E05BF1D4BA58}"/>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B2205BDC-45F0-3002-49D3-11B6DAEF90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F6BA62F-E444-2B78-7D5D-7EED8ED0392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E48A7864-36E4-B2C6-9FDE-8BFAD5D1DC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BA533D9-D600-EE70-C33D-A842EDC3DCD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8FF21F36-B210-290F-0579-0515F6AAECBA}"/>
              </a:ext>
            </a:extLst>
          </p:cNvPr>
          <p:cNvSpPr>
            <a:spLocks noGrp="1"/>
          </p:cNvSpPr>
          <p:nvPr>
            <p:ph type="dt" sz="half" idx="10"/>
          </p:nvPr>
        </p:nvSpPr>
        <p:spPr/>
        <p:txBody>
          <a:bodyPr/>
          <a:lstStyle/>
          <a:p>
            <a:fld id="{F6FA2B21-3FCD-4721-B95C-427943F61125}" type="datetime1">
              <a:rPr lang="en-US" smtClean="0"/>
              <a:t>10/30/2024</a:t>
            </a:fld>
            <a:endParaRPr lang="en-US"/>
          </a:p>
        </p:txBody>
      </p:sp>
      <p:sp>
        <p:nvSpPr>
          <p:cNvPr id="8" name="Tijdelijke aanduiding voor voettekst 7">
            <a:extLst>
              <a:ext uri="{FF2B5EF4-FFF2-40B4-BE49-F238E27FC236}">
                <a16:creationId xmlns:a16="http://schemas.microsoft.com/office/drawing/2014/main" id="{C0F03DDE-9C3B-2C53-639A-F7E8EA767173}"/>
              </a:ext>
            </a:extLst>
          </p:cNvPr>
          <p:cNvSpPr>
            <a:spLocks noGrp="1"/>
          </p:cNvSpPr>
          <p:nvPr>
            <p:ph type="ftr" sz="quarter" idx="11"/>
          </p:nvPr>
        </p:nvSpPr>
        <p:spPr/>
        <p:txBody>
          <a:bodyPr/>
          <a:lstStyle/>
          <a:p>
            <a:endParaRPr lang="en-US"/>
          </a:p>
        </p:txBody>
      </p:sp>
      <p:sp>
        <p:nvSpPr>
          <p:cNvPr id="9" name="Tijdelijke aanduiding voor dianummer 8">
            <a:extLst>
              <a:ext uri="{FF2B5EF4-FFF2-40B4-BE49-F238E27FC236}">
                <a16:creationId xmlns:a16="http://schemas.microsoft.com/office/drawing/2014/main" id="{1033915D-4CAA-5B74-E01B-66917907390A}"/>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415698168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738528-AEC7-62AE-93CC-DEA7AFED1D88}"/>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981DC964-7469-F85E-8D4B-6281595F162F}"/>
              </a:ext>
            </a:extLst>
          </p:cNvPr>
          <p:cNvSpPr>
            <a:spLocks noGrp="1"/>
          </p:cNvSpPr>
          <p:nvPr>
            <p:ph type="dt" sz="half" idx="10"/>
          </p:nvPr>
        </p:nvSpPr>
        <p:spPr/>
        <p:txBody>
          <a:bodyPr/>
          <a:lstStyle/>
          <a:p>
            <a:fld id="{F6FA2B21-3FCD-4721-B95C-427943F61125}" type="datetime1">
              <a:rPr lang="en-US" smtClean="0"/>
              <a:t>10/30/2024</a:t>
            </a:fld>
            <a:endParaRPr lang="en-US"/>
          </a:p>
        </p:txBody>
      </p:sp>
      <p:sp>
        <p:nvSpPr>
          <p:cNvPr id="4" name="Tijdelijke aanduiding voor voettekst 3">
            <a:extLst>
              <a:ext uri="{FF2B5EF4-FFF2-40B4-BE49-F238E27FC236}">
                <a16:creationId xmlns:a16="http://schemas.microsoft.com/office/drawing/2014/main" id="{DEF90F79-1030-FC5E-318D-54A5EEC2C0EF}"/>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9A560CD0-F820-179A-3C9F-F03C10DE76E0}"/>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358465073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22BDA3E-69E3-9A91-3F2F-1B972D9DA4BF}"/>
              </a:ext>
            </a:extLst>
          </p:cNvPr>
          <p:cNvSpPr>
            <a:spLocks noGrp="1"/>
          </p:cNvSpPr>
          <p:nvPr>
            <p:ph type="dt" sz="half" idx="10"/>
          </p:nvPr>
        </p:nvSpPr>
        <p:spPr/>
        <p:txBody>
          <a:bodyPr/>
          <a:lstStyle/>
          <a:p>
            <a:fld id="{F6FA2B21-3FCD-4721-B95C-427943F61125}" type="datetime1">
              <a:rPr lang="en-US" smtClean="0"/>
              <a:t>10/30/2024</a:t>
            </a:fld>
            <a:endParaRPr lang="en-US"/>
          </a:p>
        </p:txBody>
      </p:sp>
      <p:sp>
        <p:nvSpPr>
          <p:cNvPr id="3" name="Tijdelijke aanduiding voor voettekst 2">
            <a:extLst>
              <a:ext uri="{FF2B5EF4-FFF2-40B4-BE49-F238E27FC236}">
                <a16:creationId xmlns:a16="http://schemas.microsoft.com/office/drawing/2014/main" id="{BDD67D2D-1F27-A52C-A2A4-8D53080675DE}"/>
              </a:ext>
            </a:extLst>
          </p:cNvPr>
          <p:cNvSpPr>
            <a:spLocks noGrp="1"/>
          </p:cNvSpPr>
          <p:nvPr>
            <p:ph type="ftr" sz="quarter" idx="11"/>
          </p:nvPr>
        </p:nvSpPr>
        <p:spPr/>
        <p:txBody>
          <a:bodyPr/>
          <a:lstStyle/>
          <a:p>
            <a:endParaRPr lang="en-US"/>
          </a:p>
        </p:txBody>
      </p:sp>
      <p:sp>
        <p:nvSpPr>
          <p:cNvPr id="4" name="Tijdelijke aanduiding voor dianummer 3">
            <a:extLst>
              <a:ext uri="{FF2B5EF4-FFF2-40B4-BE49-F238E27FC236}">
                <a16:creationId xmlns:a16="http://schemas.microsoft.com/office/drawing/2014/main" id="{A24A87E3-737C-DD38-76A1-45C63BBFDC4A}"/>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123711136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AE1B72-7D4A-1978-0EB6-A5A583AF513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0BAFABB3-3329-B34B-387C-C3D6169C79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E24A717E-FF57-C57D-4FE5-AC3472415A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70D6FD5-A815-0B7E-9E1A-C82F5C4BFF4B}"/>
              </a:ext>
            </a:extLst>
          </p:cNvPr>
          <p:cNvSpPr>
            <a:spLocks noGrp="1"/>
          </p:cNvSpPr>
          <p:nvPr>
            <p:ph type="dt" sz="half" idx="10"/>
          </p:nvPr>
        </p:nvSpPr>
        <p:spPr/>
        <p:txBody>
          <a:bodyPr/>
          <a:lstStyle/>
          <a:p>
            <a:fld id="{F6FA2B21-3FCD-4721-B95C-427943F61125}" type="datetime1">
              <a:rPr lang="en-US" smtClean="0"/>
              <a:t>10/30/2024</a:t>
            </a:fld>
            <a:endParaRPr lang="en-US"/>
          </a:p>
        </p:txBody>
      </p:sp>
      <p:sp>
        <p:nvSpPr>
          <p:cNvPr id="6" name="Tijdelijke aanduiding voor voettekst 5">
            <a:extLst>
              <a:ext uri="{FF2B5EF4-FFF2-40B4-BE49-F238E27FC236}">
                <a16:creationId xmlns:a16="http://schemas.microsoft.com/office/drawing/2014/main" id="{62D9D6F7-E34B-9803-D432-ECECB29D6D0D}"/>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EB1E37B3-5121-F5E5-06F9-0A5DB4850B58}"/>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104502091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F88B36-EFC6-9B20-8556-8EEA7EFAEE1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29266550-6D3B-0811-D3D3-F0E734F0C6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4281C2F9-5BF8-A3FE-18EA-FEB6B4DA85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11B3A2B-AAAB-6612-8371-317A7CE52112}"/>
              </a:ext>
            </a:extLst>
          </p:cNvPr>
          <p:cNvSpPr>
            <a:spLocks noGrp="1"/>
          </p:cNvSpPr>
          <p:nvPr>
            <p:ph type="dt" sz="half" idx="10"/>
          </p:nvPr>
        </p:nvSpPr>
        <p:spPr/>
        <p:txBody>
          <a:bodyPr/>
          <a:lstStyle/>
          <a:p>
            <a:fld id="{F6FA2B21-3FCD-4721-B95C-427943F61125}" type="datetime1">
              <a:rPr lang="en-US" smtClean="0"/>
              <a:t>10/30/2024</a:t>
            </a:fld>
            <a:endParaRPr lang="en-US"/>
          </a:p>
        </p:txBody>
      </p:sp>
      <p:sp>
        <p:nvSpPr>
          <p:cNvPr id="6" name="Tijdelijke aanduiding voor voettekst 5">
            <a:extLst>
              <a:ext uri="{FF2B5EF4-FFF2-40B4-BE49-F238E27FC236}">
                <a16:creationId xmlns:a16="http://schemas.microsoft.com/office/drawing/2014/main" id="{BE1E0764-6171-453A-15A2-6E387329115E}"/>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EA47A98F-3BA9-211B-8CDA-436710119A9F}"/>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246276244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4CB696B-863B-E64E-54AA-50295AEC4A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F11DA947-F36D-C8BD-C4B3-007CAC9F3C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2E298A90-B295-753E-90B0-0B0BAC6C54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A2B21-3FCD-4721-B95C-427943F61125}" type="datetime1">
              <a:rPr lang="en-US" smtClean="0"/>
              <a:t>10/30/2024</a:t>
            </a:fld>
            <a:endParaRPr lang="en-US"/>
          </a:p>
        </p:txBody>
      </p:sp>
      <p:sp>
        <p:nvSpPr>
          <p:cNvPr id="5" name="Tijdelijke aanduiding voor voettekst 4">
            <a:extLst>
              <a:ext uri="{FF2B5EF4-FFF2-40B4-BE49-F238E27FC236}">
                <a16:creationId xmlns:a16="http://schemas.microsoft.com/office/drawing/2014/main" id="{D9A9343A-5B92-296A-FDC8-7B3B268416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a:extLst>
              <a:ext uri="{FF2B5EF4-FFF2-40B4-BE49-F238E27FC236}">
                <a16:creationId xmlns:a16="http://schemas.microsoft.com/office/drawing/2014/main" id="{5852E55D-5920-687E-12A2-17EB23ED13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7E4EF-A1BD-40F4-AB7B-04F084DD991D}" type="slidenum">
              <a:rPr lang="en-US" smtClean="0"/>
              <a:t>‹nr.›</a:t>
            </a:fld>
            <a:endParaRPr lang="en-US"/>
          </a:p>
        </p:txBody>
      </p:sp>
    </p:spTree>
    <p:extLst>
      <p:ext uri="{BB962C8B-B14F-4D97-AF65-F5344CB8AC3E}">
        <p14:creationId xmlns:p14="http://schemas.microsoft.com/office/powerpoint/2010/main" val="33958117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dop-ovl.b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mailto:outreach@dop-ovl.b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v7_a_UYOgKo&amp;ab_channel=dopov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youtube.com/watch?reload=9&amp;v=dByIcxJ1es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s://www.youtube.com/watch?reload=9&amp;v=dByIcxJ1es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5219498-D544-41AC-98FE-8F956EF66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500DBFC-17A9-4E0A-AEE2-A49F9AEEF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814414" y="2755726"/>
            <a:ext cx="5385969" cy="1321831"/>
          </a:xfrm>
        </p:spPr>
        <p:txBody>
          <a:bodyPr anchor="t">
            <a:noAutofit/>
          </a:bodyPr>
          <a:lstStyle/>
          <a:p>
            <a:pPr algn="l"/>
            <a:r>
              <a:rPr lang="de-DE" sz="4000" b="1">
                <a:solidFill>
                  <a:schemeClr val="tx2"/>
                </a:solidFill>
                <a:latin typeface="+mn-lt"/>
                <a:ea typeface="ADLaM Display" panose="020F0502020204030204" pitchFamily="2" charset="0"/>
                <a:cs typeface="Aharoni" panose="020F0502020204030204" pitchFamily="2" charset="-79"/>
              </a:rPr>
              <a:t>Dienst </a:t>
            </a:r>
            <a:r>
              <a:rPr lang="de-DE" sz="4000" b="1" err="1">
                <a:solidFill>
                  <a:schemeClr val="tx2"/>
                </a:solidFill>
                <a:latin typeface="+mn-lt"/>
                <a:ea typeface="ADLaM Display" panose="020F0502020204030204" pitchFamily="2" charset="0"/>
                <a:cs typeface="Aharoni" panose="020F0502020204030204" pitchFamily="2" charset="-79"/>
              </a:rPr>
              <a:t>Ondersteuningsplan</a:t>
            </a:r>
            <a:br>
              <a:rPr lang="de-DE" sz="4000" b="1">
                <a:solidFill>
                  <a:schemeClr val="tx2"/>
                </a:solidFill>
                <a:latin typeface="+mn-lt"/>
                <a:ea typeface="ADLaM Display" panose="020F0502020204030204" pitchFamily="2" charset="0"/>
                <a:cs typeface="Aharoni" panose="020F0502020204030204" pitchFamily="2" charset="-79"/>
              </a:rPr>
            </a:br>
            <a:r>
              <a:rPr lang="de-DE" sz="4000" b="1" err="1">
                <a:solidFill>
                  <a:schemeClr val="tx2"/>
                </a:solidFill>
                <a:latin typeface="+mn-lt"/>
                <a:ea typeface="ADLaM Display" panose="020F0502020204030204" pitchFamily="2" charset="0"/>
                <a:cs typeface="Aharoni" panose="020F0502020204030204" pitchFamily="2" charset="-79"/>
              </a:rPr>
              <a:t>Oost-Vlaanderen</a:t>
            </a:r>
            <a:endParaRPr lang="de-DE" sz="4000" b="1">
              <a:solidFill>
                <a:schemeClr val="tx2"/>
              </a:solidFill>
              <a:latin typeface="+mn-lt"/>
              <a:ea typeface="ADLaM Display" panose="020F0502020204030204" pitchFamily="2" charset="0"/>
              <a:cs typeface="Aharoni" panose="020F0502020204030204" pitchFamily="2" charset="-79"/>
            </a:endParaRPr>
          </a:p>
        </p:txBody>
      </p:sp>
      <p:grpSp>
        <p:nvGrpSpPr>
          <p:cNvPr id="12" name="Group 11">
            <a:extLst>
              <a:ext uri="{FF2B5EF4-FFF2-40B4-BE49-F238E27FC236}">
                <a16:creationId xmlns:a16="http://schemas.microsoft.com/office/drawing/2014/main" id="{D74613BB-817C-4C4F-8A24-4936F2F064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1023" y="52996"/>
            <a:ext cx="6093363" cy="6805005"/>
            <a:chOff x="6101023" y="52996"/>
            <a:chExt cx="6093363" cy="6805005"/>
          </a:xfrm>
        </p:grpSpPr>
        <p:sp>
          <p:nvSpPr>
            <p:cNvPr id="13" name="Freeform: Shape 12">
              <a:extLst>
                <a:ext uri="{FF2B5EF4-FFF2-40B4-BE49-F238E27FC236}">
                  <a16:creationId xmlns:a16="http://schemas.microsoft.com/office/drawing/2014/main" id="{926C820D-9A01-44F0-AE18-C2DAB089B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3517682 w 5890490"/>
                <a:gd name="connsiteY0" fmla="*/ 0 h 6578439"/>
                <a:gd name="connsiteX1" fmla="*/ 5849513 w 5890490"/>
                <a:gd name="connsiteY1" fmla="*/ 841730 h 6578439"/>
                <a:gd name="connsiteX2" fmla="*/ 5890490 w 5890490"/>
                <a:gd name="connsiteY2" fmla="*/ 879060 h 6578439"/>
                <a:gd name="connsiteX3" fmla="*/ 5890490 w 5890490"/>
                <a:gd name="connsiteY3" fmla="*/ 1816052 h 6578439"/>
                <a:gd name="connsiteX4" fmla="*/ 5856961 w 5890490"/>
                <a:gd name="connsiteY4" fmla="*/ 1771023 h 6578439"/>
                <a:gd name="connsiteX5" fmla="*/ 5655397 w 5890490"/>
                <a:gd name="connsiteY5" fmla="*/ 1548813 h 6578439"/>
                <a:gd name="connsiteX6" fmla="*/ 3517682 w 5890490"/>
                <a:gd name="connsiteY6" fmla="*/ 658717 h 6578439"/>
                <a:gd name="connsiteX7" fmla="*/ 2395696 w 5890490"/>
                <a:gd name="connsiteY7" fmla="*/ 850721 h 6578439"/>
                <a:gd name="connsiteX8" fmla="*/ 1519955 w 5890490"/>
                <a:gd name="connsiteY8" fmla="*/ 1450441 h 6578439"/>
                <a:gd name="connsiteX9" fmla="*/ 1223630 w 5890490"/>
                <a:gd name="connsiteY9" fmla="*/ 1841430 h 6578439"/>
                <a:gd name="connsiteX10" fmla="*/ 1075857 w 5890490"/>
                <a:gd name="connsiteY10" fmla="*/ 2329343 h 6578439"/>
                <a:gd name="connsiteX11" fmla="*/ 731010 w 5890490"/>
                <a:gd name="connsiteY11" fmla="*/ 3483744 h 6578439"/>
                <a:gd name="connsiteX12" fmla="*/ 741000 w 5890490"/>
                <a:gd name="connsiteY12" fmla="*/ 4479719 h 6578439"/>
                <a:gd name="connsiteX13" fmla="*/ 1315615 w 5890490"/>
                <a:gd name="connsiteY13" fmla="*/ 5443827 h 6578439"/>
                <a:gd name="connsiteX14" fmla="*/ 2277503 w 5890490"/>
                <a:gd name="connsiteY14" fmla="*/ 6259386 h 6578439"/>
                <a:gd name="connsiteX15" fmla="*/ 3439448 w 5890490"/>
                <a:gd name="connsiteY15" fmla="*/ 6551739 h 6578439"/>
                <a:gd name="connsiteX16" fmla="*/ 4408732 w 5890490"/>
                <a:gd name="connsiteY16" fmla="*/ 6255172 h 6578439"/>
                <a:gd name="connsiteX17" fmla="*/ 5343243 w 5890490"/>
                <a:gd name="connsiteY17" fmla="*/ 5442509 h 6578439"/>
                <a:gd name="connsiteX18" fmla="*/ 5745566 w 5890490"/>
                <a:gd name="connsiteY18" fmla="*/ 5056656 h 6578439"/>
                <a:gd name="connsiteX19" fmla="*/ 5890490 w 5890490"/>
                <a:gd name="connsiteY19" fmla="*/ 4920880 h 6578439"/>
                <a:gd name="connsiteX20" fmla="*/ 5890490 w 5890490"/>
                <a:gd name="connsiteY20" fmla="*/ 5821966 h 6578439"/>
                <a:gd name="connsiteX21" fmla="*/ 5802002 w 5890490"/>
                <a:gd name="connsiteY21" fmla="*/ 5907904 h 6578439"/>
                <a:gd name="connsiteX22" fmla="*/ 5294358 w 5890490"/>
                <a:gd name="connsiteY22" fmla="*/ 6397505 h 6578439"/>
                <a:gd name="connsiteX23" fmla="*/ 5077178 w 5890490"/>
                <a:gd name="connsiteY23" fmla="*/ 6578439 h 6578439"/>
                <a:gd name="connsiteX24" fmla="*/ 1567290 w 5890490"/>
                <a:gd name="connsiteY24" fmla="*/ 6578439 h 6578439"/>
                <a:gd name="connsiteX25" fmla="*/ 1508588 w 5890490"/>
                <a:gd name="connsiteY25" fmla="*/ 6535186 h 6578439"/>
                <a:gd name="connsiteX26" fmla="*/ 826498 w 5890490"/>
                <a:gd name="connsiteY26" fmla="*/ 5876034 h 6578439"/>
                <a:gd name="connsiteX27" fmla="*/ 122403 w 5890490"/>
                <a:gd name="connsiteY27" fmla="*/ 3255655 h 6578439"/>
                <a:gd name="connsiteX28" fmla="*/ 1061197 w 5890490"/>
                <a:gd name="connsiteY28" fmla="*/ 984650 h 6578439"/>
                <a:gd name="connsiteX29" fmla="*/ 3517682 w 5890490"/>
                <a:gd name="connsiteY29"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90490" h="6578439">
                  <a:moveTo>
                    <a:pt x="3517682" y="0"/>
                  </a:moveTo>
                  <a:cubicBezTo>
                    <a:pt x="4402016" y="0"/>
                    <a:pt x="5213741" y="315483"/>
                    <a:pt x="5849513" y="841730"/>
                  </a:cubicBezTo>
                  <a:lnTo>
                    <a:pt x="5890490" y="879060"/>
                  </a:lnTo>
                  <a:lnTo>
                    <a:pt x="5890490" y="1816052"/>
                  </a:lnTo>
                  <a:lnTo>
                    <a:pt x="5856961" y="1771023"/>
                  </a:lnTo>
                  <a:cubicBezTo>
                    <a:pt x="5793650" y="1694076"/>
                    <a:pt x="5726429" y="1619959"/>
                    <a:pt x="5655397" y="1548813"/>
                  </a:cubicBezTo>
                  <a:cubicBezTo>
                    <a:pt x="5082208" y="974906"/>
                    <a:pt x="4322973" y="658717"/>
                    <a:pt x="3517682" y="658717"/>
                  </a:cubicBezTo>
                  <a:cubicBezTo>
                    <a:pt x="3085520" y="658717"/>
                    <a:pt x="2718488" y="721533"/>
                    <a:pt x="2395696" y="850721"/>
                  </a:cubicBezTo>
                  <a:cubicBezTo>
                    <a:pt x="2079132" y="977407"/>
                    <a:pt x="1792668" y="1173626"/>
                    <a:pt x="1519955" y="1450441"/>
                  </a:cubicBezTo>
                  <a:cubicBezTo>
                    <a:pt x="1330275" y="1642840"/>
                    <a:pt x="1263719" y="1756094"/>
                    <a:pt x="1223630" y="1841430"/>
                  </a:cubicBezTo>
                  <a:cubicBezTo>
                    <a:pt x="1166545" y="1962981"/>
                    <a:pt x="1128532" y="2116663"/>
                    <a:pt x="1075857" y="2329343"/>
                  </a:cubicBezTo>
                  <a:cubicBezTo>
                    <a:pt x="1008652" y="2601153"/>
                    <a:pt x="916537" y="2973574"/>
                    <a:pt x="731010" y="3483744"/>
                  </a:cubicBezTo>
                  <a:cubicBezTo>
                    <a:pt x="617488" y="3795981"/>
                    <a:pt x="620731" y="4121653"/>
                    <a:pt x="741000" y="4479719"/>
                  </a:cubicBezTo>
                  <a:cubicBezTo>
                    <a:pt x="847257" y="4796172"/>
                    <a:pt x="1045888" y="5129481"/>
                    <a:pt x="1315615" y="5443827"/>
                  </a:cubicBezTo>
                  <a:cubicBezTo>
                    <a:pt x="1630753" y="5810980"/>
                    <a:pt x="1945371" y="6077784"/>
                    <a:pt x="2277503" y="6259386"/>
                  </a:cubicBezTo>
                  <a:cubicBezTo>
                    <a:pt x="2637530" y="6456133"/>
                    <a:pt x="3017536" y="6551739"/>
                    <a:pt x="3439448" y="6551739"/>
                  </a:cubicBezTo>
                  <a:cubicBezTo>
                    <a:pt x="3781571" y="6551739"/>
                    <a:pt x="4089573" y="6457449"/>
                    <a:pt x="4408732" y="6255172"/>
                  </a:cubicBezTo>
                  <a:cubicBezTo>
                    <a:pt x="4738010" y="6046310"/>
                    <a:pt x="5050941" y="5739207"/>
                    <a:pt x="5343243" y="5442509"/>
                  </a:cubicBezTo>
                  <a:cubicBezTo>
                    <a:pt x="5479860" y="5303970"/>
                    <a:pt x="5614918" y="5178206"/>
                    <a:pt x="5745566" y="5056656"/>
                  </a:cubicBezTo>
                  <a:lnTo>
                    <a:pt x="5890490" y="4920880"/>
                  </a:lnTo>
                  <a:lnTo>
                    <a:pt x="5890490" y="5821966"/>
                  </a:lnTo>
                  <a:lnTo>
                    <a:pt x="5802002"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8B604F-996E-4349-B131-E04ED285D8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5"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27CCEAF3-651B-4605-AE58-F96E2270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3"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gs>
                <a:gs pos="16000">
                  <a:schemeClr val="accent6">
                    <a:alpha val="10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D519330-E5F1-4248-B58C-1AA0D9E6D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Afbeelding 2">
            <a:extLst>
              <a:ext uri="{FF2B5EF4-FFF2-40B4-BE49-F238E27FC236}">
                <a16:creationId xmlns:a16="http://schemas.microsoft.com/office/drawing/2014/main" id="{3E6BA0A1-69C4-735D-CBAF-240ACE6D7358}"/>
              </a:ext>
            </a:extLst>
          </p:cNvPr>
          <p:cNvPicPr>
            <a:picLocks noChangeAspect="1"/>
          </p:cNvPicPr>
          <p:nvPr/>
        </p:nvPicPr>
        <p:blipFill rotWithShape="1">
          <a:blip r:embed="rId2">
            <a:extLst>
              <a:ext uri="{28A0092B-C50C-407E-A947-70E740481C1C}">
                <a14:useLocalDpi xmlns:a14="http://schemas.microsoft.com/office/drawing/2010/main" val="0"/>
              </a:ext>
            </a:extLst>
          </a:blip>
          <a:srcRect r="74886"/>
          <a:stretch/>
        </p:blipFill>
        <p:spPr>
          <a:xfrm>
            <a:off x="7569323" y="1996756"/>
            <a:ext cx="4141760" cy="3545746"/>
          </a:xfrm>
          <a:prstGeom prst="rect">
            <a:avLst/>
          </a:prstGeom>
          <a:ln>
            <a:noFill/>
          </a:ln>
        </p:spPr>
      </p:pic>
    </p:spTree>
    <p:extLst>
      <p:ext uri="{BB962C8B-B14F-4D97-AF65-F5344CB8AC3E}">
        <p14:creationId xmlns:p14="http://schemas.microsoft.com/office/powerpoint/2010/main" val="335143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inhoud 14"/>
          <p:cNvSpPr>
            <a:spLocks noGrp="1"/>
          </p:cNvSpPr>
          <p:nvPr>
            <p:ph idx="1"/>
          </p:nvPr>
        </p:nvSpPr>
        <p:spPr>
          <a:xfrm>
            <a:off x="1969305" y="1700213"/>
            <a:ext cx="8291264" cy="4781128"/>
          </a:xfrm>
        </p:spPr>
        <p:txBody>
          <a:bodyPr/>
          <a:lstStyle/>
          <a:p>
            <a:pPr>
              <a:buClr>
                <a:srgbClr val="E2007A"/>
              </a:buClr>
            </a:pPr>
            <a:endParaRPr lang="nl-BE"/>
          </a:p>
          <a:p>
            <a:pPr>
              <a:buClr>
                <a:srgbClr val="E2007A"/>
              </a:buClr>
            </a:pPr>
            <a:endParaRPr lang="nl-BE"/>
          </a:p>
          <a:p>
            <a:pPr>
              <a:buClr>
                <a:srgbClr val="E2007A"/>
              </a:buClr>
            </a:pPr>
            <a:endParaRPr lang="nl-BE"/>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3509" y="6094536"/>
            <a:ext cx="906613" cy="763464"/>
          </a:xfrm>
          <a:prstGeom prst="rect">
            <a:avLst/>
          </a:prstGeom>
        </p:spPr>
      </p:pic>
      <p:sp>
        <p:nvSpPr>
          <p:cNvPr id="8" name="Tekstvak 7"/>
          <p:cNvSpPr txBox="1"/>
          <p:nvPr/>
        </p:nvSpPr>
        <p:spPr>
          <a:xfrm>
            <a:off x="1524000" y="-31946"/>
            <a:ext cx="9144000" cy="1384995"/>
          </a:xfrm>
          <a:prstGeom prst="rect">
            <a:avLst/>
          </a:prstGeom>
          <a:solidFill>
            <a:srgbClr val="E2007A"/>
          </a:solidFill>
        </p:spPr>
        <p:txBody>
          <a:bodyPr wrap="square" rtlCol="0">
            <a:spAutoFit/>
          </a:bodyPr>
          <a:lstStyle/>
          <a:p>
            <a:pPr algn="ctr">
              <a:defRPr/>
            </a:pPr>
            <a:endParaRPr lang="nl-BE" sz="2800">
              <a:solidFill>
                <a:prstClr val="white"/>
              </a:solidFill>
              <a:latin typeface="Arial" pitchFamily="34" charset="0"/>
              <a:cs typeface="Arial" pitchFamily="34" charset="0"/>
            </a:endParaRPr>
          </a:p>
          <a:p>
            <a:pPr algn="ctr">
              <a:defRPr/>
            </a:pPr>
            <a:endParaRPr lang="nl-BE" sz="2800">
              <a:solidFill>
                <a:prstClr val="white"/>
              </a:solidFill>
              <a:latin typeface="Calibri"/>
              <a:cs typeface="Arial" pitchFamily="34" charset="0"/>
            </a:endParaRPr>
          </a:p>
          <a:p>
            <a:pPr algn="ctr">
              <a:defRPr/>
            </a:pPr>
            <a:endParaRPr lang="nl-BE" sz="2800">
              <a:solidFill>
                <a:prstClr val="white"/>
              </a:solidFill>
              <a:latin typeface="Arial" pitchFamily="34" charset="0"/>
              <a:cs typeface="Arial" pitchFamily="34" charset="0"/>
            </a:endParaRPr>
          </a:p>
        </p:txBody>
      </p:sp>
      <p:sp>
        <p:nvSpPr>
          <p:cNvPr id="6" name="Tijdelijke aanduiding voor inhoud 2"/>
          <p:cNvSpPr txBox="1">
            <a:spLocks/>
          </p:cNvSpPr>
          <p:nvPr/>
        </p:nvSpPr>
        <p:spPr>
          <a:xfrm>
            <a:off x="1981200" y="1600201"/>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E2007A"/>
              </a:buClr>
              <a:buNone/>
              <a:defRPr/>
            </a:pPr>
            <a:r>
              <a:rPr lang="nl-BE">
                <a:solidFill>
                  <a:srgbClr val="D60093"/>
                </a:solidFill>
                <a:latin typeface="Calibri"/>
              </a:rPr>
              <a:t>Met welke vragen kunnen jullie bij ons terecht?</a:t>
            </a:r>
          </a:p>
          <a:p>
            <a:pPr marL="0" indent="0">
              <a:buClr>
                <a:srgbClr val="E2007A"/>
              </a:buClr>
              <a:buNone/>
              <a:defRPr/>
            </a:pPr>
            <a:endParaRPr lang="nl-BE" sz="900">
              <a:solidFill>
                <a:prstClr val="black"/>
              </a:solidFill>
              <a:latin typeface="Calibri"/>
            </a:endParaRPr>
          </a:p>
          <a:p>
            <a:pPr>
              <a:buClr>
                <a:srgbClr val="E2007A"/>
              </a:buClr>
              <a:defRPr/>
            </a:pPr>
            <a:r>
              <a:rPr lang="nl-BE" sz="2800">
                <a:solidFill>
                  <a:prstClr val="black"/>
                </a:solidFill>
                <a:latin typeface="Calibri"/>
              </a:rPr>
              <a:t>Vraagverheldering</a:t>
            </a:r>
          </a:p>
          <a:p>
            <a:pPr>
              <a:buClr>
                <a:srgbClr val="E2007A"/>
              </a:buClr>
              <a:defRPr/>
            </a:pPr>
            <a:r>
              <a:rPr lang="nl-BE" sz="2800">
                <a:solidFill>
                  <a:prstClr val="black"/>
                </a:solidFill>
                <a:latin typeface="Calibri"/>
              </a:rPr>
              <a:t>Kracht van de vraag</a:t>
            </a:r>
          </a:p>
          <a:p>
            <a:pPr>
              <a:buClr>
                <a:srgbClr val="E2007A"/>
              </a:buClr>
              <a:defRPr/>
            </a:pPr>
            <a:r>
              <a:rPr lang="nl-BE" sz="2800">
                <a:solidFill>
                  <a:prstClr val="black"/>
                </a:solidFill>
                <a:latin typeface="Calibri"/>
              </a:rPr>
              <a:t>Methodieken en tools </a:t>
            </a:r>
          </a:p>
          <a:p>
            <a:pPr>
              <a:buClr>
                <a:srgbClr val="E2007A"/>
              </a:buClr>
              <a:defRPr/>
            </a:pPr>
            <a:r>
              <a:rPr lang="nl-BE" sz="2800">
                <a:solidFill>
                  <a:prstClr val="black"/>
                </a:solidFill>
                <a:latin typeface="Calibri"/>
              </a:rPr>
              <a:t>Regie bij cliënt en netwerk</a:t>
            </a:r>
          </a:p>
          <a:p>
            <a:pPr>
              <a:buClr>
                <a:srgbClr val="E2007A"/>
              </a:buClr>
              <a:defRPr/>
            </a:pPr>
            <a:r>
              <a:rPr lang="nl-BE" sz="2800">
                <a:solidFill>
                  <a:prstClr val="black"/>
                </a:solidFill>
                <a:latin typeface="Calibri"/>
              </a:rPr>
              <a:t>Ondersteuningsplanning</a:t>
            </a:r>
          </a:p>
          <a:p>
            <a:pPr>
              <a:buClr>
                <a:srgbClr val="E2007A"/>
              </a:buClr>
              <a:defRPr/>
            </a:pPr>
            <a:r>
              <a:rPr lang="nl-BE" sz="2800">
                <a:solidFill>
                  <a:prstClr val="black"/>
                </a:solidFill>
                <a:latin typeface="Calibri"/>
              </a:rPr>
              <a:t>Werken vanuit concentrische cirkels</a:t>
            </a:r>
          </a:p>
          <a:p>
            <a:pPr>
              <a:buClr>
                <a:srgbClr val="E2007A"/>
              </a:buClr>
              <a:defRPr/>
            </a:pPr>
            <a:r>
              <a:rPr lang="nl-BE" sz="2800">
                <a:solidFill>
                  <a:prstClr val="black"/>
                </a:solidFill>
                <a:latin typeface="Calibri"/>
              </a:rPr>
              <a:t>Sociale netwerkversterking</a:t>
            </a:r>
          </a:p>
          <a:p>
            <a:pPr marL="0" indent="0">
              <a:buNone/>
              <a:defRPr/>
            </a:pPr>
            <a:endParaRPr lang="nl-BE">
              <a:solidFill>
                <a:prstClr val="black"/>
              </a:solidFill>
              <a:latin typeface="Calibri"/>
            </a:endParaRPr>
          </a:p>
        </p:txBody>
      </p:sp>
      <p:pic>
        <p:nvPicPr>
          <p:cNvPr id="9" name="Afbeelding 8" descr="Afbeeldingsresultaat voor tekenend persoon"/>
          <p:cNvPicPr/>
          <p:nvPr/>
        </p:nvPicPr>
        <p:blipFill>
          <a:blip r:embed="rId4">
            <a:extLst>
              <a:ext uri="{BEBA8EAE-BF5A-486C-A8C5-ECC9F3942E4B}">
                <a14:imgProps xmlns:a14="http://schemas.microsoft.com/office/drawing/2010/main">
                  <a14:imgLayer r:embed="rId5">
                    <a14:imgEffect>
                      <a14:backgroundRemoval t="0" b="98378" l="0" r="69667">
                        <a14:foregroundMark x1="25667" y1="25405" x2="25667" y2="25405"/>
                        <a14:foregroundMark x1="20000" y1="10811" x2="20000" y2="10811"/>
                        <a14:foregroundMark x1="26333" y1="8108" x2="26333" y2="8108"/>
                        <a14:foregroundMark x1="28000" y1="10270" x2="28000" y2="10270"/>
                        <a14:foregroundMark x1="18000" y1="43243" x2="18000" y2="43243"/>
                        <a14:foregroundMark x1="31000" y1="36216" x2="31000" y2="36216"/>
                        <a14:foregroundMark x1="2333" y1="61081" x2="2333" y2="61081"/>
                        <a14:foregroundMark x1="7667" y1="57297" x2="7667" y2="57297"/>
                        <a14:foregroundMark x1="29000" y1="75676" x2="29000" y2="7567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571814" y="4117134"/>
            <a:ext cx="3649588" cy="2324247"/>
          </a:xfrm>
          <a:prstGeom prst="rect">
            <a:avLst/>
          </a:prstGeom>
          <a:noFill/>
          <a:ln>
            <a:noFill/>
          </a:ln>
        </p:spPr>
      </p:pic>
      <p:sp>
        <p:nvSpPr>
          <p:cNvPr id="10" name="Tekstvak 9"/>
          <p:cNvSpPr txBox="1"/>
          <p:nvPr/>
        </p:nvSpPr>
        <p:spPr>
          <a:xfrm>
            <a:off x="1524000" y="0"/>
            <a:ext cx="9144000" cy="1384995"/>
          </a:xfrm>
          <a:prstGeom prst="rect">
            <a:avLst/>
          </a:prstGeom>
          <a:solidFill>
            <a:srgbClr val="E2007A"/>
          </a:solidFill>
        </p:spPr>
        <p:txBody>
          <a:bodyPr wrap="square" rtlCol="0">
            <a:spAutoFit/>
          </a:bodyPr>
          <a:lstStyle/>
          <a:p>
            <a:pPr algn="ctr"/>
            <a:endParaRPr lang="nl-BE" sz="2800">
              <a:solidFill>
                <a:prstClr val="white"/>
              </a:solidFill>
              <a:latin typeface="Arial" pitchFamily="34" charset="0"/>
              <a:cs typeface="Arial" pitchFamily="34" charset="0"/>
            </a:endParaRPr>
          </a:p>
          <a:p>
            <a:pPr algn="ctr"/>
            <a:r>
              <a:rPr lang="nl-BE" sz="2800" b="1">
                <a:solidFill>
                  <a:prstClr val="white"/>
                </a:solidFill>
                <a:latin typeface="+mj-lt"/>
                <a:cs typeface="Arial" pitchFamily="34" charset="0"/>
              </a:rPr>
              <a:t>OUTREACH</a:t>
            </a:r>
          </a:p>
          <a:p>
            <a:pPr algn="ctr"/>
            <a:endParaRPr lang="nl-BE" sz="2800">
              <a:solidFill>
                <a:prstClr val="white"/>
              </a:solidFill>
              <a:latin typeface="+mj-lt"/>
              <a:cs typeface="Arial" pitchFamily="34" charset="0"/>
            </a:endParaRPr>
          </a:p>
        </p:txBody>
      </p:sp>
    </p:spTree>
    <p:extLst>
      <p:ext uri="{BB962C8B-B14F-4D97-AF65-F5344CB8AC3E}">
        <p14:creationId xmlns:p14="http://schemas.microsoft.com/office/powerpoint/2010/main" val="1180236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3">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5">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63CFDC5-980A-4745-9481-425FD3E4D367}"/>
              </a:ext>
            </a:extLst>
          </p:cNvPr>
          <p:cNvSpPr>
            <a:spLocks noGrp="1"/>
          </p:cNvSpPr>
          <p:nvPr>
            <p:ph type="title"/>
          </p:nvPr>
        </p:nvSpPr>
        <p:spPr>
          <a:xfrm>
            <a:off x="1179576" y="1261423"/>
            <a:ext cx="9829800" cy="1325880"/>
          </a:xfrm>
        </p:spPr>
        <p:txBody>
          <a:bodyPr vert="horz" lIns="91440" tIns="45720" rIns="91440" bIns="45720" rtlCol="0" anchor="b">
            <a:normAutofit/>
          </a:bodyPr>
          <a:lstStyle/>
          <a:p>
            <a:pPr algn="ctr"/>
            <a:r>
              <a:rPr lang="en-US" sz="3600" cap="all" spc="-100">
                <a:solidFill>
                  <a:schemeClr val="tx2"/>
                </a:solidFill>
              </a:rPr>
              <a:t>Zijn er nog vragen?</a:t>
            </a:r>
          </a:p>
        </p:txBody>
      </p:sp>
      <p:grpSp>
        <p:nvGrpSpPr>
          <p:cNvPr id="55" name="Group 57">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59" name="Freeform: Shape 58">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65" name="Freeform: Shape 64">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68" name="Freeform: Shape 67">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Afbeelding 2">
            <a:extLst>
              <a:ext uri="{FF2B5EF4-FFF2-40B4-BE49-F238E27FC236}">
                <a16:creationId xmlns:a16="http://schemas.microsoft.com/office/drawing/2014/main" id="{9E415316-7EB3-1FB6-5A3A-807E9D4A8BB6}"/>
              </a:ext>
            </a:extLst>
          </p:cNvPr>
          <p:cNvPicPr>
            <a:picLocks noChangeAspect="1"/>
          </p:cNvPicPr>
          <p:nvPr/>
        </p:nvPicPr>
        <p:blipFill rotWithShape="1">
          <a:blip r:embed="rId2">
            <a:extLst>
              <a:ext uri="{28A0092B-C50C-407E-A947-70E740481C1C}">
                <a14:useLocalDpi xmlns:a14="http://schemas.microsoft.com/office/drawing/2010/main" val="0"/>
              </a:ext>
            </a:extLst>
          </a:blip>
          <a:srcRect r="75201" b="2"/>
          <a:stretch/>
        </p:blipFill>
        <p:spPr>
          <a:xfrm>
            <a:off x="4134563" y="2819848"/>
            <a:ext cx="3731782" cy="3235198"/>
          </a:xfrm>
          <a:prstGeom prst="rect">
            <a:avLst/>
          </a:prstGeom>
        </p:spPr>
      </p:pic>
    </p:spTree>
    <p:extLst>
      <p:ext uri="{BB962C8B-B14F-4D97-AF65-F5344CB8AC3E}">
        <p14:creationId xmlns:p14="http://schemas.microsoft.com/office/powerpoint/2010/main" val="2477044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992313" y="1700213"/>
            <a:ext cx="8435280" cy="4464496"/>
          </a:xfrm>
        </p:spPr>
        <p:txBody>
          <a:bodyPr vert="horz" lIns="91440" tIns="45720" rIns="91440" bIns="45720" rtlCol="0" anchor="t">
            <a:normAutofit/>
          </a:bodyPr>
          <a:lstStyle/>
          <a:p>
            <a:pPr lvl="1">
              <a:buClr>
                <a:srgbClr val="E2007A"/>
              </a:buClr>
              <a:buFont typeface="Arial" pitchFamily="34" charset="0"/>
              <a:buChar char="•"/>
            </a:pPr>
            <a:endParaRPr lang="nl-BE"/>
          </a:p>
          <a:p>
            <a:pPr lvl="1">
              <a:buClr>
                <a:srgbClr val="E2007A"/>
              </a:buClr>
              <a:buFont typeface="Arial" pitchFamily="34" charset="0"/>
              <a:buChar char="•"/>
            </a:pPr>
            <a:r>
              <a:rPr lang="nl-BE" sz="2400" dirty="0">
                <a:cs typeface="Calibri"/>
              </a:rPr>
              <a:t>Informatieve vragen - voormiddag</a:t>
            </a:r>
          </a:p>
          <a:p>
            <a:pPr lvl="1">
              <a:buClr>
                <a:srgbClr val="E2007A"/>
              </a:buClr>
              <a:buFont typeface="Arial" pitchFamily="34" charset="0"/>
              <a:buChar char="•"/>
            </a:pPr>
            <a:r>
              <a:rPr lang="nl-BE" sz="2400" dirty="0"/>
              <a:t>Telefoon: 0473/73 87 68 </a:t>
            </a:r>
            <a:endParaRPr lang="nl-BE" sz="2400" dirty="0">
              <a:cs typeface="Calibri"/>
            </a:endParaRPr>
          </a:p>
          <a:p>
            <a:pPr lvl="1">
              <a:buClr>
                <a:srgbClr val="E2007A"/>
              </a:buClr>
              <a:buFont typeface="Arial" pitchFamily="34" charset="0"/>
              <a:buChar char="•"/>
            </a:pPr>
            <a:r>
              <a:rPr lang="nl-BE" sz="2400" dirty="0"/>
              <a:t>Email: info@dop-ovl.be</a:t>
            </a:r>
            <a:endParaRPr lang="nl-BE" sz="2400" dirty="0">
              <a:cs typeface="Calibri"/>
            </a:endParaRPr>
          </a:p>
          <a:p>
            <a:pPr lvl="1">
              <a:buClr>
                <a:srgbClr val="E2007A"/>
              </a:buClr>
              <a:buFont typeface="Arial" pitchFamily="34" charset="0"/>
              <a:buChar char="•"/>
            </a:pPr>
            <a:r>
              <a:rPr lang="nl-BE" sz="2400" dirty="0"/>
              <a:t>Website: </a:t>
            </a:r>
            <a:r>
              <a:rPr lang="nl-BE" sz="2400" dirty="0">
                <a:hlinkClick r:id="rId3"/>
              </a:rPr>
              <a:t>www.dop-ovl.be</a:t>
            </a:r>
            <a:endParaRPr lang="nl-BE" sz="2400" dirty="0"/>
          </a:p>
          <a:p>
            <a:pPr lvl="1">
              <a:buClr>
                <a:srgbClr val="E2007A"/>
              </a:buClr>
              <a:buFont typeface="Arial" pitchFamily="34" charset="0"/>
              <a:buChar char="•"/>
            </a:pPr>
            <a:r>
              <a:rPr lang="nl-BE" dirty="0">
                <a:cs typeface="Calibri"/>
              </a:rPr>
              <a:t>Vragen over </a:t>
            </a:r>
            <a:r>
              <a:rPr lang="nl-BE" dirty="0" err="1">
                <a:cs typeface="Calibri"/>
              </a:rPr>
              <a:t>outreach</a:t>
            </a:r>
            <a:r>
              <a:rPr lang="nl-BE" dirty="0">
                <a:cs typeface="Calibri"/>
              </a:rPr>
              <a:t> </a:t>
            </a:r>
            <a:r>
              <a:rPr lang="nl-BE" dirty="0">
                <a:cs typeface="Calibri"/>
                <a:sym typeface="Wingdings" panose="05000000000000000000" pitchFamily="2" charset="2"/>
              </a:rPr>
              <a:t> </a:t>
            </a:r>
            <a:r>
              <a:rPr lang="nl-BE" dirty="0">
                <a:cs typeface="Calibri"/>
                <a:sym typeface="Wingdings" panose="05000000000000000000" pitchFamily="2" charset="2"/>
                <a:hlinkClick r:id="rId4"/>
              </a:rPr>
              <a:t>outreach@dop-ovl.be</a:t>
            </a:r>
            <a:endParaRPr lang="nl-BE" dirty="0">
              <a:cs typeface="Calibri"/>
              <a:sym typeface="Wingdings" panose="05000000000000000000" pitchFamily="2" charset="2"/>
            </a:endParaRPr>
          </a:p>
          <a:p>
            <a:pPr lvl="1">
              <a:buClr>
                <a:srgbClr val="E2007A"/>
              </a:buClr>
              <a:buFont typeface="Arial" pitchFamily="34" charset="0"/>
              <a:buChar char="•"/>
            </a:pPr>
            <a:endParaRPr lang="nl-BE" sz="2400" dirty="0">
              <a:cs typeface="Calibri"/>
            </a:endParaRPr>
          </a:p>
          <a:p>
            <a:pPr lvl="1">
              <a:buClr>
                <a:srgbClr val="E2007A"/>
              </a:buClr>
            </a:pPr>
            <a:r>
              <a:rPr lang="nl-BE" dirty="0">
                <a:cs typeface="Calibri"/>
              </a:rPr>
              <a:t>Procescoach meetjesland</a:t>
            </a:r>
          </a:p>
          <a:p>
            <a:pPr lvl="2">
              <a:buClr>
                <a:srgbClr val="E2007A"/>
              </a:buClr>
              <a:buFont typeface="Wingdings" pitchFamily="34" charset="0"/>
              <a:buChar char="§"/>
            </a:pPr>
            <a:r>
              <a:rPr lang="nl-BE" dirty="0">
                <a:cs typeface="Calibri"/>
              </a:rPr>
              <a:t>Carmen Pieters   --&gt;carmen.pieters@dop-ovl.be</a:t>
            </a:r>
            <a:endParaRPr lang="nl-BE" u="sng" dirty="0">
              <a:solidFill>
                <a:srgbClr val="0070C0"/>
              </a:solidFill>
              <a:cs typeface="Calibri"/>
            </a:endParaRPr>
          </a:p>
          <a:p>
            <a:pPr lvl="2">
              <a:buClr>
                <a:srgbClr val="E2007A"/>
              </a:buClr>
              <a:buFont typeface="Wingdings" pitchFamily="34" charset="0"/>
              <a:buChar char="§"/>
            </a:pPr>
            <a:r>
              <a:rPr lang="nl-BE" dirty="0">
                <a:cs typeface="Calibri"/>
              </a:rPr>
              <a:t>Sarah Van Rijsel  --&gt;sarah.vanrijsel@dop.ovl.be</a:t>
            </a:r>
            <a:endParaRPr lang="nl-BE" dirty="0">
              <a:solidFill>
                <a:srgbClr val="0070C0"/>
              </a:solidFill>
              <a:cs typeface="Calibri"/>
            </a:endParaRPr>
          </a:p>
          <a:p>
            <a:pPr lvl="2">
              <a:buClr>
                <a:srgbClr val="E2007A"/>
              </a:buClr>
              <a:buFont typeface="Wingdings" pitchFamily="34" charset="0"/>
              <a:buChar char="§"/>
            </a:pPr>
            <a:r>
              <a:rPr lang="nl-BE" dirty="0" err="1">
                <a:cs typeface="Calibri"/>
              </a:rPr>
              <a:t>Pascale</a:t>
            </a:r>
            <a:r>
              <a:rPr lang="nl-BE" dirty="0">
                <a:cs typeface="Calibri"/>
              </a:rPr>
              <a:t> </a:t>
            </a:r>
            <a:r>
              <a:rPr lang="nl-BE" dirty="0" err="1">
                <a:cs typeface="Calibri"/>
              </a:rPr>
              <a:t>Huyghebaert</a:t>
            </a:r>
            <a:r>
              <a:rPr lang="nl-BE" dirty="0">
                <a:cs typeface="Calibri"/>
              </a:rPr>
              <a:t>  --&gt;pascale.huyghebaert@dop-ovl.be</a:t>
            </a:r>
          </a:p>
          <a:p>
            <a:pPr lvl="1">
              <a:buClr>
                <a:srgbClr val="E2007A"/>
              </a:buClr>
            </a:pPr>
            <a:endParaRPr lang="nl-BE">
              <a:cs typeface="Calibri"/>
            </a:endParaRPr>
          </a:p>
          <a:p>
            <a:pPr lvl="1" indent="0">
              <a:buNone/>
            </a:pPr>
            <a:endParaRPr lang="nl-BE">
              <a:cs typeface="Calibri"/>
            </a:endParaRPr>
          </a:p>
        </p:txBody>
      </p:sp>
      <p:pic>
        <p:nvPicPr>
          <p:cNvPr id="7" name="Afbeelding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3509" y="6094536"/>
            <a:ext cx="906613" cy="763464"/>
          </a:xfrm>
          <a:prstGeom prst="rect">
            <a:avLst/>
          </a:prstGeom>
        </p:spPr>
      </p:pic>
      <p:sp>
        <p:nvSpPr>
          <p:cNvPr id="8" name="Tekstvak 7"/>
          <p:cNvSpPr txBox="1"/>
          <p:nvPr/>
        </p:nvSpPr>
        <p:spPr>
          <a:xfrm>
            <a:off x="1524000" y="96287"/>
            <a:ext cx="9144000" cy="1508105"/>
          </a:xfrm>
          <a:prstGeom prst="rect">
            <a:avLst/>
          </a:prstGeom>
          <a:solidFill>
            <a:srgbClr val="E2007A"/>
          </a:solidFill>
        </p:spPr>
        <p:txBody>
          <a:bodyPr wrap="square" rtlCol="0">
            <a:spAutoFit/>
          </a:bodyPr>
          <a:lstStyle/>
          <a:p>
            <a:pPr algn="ctr"/>
            <a:endParaRPr lang="nl-BE" sz="2800">
              <a:solidFill>
                <a:prstClr val="white"/>
              </a:solidFill>
              <a:latin typeface="Arial" pitchFamily="34" charset="0"/>
              <a:cs typeface="Arial" pitchFamily="34" charset="0"/>
            </a:endParaRPr>
          </a:p>
          <a:p>
            <a:pPr algn="ctr"/>
            <a:r>
              <a:rPr lang="nl-BE" sz="2800">
                <a:solidFill>
                  <a:prstClr val="white"/>
                </a:solidFill>
                <a:latin typeface="+mj-lt"/>
                <a:cs typeface="Arial" pitchFamily="34" charset="0"/>
              </a:rPr>
              <a:t>Hoe kan je ons bereiken? </a:t>
            </a:r>
          </a:p>
          <a:p>
            <a:pPr algn="ctr"/>
            <a:endParaRPr lang="nl-BE" sz="3600">
              <a:solidFill>
                <a:prstClr val="white"/>
              </a:solidFill>
              <a:latin typeface="+mj-lt"/>
              <a:cs typeface="Arial" pitchFamily="34" charset="0"/>
            </a:endParaRPr>
          </a:p>
        </p:txBody>
      </p:sp>
    </p:spTree>
    <p:extLst>
      <p:ext uri="{BB962C8B-B14F-4D97-AF65-F5344CB8AC3E}">
        <p14:creationId xmlns:p14="http://schemas.microsoft.com/office/powerpoint/2010/main" val="1461878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vert="horz" lIns="91440" tIns="45720" rIns="91440" bIns="45720" rtlCol="0" anchor="t">
            <a:normAutofit/>
          </a:bodyPr>
          <a:lstStyle/>
          <a:p>
            <a:pPr>
              <a:buClr>
                <a:srgbClr val="E2007A"/>
              </a:buClr>
            </a:pPr>
            <a:endParaRPr lang="nl-BE" sz="2400"/>
          </a:p>
          <a:p>
            <a:pPr>
              <a:buClr>
                <a:srgbClr val="E2007A"/>
              </a:buClr>
            </a:pPr>
            <a:r>
              <a:rPr lang="nl-NL" sz="2800">
                <a:hlinkClick r:id="rId3"/>
              </a:rPr>
              <a:t>DOP - Getuigenis Timothy en netwerk – YouTube</a:t>
            </a:r>
            <a:endParaRPr lang="nl-NL" sz="2800"/>
          </a:p>
          <a:p>
            <a:pPr>
              <a:buClr>
                <a:srgbClr val="E2007A"/>
              </a:buClr>
            </a:pPr>
            <a:r>
              <a:rPr lang="en-US" sz="2400">
                <a:ea typeface="Calibri" panose="020F0502020204030204"/>
                <a:cs typeface="Calibri" panose="020F0502020204030204"/>
                <a:hlinkClick r:id="rId4"/>
              </a:rPr>
              <a:t>https://www.youtube.com/watch?reload=9&amp;v=dByIcxJ1esk</a:t>
            </a:r>
            <a:endParaRPr lang="nl-NL" sz="2800">
              <a:ea typeface="Calibri" panose="020F0502020204030204"/>
              <a:cs typeface="Calibri" panose="020F0502020204030204"/>
            </a:endParaRPr>
          </a:p>
          <a:p>
            <a:pPr>
              <a:buClr>
                <a:srgbClr val="E2007A"/>
              </a:buClr>
            </a:pPr>
            <a:endParaRPr lang="nl-NL">
              <a:ea typeface="Calibri" panose="020F0502020204030204"/>
              <a:cs typeface="Calibri" panose="020F0502020204030204"/>
            </a:endParaRPr>
          </a:p>
          <a:p>
            <a:pPr>
              <a:buClr>
                <a:srgbClr val="E2007A"/>
              </a:buClr>
            </a:pPr>
            <a:endParaRPr lang="nl-BE">
              <a:ea typeface="Calibri" panose="020F0502020204030204"/>
              <a:cs typeface="Calibri" panose="020F0502020204030204"/>
            </a:endParaRPr>
          </a:p>
          <a:p>
            <a:pPr>
              <a:buClr>
                <a:srgbClr val="E2007A"/>
              </a:buClr>
            </a:pPr>
            <a:endParaRPr lang="nl-BE" sz="4400">
              <a:ea typeface="Calibri" panose="020F0502020204030204"/>
              <a:cs typeface="Calibri" panose="020F0502020204030204"/>
            </a:endParaRPr>
          </a:p>
          <a:p>
            <a:pPr marL="0" indent="0">
              <a:buNone/>
            </a:pPr>
            <a:endParaRPr lang="nl-BE">
              <a:ea typeface="Calibri" panose="020F0502020204030204"/>
              <a:cs typeface="Calibri" panose="020F0502020204030204"/>
            </a:endParaRPr>
          </a:p>
        </p:txBody>
      </p:sp>
      <p:sp>
        <p:nvSpPr>
          <p:cNvPr id="9" name="Tekstvak 8"/>
          <p:cNvSpPr txBox="1"/>
          <p:nvPr/>
        </p:nvSpPr>
        <p:spPr>
          <a:xfrm>
            <a:off x="1311057" y="379075"/>
            <a:ext cx="9144000" cy="1323439"/>
          </a:xfrm>
          <a:prstGeom prst="rect">
            <a:avLst/>
          </a:prstGeom>
          <a:solidFill>
            <a:srgbClr val="E2007A"/>
          </a:solidFill>
        </p:spPr>
        <p:txBody>
          <a:bodyPr wrap="square" lIns="91440" tIns="45720" rIns="91440" bIns="45720" rtlCol="0" anchor="t">
            <a:spAutoFit/>
          </a:bodyPr>
          <a:lstStyle/>
          <a:p>
            <a:pPr algn="ctr"/>
            <a:endParaRPr lang="nl-BE" sz="2800">
              <a:solidFill>
                <a:prstClr val="white"/>
              </a:solidFill>
              <a:latin typeface="Arial" pitchFamily="34" charset="0"/>
              <a:cs typeface="Arial" pitchFamily="34" charset="0"/>
            </a:endParaRPr>
          </a:p>
          <a:p>
            <a:pPr algn="ctr"/>
            <a:endParaRPr lang="nl-BE" sz="2800">
              <a:solidFill>
                <a:prstClr val="white"/>
              </a:solidFill>
              <a:latin typeface="+mj-lt"/>
              <a:ea typeface="Calibri Light"/>
              <a:cs typeface="Arial" pitchFamily="34" charset="0"/>
            </a:endParaRPr>
          </a:p>
          <a:p>
            <a:pPr algn="ctr"/>
            <a:endParaRPr lang="nl-BE" sz="2400">
              <a:solidFill>
                <a:prstClr val="white"/>
              </a:solidFill>
              <a:latin typeface="+mj-lt"/>
              <a:cs typeface="Arial" pitchFamily="34" charset="0"/>
            </a:endParaRPr>
          </a:p>
        </p:txBody>
      </p:sp>
      <p:pic>
        <p:nvPicPr>
          <p:cNvPr id="10"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1057" y="5729411"/>
            <a:ext cx="906613" cy="763464"/>
          </a:xfrm>
          <a:prstGeom prst="rect">
            <a:avLst/>
          </a:prstGeom>
        </p:spPr>
      </p:pic>
    </p:spTree>
    <p:extLst>
      <p:ext uri="{BB962C8B-B14F-4D97-AF65-F5344CB8AC3E}">
        <p14:creationId xmlns:p14="http://schemas.microsoft.com/office/powerpoint/2010/main" val="3790133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inhoud 14"/>
          <p:cNvSpPr>
            <a:spLocks noGrp="1"/>
          </p:cNvSpPr>
          <p:nvPr>
            <p:ph idx="1"/>
          </p:nvPr>
        </p:nvSpPr>
        <p:spPr>
          <a:xfrm>
            <a:off x="1969305" y="1700213"/>
            <a:ext cx="8291264" cy="4781128"/>
          </a:xfrm>
        </p:spPr>
        <p:txBody>
          <a:bodyPr/>
          <a:lstStyle/>
          <a:p>
            <a:pPr>
              <a:buClr>
                <a:srgbClr val="E2007A"/>
              </a:buClr>
            </a:pPr>
            <a:endParaRPr lang="nl-BE"/>
          </a:p>
          <a:p>
            <a:pPr>
              <a:buClr>
                <a:srgbClr val="E2007A"/>
              </a:buClr>
            </a:pPr>
            <a:endParaRPr lang="nl-BE"/>
          </a:p>
          <a:p>
            <a:pPr>
              <a:buClr>
                <a:srgbClr val="E2007A"/>
              </a:buClr>
            </a:pPr>
            <a:endParaRPr lang="nl-BE"/>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3509" y="6094536"/>
            <a:ext cx="906613" cy="763464"/>
          </a:xfrm>
          <a:prstGeom prst="rect">
            <a:avLst/>
          </a:prstGeom>
        </p:spPr>
      </p:pic>
      <p:sp>
        <p:nvSpPr>
          <p:cNvPr id="8" name="Tekstvak 7"/>
          <p:cNvSpPr txBox="1"/>
          <p:nvPr/>
        </p:nvSpPr>
        <p:spPr>
          <a:xfrm>
            <a:off x="1524000" y="-31946"/>
            <a:ext cx="9144000" cy="1384995"/>
          </a:xfrm>
          <a:prstGeom prst="rect">
            <a:avLst/>
          </a:prstGeom>
          <a:solidFill>
            <a:srgbClr val="E2007A"/>
          </a:solidFill>
        </p:spPr>
        <p:txBody>
          <a:bodyPr wrap="square" rtlCol="0">
            <a:spAutoFit/>
          </a:bodyPr>
          <a:lstStyle/>
          <a:p>
            <a:pPr algn="ctr">
              <a:defRPr/>
            </a:pPr>
            <a:endParaRPr lang="nl-BE" sz="2800">
              <a:solidFill>
                <a:prstClr val="white"/>
              </a:solidFill>
              <a:latin typeface="Arial" pitchFamily="34" charset="0"/>
              <a:cs typeface="Arial" pitchFamily="34" charset="0"/>
            </a:endParaRPr>
          </a:p>
          <a:p>
            <a:pPr algn="ctr">
              <a:defRPr/>
            </a:pPr>
            <a:endParaRPr lang="nl-BE" sz="2800">
              <a:solidFill>
                <a:prstClr val="white"/>
              </a:solidFill>
              <a:latin typeface="Calibri"/>
              <a:cs typeface="Arial" pitchFamily="34" charset="0"/>
            </a:endParaRPr>
          </a:p>
          <a:p>
            <a:pPr algn="ctr">
              <a:defRPr/>
            </a:pPr>
            <a:endParaRPr lang="nl-BE" sz="2800">
              <a:solidFill>
                <a:prstClr val="white"/>
              </a:solidFill>
              <a:latin typeface="Arial" pitchFamily="34" charset="0"/>
              <a:cs typeface="Arial" pitchFamily="34" charset="0"/>
            </a:endParaRPr>
          </a:p>
        </p:txBody>
      </p:sp>
      <p:sp>
        <p:nvSpPr>
          <p:cNvPr id="6" name="Tijdelijke aanduiding voor inhoud 2"/>
          <p:cNvSpPr txBox="1">
            <a:spLocks/>
          </p:cNvSpPr>
          <p:nvPr/>
        </p:nvSpPr>
        <p:spPr>
          <a:xfrm>
            <a:off x="1981200" y="1600201"/>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E2007A"/>
              </a:buClr>
              <a:defRPr/>
            </a:pPr>
            <a:endParaRPr lang="nl-BE" sz="2400">
              <a:solidFill>
                <a:prstClr val="black"/>
              </a:solidFill>
              <a:latin typeface="Calibri"/>
            </a:endParaRPr>
          </a:p>
          <a:p>
            <a:pPr>
              <a:buClr>
                <a:srgbClr val="E2007A"/>
              </a:buClr>
              <a:defRPr/>
            </a:pPr>
            <a:r>
              <a:rPr lang="en-US" sz="2400">
                <a:solidFill>
                  <a:prstClr val="black"/>
                </a:solidFill>
                <a:latin typeface="Calibri"/>
                <a:hlinkClick r:id="rId4"/>
              </a:rPr>
              <a:t>https://www.youtube.com/watch?reload=9&amp;v=dByIcxJ1esk</a:t>
            </a:r>
            <a:endParaRPr lang="en-US" sz="2400">
              <a:solidFill>
                <a:prstClr val="black"/>
              </a:solidFill>
              <a:latin typeface="Calibri"/>
            </a:endParaRPr>
          </a:p>
          <a:p>
            <a:pPr>
              <a:buClr>
                <a:srgbClr val="E2007A"/>
              </a:buClr>
              <a:defRPr/>
            </a:pPr>
            <a:endParaRPr lang="nl-BE">
              <a:solidFill>
                <a:prstClr val="black"/>
              </a:solidFill>
              <a:latin typeface="Calibri"/>
            </a:endParaRPr>
          </a:p>
          <a:p>
            <a:pPr marL="0" indent="0">
              <a:buNone/>
              <a:defRPr/>
            </a:pPr>
            <a:endParaRPr lang="nl-BE">
              <a:solidFill>
                <a:prstClr val="black"/>
              </a:solidFill>
              <a:latin typeface="Calibri"/>
            </a:endParaRPr>
          </a:p>
        </p:txBody>
      </p:sp>
      <p:pic>
        <p:nvPicPr>
          <p:cNvPr id="9" name="Afbeelding 8" descr="Afbeeldingsresultaat voor tekenend persoon"/>
          <p:cNvPicPr/>
          <p:nvPr/>
        </p:nvPicPr>
        <p:blipFill>
          <a:blip r:embed="rId5">
            <a:extLst>
              <a:ext uri="{BEBA8EAE-BF5A-486C-A8C5-ECC9F3942E4B}">
                <a14:imgProps xmlns:a14="http://schemas.microsoft.com/office/drawing/2010/main">
                  <a14:imgLayer r:embed="rId6">
                    <a14:imgEffect>
                      <a14:backgroundRemoval t="0" b="98378" l="0" r="69667">
                        <a14:foregroundMark x1="25667" y1="25405" x2="25667" y2="25405"/>
                        <a14:foregroundMark x1="20000" y1="10811" x2="20000" y2="10811"/>
                        <a14:foregroundMark x1="26333" y1="8108" x2="26333" y2="8108"/>
                        <a14:foregroundMark x1="28000" y1="10270" x2="28000" y2="10270"/>
                        <a14:foregroundMark x1="18000" y1="43243" x2="18000" y2="43243"/>
                        <a14:foregroundMark x1="31000" y1="36216" x2="31000" y2="36216"/>
                        <a14:foregroundMark x1="2333" y1="61081" x2="2333" y2="61081"/>
                        <a14:foregroundMark x1="7667" y1="57297" x2="7667" y2="57297"/>
                        <a14:foregroundMark x1="29000" y1="75676" x2="29000" y2="7567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384032" y="4149081"/>
            <a:ext cx="3649588" cy="2324247"/>
          </a:xfrm>
          <a:prstGeom prst="rect">
            <a:avLst/>
          </a:prstGeom>
          <a:noFill/>
          <a:ln>
            <a:noFill/>
          </a:ln>
        </p:spPr>
      </p:pic>
      <p:sp>
        <p:nvSpPr>
          <p:cNvPr id="10" name="Tekstvak 9"/>
          <p:cNvSpPr txBox="1"/>
          <p:nvPr/>
        </p:nvSpPr>
        <p:spPr>
          <a:xfrm>
            <a:off x="1524000" y="1"/>
            <a:ext cx="9144000" cy="1384995"/>
          </a:xfrm>
          <a:prstGeom prst="rect">
            <a:avLst/>
          </a:prstGeom>
          <a:solidFill>
            <a:srgbClr val="E2007A"/>
          </a:solidFill>
        </p:spPr>
        <p:txBody>
          <a:bodyPr wrap="square" rtlCol="0">
            <a:spAutoFit/>
          </a:bodyPr>
          <a:lstStyle/>
          <a:p>
            <a:pPr algn="ctr"/>
            <a:endParaRPr lang="nl-BE" sz="2800">
              <a:solidFill>
                <a:prstClr val="white"/>
              </a:solidFill>
              <a:latin typeface="Arial" pitchFamily="34" charset="0"/>
              <a:cs typeface="Arial" pitchFamily="34" charset="0"/>
            </a:endParaRPr>
          </a:p>
          <a:p>
            <a:pPr algn="ctr"/>
            <a:r>
              <a:rPr lang="nl-BE" sz="2800">
                <a:solidFill>
                  <a:prstClr val="white"/>
                </a:solidFill>
                <a:latin typeface="+mj-lt"/>
                <a:cs typeface="Arial" pitchFamily="34" charset="0"/>
              </a:rPr>
              <a:t>VERHAAL VAN BAS &amp; KAAT</a:t>
            </a:r>
          </a:p>
          <a:p>
            <a:pPr algn="ctr"/>
            <a:endParaRPr lang="nl-BE" sz="2800">
              <a:solidFill>
                <a:prstClr val="white"/>
              </a:solidFill>
              <a:latin typeface="+mj-lt"/>
              <a:cs typeface="Arial" pitchFamily="34" charset="0"/>
            </a:endParaRPr>
          </a:p>
        </p:txBody>
      </p:sp>
    </p:spTree>
    <p:extLst>
      <p:ext uri="{BB962C8B-B14F-4D97-AF65-F5344CB8AC3E}">
        <p14:creationId xmlns:p14="http://schemas.microsoft.com/office/powerpoint/2010/main" val="276821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CED80C-E839-91D0-7433-ECBE3FD60EE3}"/>
              </a:ext>
            </a:extLst>
          </p:cNvPr>
          <p:cNvSpPr>
            <a:spLocks noGrp="1"/>
          </p:cNvSpPr>
          <p:nvPr>
            <p:ph type="title"/>
          </p:nvPr>
        </p:nvSpPr>
        <p:spPr/>
        <p:txBody>
          <a:bodyPr/>
          <a:lstStyle/>
          <a:p>
            <a:endParaRPr lang="nl-NL"/>
          </a:p>
        </p:txBody>
      </p:sp>
      <p:pic>
        <p:nvPicPr>
          <p:cNvPr id="4" name="Afbeelding 4" descr="Afbeelding met diagram&#10;&#10;Automatisch gegenereerde beschrijving">
            <a:extLst>
              <a:ext uri="{FF2B5EF4-FFF2-40B4-BE49-F238E27FC236}">
                <a16:creationId xmlns:a16="http://schemas.microsoft.com/office/drawing/2014/main" id="{E02EF23D-AFB4-2E9B-1927-AD882B5E9F9C}"/>
              </a:ext>
            </a:extLst>
          </p:cNvPr>
          <p:cNvPicPr>
            <a:picLocks noGrp="1" noChangeAspect="1"/>
          </p:cNvPicPr>
          <p:nvPr>
            <p:ph idx="1"/>
          </p:nvPr>
        </p:nvPicPr>
        <p:blipFill>
          <a:blip r:embed="rId3"/>
          <a:stretch>
            <a:fillRect/>
          </a:stretch>
        </p:blipFill>
        <p:spPr>
          <a:xfrm>
            <a:off x="77552" y="-429"/>
            <a:ext cx="12069093" cy="6811764"/>
          </a:xfrm>
        </p:spPr>
      </p:pic>
      <p:pic>
        <p:nvPicPr>
          <p:cNvPr id="3" name="Afbeelding 2">
            <a:extLst>
              <a:ext uri="{FF2B5EF4-FFF2-40B4-BE49-F238E27FC236}">
                <a16:creationId xmlns:a16="http://schemas.microsoft.com/office/drawing/2014/main" id="{ECCC353E-4469-9A11-B74C-7FBE0F479197}"/>
              </a:ext>
            </a:extLst>
          </p:cNvPr>
          <p:cNvPicPr>
            <a:picLocks noChangeAspect="1"/>
          </p:cNvPicPr>
          <p:nvPr/>
        </p:nvPicPr>
        <p:blipFill rotWithShape="1">
          <a:blip r:embed="rId4">
            <a:extLst>
              <a:ext uri="{28A0092B-C50C-407E-A947-70E740481C1C}">
                <a14:useLocalDpi xmlns:a14="http://schemas.microsoft.com/office/drawing/2010/main" val="0"/>
              </a:ext>
            </a:extLst>
          </a:blip>
          <a:srcRect r="74886"/>
          <a:stretch/>
        </p:blipFill>
        <p:spPr>
          <a:xfrm>
            <a:off x="10268023" y="-429"/>
            <a:ext cx="1923977" cy="1652518"/>
          </a:xfrm>
          <a:prstGeom prst="rect">
            <a:avLst/>
          </a:prstGeom>
        </p:spPr>
      </p:pic>
    </p:spTree>
    <p:extLst>
      <p:ext uri="{BB962C8B-B14F-4D97-AF65-F5344CB8AC3E}">
        <p14:creationId xmlns:p14="http://schemas.microsoft.com/office/powerpoint/2010/main" val="3315296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2725E104-1654-4890-BE9B-EA5F71ADB511}" type="slidenum">
              <a:rPr lang="nl-BE" smtClean="0"/>
              <a:t>5</a:t>
            </a:fld>
            <a:endParaRPr lang="nl-BE"/>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893" y="5982505"/>
            <a:ext cx="906613" cy="763464"/>
          </a:xfrm>
          <a:prstGeom prst="rect">
            <a:avLst/>
          </a:prstGeom>
        </p:spPr>
      </p:pic>
      <p:pic>
        <p:nvPicPr>
          <p:cNvPr id="4" name="Tijdelijke aanduiding voor inhoud 1">
            <a:extLst>
              <a:ext uri="{FF2B5EF4-FFF2-40B4-BE49-F238E27FC236}">
                <a16:creationId xmlns:a16="http://schemas.microsoft.com/office/drawing/2014/main" id="{FDE385BC-9C4C-D9CB-1DF1-EBBA23F8EE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494" y="493763"/>
            <a:ext cx="10089455" cy="5683200"/>
          </a:xfrm>
          <a:prstGeom prst="rect">
            <a:avLst/>
          </a:prstGeom>
        </p:spPr>
      </p:pic>
      <p:sp>
        <p:nvSpPr>
          <p:cNvPr id="7" name="Tijdelijke aanduiding voor inhoud 6">
            <a:extLst>
              <a:ext uri="{FF2B5EF4-FFF2-40B4-BE49-F238E27FC236}">
                <a16:creationId xmlns:a16="http://schemas.microsoft.com/office/drawing/2014/main" id="{163261C4-A040-2AF6-0A98-16D3ED2A235A}"/>
              </a:ext>
            </a:extLst>
          </p:cNvPr>
          <p:cNvSpPr>
            <a:spLocks noGrp="1"/>
          </p:cNvSpPr>
          <p:nvPr>
            <p:ph idx="1"/>
          </p:nvPr>
        </p:nvSpPr>
        <p:spPr/>
        <p:txBody>
          <a:bodyPr/>
          <a:lstStyle/>
          <a:p>
            <a:endParaRPr lang="nl-BE"/>
          </a:p>
        </p:txBody>
      </p:sp>
    </p:spTree>
    <p:extLst>
      <p:ext uri="{BB962C8B-B14F-4D97-AF65-F5344CB8AC3E}">
        <p14:creationId xmlns:p14="http://schemas.microsoft.com/office/powerpoint/2010/main" val="1631616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7F7E93-AD4A-DE15-A00D-9DF3EC222602}"/>
              </a:ext>
            </a:extLst>
          </p:cNvPr>
          <p:cNvSpPr>
            <a:spLocks noGrp="1"/>
          </p:cNvSpPr>
          <p:nvPr>
            <p:ph type="title"/>
          </p:nvPr>
        </p:nvSpPr>
        <p:spPr/>
        <p:txBody>
          <a:bodyPr/>
          <a:lstStyle/>
          <a:p>
            <a:endParaRPr lang="nl-NL"/>
          </a:p>
        </p:txBody>
      </p:sp>
      <p:pic>
        <p:nvPicPr>
          <p:cNvPr id="4" name="Afbeelding 4" descr="Afbeelding met diagram&#10;&#10;Automatisch gegenereerde beschrijving">
            <a:extLst>
              <a:ext uri="{FF2B5EF4-FFF2-40B4-BE49-F238E27FC236}">
                <a16:creationId xmlns:a16="http://schemas.microsoft.com/office/drawing/2014/main" id="{910C17E2-FBA5-DBB0-DB81-E3F0952241AB}"/>
              </a:ext>
            </a:extLst>
          </p:cNvPr>
          <p:cNvPicPr>
            <a:picLocks noGrp="1" noChangeAspect="1"/>
          </p:cNvPicPr>
          <p:nvPr>
            <p:ph idx="1"/>
          </p:nvPr>
        </p:nvPicPr>
        <p:blipFill>
          <a:blip r:embed="rId3"/>
          <a:stretch>
            <a:fillRect/>
          </a:stretch>
        </p:blipFill>
        <p:spPr>
          <a:xfrm>
            <a:off x="-2592" y="-429"/>
            <a:ext cx="12122755" cy="6843962"/>
          </a:xfrm>
        </p:spPr>
      </p:pic>
      <p:pic>
        <p:nvPicPr>
          <p:cNvPr id="3" name="Afbeelding 2">
            <a:extLst>
              <a:ext uri="{FF2B5EF4-FFF2-40B4-BE49-F238E27FC236}">
                <a16:creationId xmlns:a16="http://schemas.microsoft.com/office/drawing/2014/main" id="{DE5AB31C-9912-A708-14B5-90754D33BB28}"/>
              </a:ext>
            </a:extLst>
          </p:cNvPr>
          <p:cNvPicPr>
            <a:picLocks noChangeAspect="1"/>
          </p:cNvPicPr>
          <p:nvPr/>
        </p:nvPicPr>
        <p:blipFill rotWithShape="1">
          <a:blip r:embed="rId4">
            <a:extLst>
              <a:ext uri="{28A0092B-C50C-407E-A947-70E740481C1C}">
                <a14:useLocalDpi xmlns:a14="http://schemas.microsoft.com/office/drawing/2010/main" val="0"/>
              </a:ext>
            </a:extLst>
          </a:blip>
          <a:srcRect r="74886"/>
          <a:stretch/>
        </p:blipFill>
        <p:spPr>
          <a:xfrm>
            <a:off x="10196186" y="5191015"/>
            <a:ext cx="1923977" cy="1652518"/>
          </a:xfrm>
          <a:prstGeom prst="rect">
            <a:avLst/>
          </a:prstGeom>
        </p:spPr>
      </p:pic>
    </p:spTree>
    <p:extLst>
      <p:ext uri="{BB962C8B-B14F-4D97-AF65-F5344CB8AC3E}">
        <p14:creationId xmlns:p14="http://schemas.microsoft.com/office/powerpoint/2010/main" val="3950133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6" name="Tijdelijke aanduiding voor inhoud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4657" y="0"/>
            <a:ext cx="12136616" cy="7629633"/>
          </a:xfrm>
        </p:spPr>
      </p:pic>
    </p:spTree>
    <p:extLst>
      <p:ext uri="{BB962C8B-B14F-4D97-AF65-F5344CB8AC3E}">
        <p14:creationId xmlns:p14="http://schemas.microsoft.com/office/powerpoint/2010/main" val="2847625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0CB4B5-DA51-9758-444D-0D4A2D07487A}"/>
              </a:ext>
            </a:extLst>
          </p:cNvPr>
          <p:cNvSpPr>
            <a:spLocks noGrp="1"/>
          </p:cNvSpPr>
          <p:nvPr>
            <p:ph type="title"/>
          </p:nvPr>
        </p:nvSpPr>
        <p:spPr/>
        <p:txBody>
          <a:bodyPr/>
          <a:lstStyle/>
          <a:p>
            <a:endParaRPr lang="nl-NL"/>
          </a:p>
        </p:txBody>
      </p:sp>
      <p:pic>
        <p:nvPicPr>
          <p:cNvPr id="7" name="Afbeelding 7" descr="Afbeelding met diagram&#10;&#10;Automatisch gegenereerde beschrijving">
            <a:extLst>
              <a:ext uri="{FF2B5EF4-FFF2-40B4-BE49-F238E27FC236}">
                <a16:creationId xmlns:a16="http://schemas.microsoft.com/office/drawing/2014/main" id="{448CD858-9511-76E3-4C98-A86CB0FB54B3}"/>
              </a:ext>
            </a:extLst>
          </p:cNvPr>
          <p:cNvPicPr>
            <a:picLocks noGrp="1" noChangeAspect="1"/>
          </p:cNvPicPr>
          <p:nvPr>
            <p:ph idx="1"/>
          </p:nvPr>
        </p:nvPicPr>
        <p:blipFill>
          <a:blip r:embed="rId3"/>
          <a:stretch>
            <a:fillRect/>
          </a:stretch>
        </p:blipFill>
        <p:spPr>
          <a:xfrm>
            <a:off x="141947" y="-429"/>
            <a:ext cx="11897375" cy="6715173"/>
          </a:xfrm>
        </p:spPr>
      </p:pic>
      <p:pic>
        <p:nvPicPr>
          <p:cNvPr id="3" name="Afbeelding 2">
            <a:extLst>
              <a:ext uri="{FF2B5EF4-FFF2-40B4-BE49-F238E27FC236}">
                <a16:creationId xmlns:a16="http://schemas.microsoft.com/office/drawing/2014/main" id="{6EEA960A-F412-983C-F5B0-219DB57CAE78}"/>
              </a:ext>
            </a:extLst>
          </p:cNvPr>
          <p:cNvPicPr>
            <a:picLocks noChangeAspect="1"/>
          </p:cNvPicPr>
          <p:nvPr/>
        </p:nvPicPr>
        <p:blipFill rotWithShape="1">
          <a:blip r:embed="rId4">
            <a:extLst>
              <a:ext uri="{28A0092B-C50C-407E-A947-70E740481C1C}">
                <a14:useLocalDpi xmlns:a14="http://schemas.microsoft.com/office/drawing/2010/main" val="0"/>
              </a:ext>
            </a:extLst>
          </a:blip>
          <a:srcRect r="74886"/>
          <a:stretch/>
        </p:blipFill>
        <p:spPr>
          <a:xfrm>
            <a:off x="10521863" y="0"/>
            <a:ext cx="1670137" cy="1434493"/>
          </a:xfrm>
          <a:prstGeom prst="rect">
            <a:avLst/>
          </a:prstGeom>
        </p:spPr>
      </p:pic>
    </p:spTree>
    <p:extLst>
      <p:ext uri="{BB962C8B-B14F-4D97-AF65-F5344CB8AC3E}">
        <p14:creationId xmlns:p14="http://schemas.microsoft.com/office/powerpoint/2010/main" val="4281211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inhoud 11"/>
          <p:cNvSpPr>
            <a:spLocks noGrp="1"/>
          </p:cNvSpPr>
          <p:nvPr>
            <p:ph idx="1"/>
          </p:nvPr>
        </p:nvSpPr>
        <p:spPr>
          <a:xfrm>
            <a:off x="1981200" y="1196752"/>
            <a:ext cx="8229600" cy="5328592"/>
          </a:xfrm>
        </p:spPr>
        <p:txBody>
          <a:bodyPr>
            <a:normAutofit/>
          </a:bodyPr>
          <a:lstStyle/>
          <a:p>
            <a:pPr marL="0" indent="0">
              <a:lnSpc>
                <a:spcPct val="170000"/>
              </a:lnSpc>
              <a:buNone/>
            </a:pPr>
            <a:r>
              <a:rPr lang="nl-BE" sz="2800" b="1">
                <a:solidFill>
                  <a:srgbClr val="E2007A"/>
                </a:solidFill>
              </a:rPr>
              <a:t>Actieplan</a:t>
            </a:r>
          </a:p>
          <a:p>
            <a:pPr marL="0" indent="0">
              <a:lnSpc>
                <a:spcPct val="150000"/>
              </a:lnSpc>
              <a:buNone/>
            </a:pPr>
            <a:r>
              <a:rPr lang="nl-BE" sz="2400"/>
              <a:t>-  Concreet maken van actieplan: richtvragen</a:t>
            </a:r>
          </a:p>
          <a:p>
            <a:pPr>
              <a:lnSpc>
                <a:spcPct val="150000"/>
              </a:lnSpc>
              <a:buFontTx/>
              <a:buChar char="-"/>
            </a:pPr>
            <a:r>
              <a:rPr lang="nl-BE" sz="2400"/>
              <a:t>Welke vragen liggen er nog? Waarop een antwoord?</a:t>
            </a:r>
          </a:p>
          <a:p>
            <a:pPr>
              <a:lnSpc>
                <a:spcPct val="150000"/>
              </a:lnSpc>
              <a:buFontTx/>
              <a:buChar char="-"/>
            </a:pPr>
            <a:r>
              <a:rPr lang="nl-BE" sz="2400"/>
              <a:t>Cliënt en netwerk zijn eigenaar van hun plan (warmhouden)</a:t>
            </a:r>
          </a:p>
          <a:p>
            <a:pPr>
              <a:lnSpc>
                <a:spcPct val="150000"/>
              </a:lnSpc>
              <a:buFontTx/>
              <a:buChar char="-"/>
            </a:pPr>
            <a:r>
              <a:rPr lang="nl-BE" sz="2400"/>
              <a:t>Vragen in de toekomst/vervolg</a:t>
            </a:r>
          </a:p>
          <a:p>
            <a:pPr marL="457200" lvl="1" indent="0">
              <a:lnSpc>
                <a:spcPct val="170000"/>
              </a:lnSpc>
              <a:buNone/>
            </a:pPr>
            <a:endParaRPr lang="nl-BE" sz="1600"/>
          </a:p>
          <a:p>
            <a:pPr marL="0" indent="0">
              <a:lnSpc>
                <a:spcPct val="170000"/>
              </a:lnSpc>
              <a:buNone/>
            </a:pPr>
            <a:endParaRPr lang="nl-BE" sz="2400"/>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1388" y="5977022"/>
            <a:ext cx="906613" cy="763464"/>
          </a:xfrm>
          <a:prstGeom prst="rect">
            <a:avLst/>
          </a:prstGeom>
        </p:spPr>
      </p:pic>
      <p:sp>
        <p:nvSpPr>
          <p:cNvPr id="10" name="Tekstvak 9"/>
          <p:cNvSpPr txBox="1"/>
          <p:nvPr/>
        </p:nvSpPr>
        <p:spPr>
          <a:xfrm>
            <a:off x="1524000" y="458390"/>
            <a:ext cx="9144000" cy="523220"/>
          </a:xfrm>
          <a:prstGeom prst="rect">
            <a:avLst/>
          </a:prstGeom>
          <a:solidFill>
            <a:srgbClr val="E2007A"/>
          </a:solidFill>
        </p:spPr>
        <p:txBody>
          <a:bodyPr wrap="square" rtlCol="0" anchor="ctr">
            <a:spAutoFit/>
          </a:bodyPr>
          <a:lstStyle/>
          <a:p>
            <a:pPr algn="ctr"/>
            <a:r>
              <a:rPr lang="nl-BE" sz="2800">
                <a:solidFill>
                  <a:prstClr val="white"/>
                </a:solidFill>
                <a:latin typeface="Calibri" panose="020F0502020204030204" pitchFamily="34" charset="0"/>
                <a:cs typeface="Arial" pitchFamily="34" charset="0"/>
              </a:rPr>
              <a:t>Continuering</a:t>
            </a:r>
          </a:p>
        </p:txBody>
      </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4818" y="1276350"/>
            <a:ext cx="2124075" cy="2152650"/>
          </a:xfrm>
          <a:prstGeom prst="rect">
            <a:avLst/>
          </a:prstGeom>
        </p:spPr>
      </p:pic>
    </p:spTree>
    <p:extLst>
      <p:ext uri="{BB962C8B-B14F-4D97-AF65-F5344CB8AC3E}">
        <p14:creationId xmlns:p14="http://schemas.microsoft.com/office/powerpoint/2010/main" val="180622263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6a0fe92-72b2-4948-b695-656df1dc2f6e">
      <Terms xmlns="http://schemas.microsoft.com/office/infopath/2007/PartnerControls"/>
    </lcf76f155ced4ddcb4097134ff3c332f>
    <TaxCatchAll xmlns="fe9f5121-f6ad-42c1-a63d-123107aba82f" xsi:nil="true"/>
    <volgendeafspraak xmlns="d6a0fe92-72b2-4948-b695-656df1dc2f6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009E1DAE983BD4A99360ABD92632033" ma:contentTypeVersion="19" ma:contentTypeDescription="Een nieuw document maken." ma:contentTypeScope="" ma:versionID="7dd3c6997b766bd50f7c513af6c30cc2">
  <xsd:schema xmlns:xsd="http://www.w3.org/2001/XMLSchema" xmlns:xs="http://www.w3.org/2001/XMLSchema" xmlns:p="http://schemas.microsoft.com/office/2006/metadata/properties" xmlns:ns2="fe9f5121-f6ad-42c1-a63d-123107aba82f" xmlns:ns3="d6a0fe92-72b2-4948-b695-656df1dc2f6e" targetNamespace="http://schemas.microsoft.com/office/2006/metadata/properties" ma:root="true" ma:fieldsID="49bdb2fcfdca3d2ea634e3d147aa4aeb" ns2:_="" ns3:_="">
    <xsd:import namespace="fe9f5121-f6ad-42c1-a63d-123107aba82f"/>
    <xsd:import namespace="d6a0fe92-72b2-4948-b695-656df1dc2f6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AutoKeyPoints" minOccurs="0"/>
                <xsd:element ref="ns3:MediaServiceKeyPoints" minOccurs="0"/>
                <xsd:element ref="ns3:lcf76f155ced4ddcb4097134ff3c332f" minOccurs="0"/>
                <xsd:element ref="ns2:TaxCatchAll" minOccurs="0"/>
                <xsd:element ref="ns3:MediaServiceObjectDetectorVersions" minOccurs="0"/>
                <xsd:element ref="ns3:MediaServiceSearchProperties" minOccurs="0"/>
                <xsd:element ref="ns3:volgendeafspraa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9f5121-f6ad-42c1-a63d-123107aba82f"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a4d47bb6-6df2-4d4d-9c46-c6bd91f34e05}" ma:internalName="TaxCatchAll" ma:showField="CatchAllData" ma:web="fe9f5121-f6ad-42c1-a63d-123107aba82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6a0fe92-72b2-4948-b695-656df1dc2f6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4cecbf9b-984d-443d-a0d7-97e5be28753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volgendeafspraak" ma:index="26" nillable="true" ma:displayName="volgende afspraak" ma:format="DateOnly" ma:internalName="volgendeafspraak">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F74C62-0D7C-451E-BA8E-0B34F985B849}">
  <ds:schemaRefs>
    <ds:schemaRef ds:uri="1c61b78b-0dfa-411b-8390-b24e5c162411"/>
    <ds:schemaRef ds:uri="3d9b9b6b-4b9d-4fed-8d70-a20adfda52af"/>
    <ds:schemaRef ds:uri="d6a0fe92-72b2-4948-b695-656df1dc2f6e"/>
    <ds:schemaRef ds:uri="f4490052-57c8-42f9-9ddc-29ae1c5cc3d6"/>
    <ds:schemaRef ds:uri="fd387723-52dc-47eb-af86-539fa4504e51"/>
    <ds:schemaRef ds:uri="fe9f5121-f6ad-42c1-a63d-123107aba82f"/>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6EC3EFA-E429-4470-B653-A9C018EDF235}">
  <ds:schemaRefs>
    <ds:schemaRef ds:uri="http://schemas.microsoft.com/sharepoint/v3/contenttype/forms"/>
  </ds:schemaRefs>
</ds:datastoreItem>
</file>

<file path=customXml/itemProps3.xml><?xml version="1.0" encoding="utf-8"?>
<ds:datastoreItem xmlns:ds="http://schemas.openxmlformats.org/officeDocument/2006/customXml" ds:itemID="{D1A8A29B-6624-4654-B3EE-3A841CD2DAD2}">
  <ds:schemaRefs>
    <ds:schemaRef ds:uri="d6a0fe92-72b2-4948-b695-656df1dc2f6e"/>
    <ds:schemaRef ds:uri="fe9f5121-f6ad-42c1-a63d-123107aba82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Breedbeeld</PresentationFormat>
  <Slides>12</Slides>
  <Notes>10</Notes>
  <HiddenSlides>0</HiddenSlides>
  <ScaleCrop>false</ScaleCrop>
  <HeadingPairs>
    <vt:vector size="4" baseType="variant">
      <vt:variant>
        <vt:lpstr>Thema</vt:lpstr>
      </vt:variant>
      <vt:variant>
        <vt:i4>1</vt:i4>
      </vt:variant>
      <vt:variant>
        <vt:lpstr>Diatitels</vt:lpstr>
      </vt:variant>
      <vt:variant>
        <vt:i4>12</vt:i4>
      </vt:variant>
    </vt:vector>
  </HeadingPairs>
  <TitlesOfParts>
    <vt:vector size="13" baseType="lpstr">
      <vt:lpstr>Kantoorthema</vt:lpstr>
      <vt:lpstr>Dienst Ondersteuningsplan Oost-Vlaanderen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Zijn er nog vragen?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ethel.walraevens@dop-ovl.be</dc:creator>
  <cp:revision>43</cp:revision>
  <dcterms:created xsi:type="dcterms:W3CDTF">2023-05-10T08:12:29Z</dcterms:created>
  <dcterms:modified xsi:type="dcterms:W3CDTF">2024-10-30T08:00:28Z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0x0101001009E1DAE983BD4A99360ABD92632033</vt:lpwstr>
  </property>
  <property fmtid="{D5CDD505-2E9C-101B-9397-08002B2CF9AE}" pid="3" name="MediaServiceImageTags">
    <vt:lpwstr/>
  </property>
</Properties>
</file>