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9144000" cy="5143500" type="screen16x9"/>
  <p:notesSz cx="6858000" cy="9144000"/>
  <p:embeddedFontLst>
    <p:embeddedFont>
      <p:font typeface="Lato" panose="020F0502020204030203" pitchFamily="34" charset="0"/>
      <p:regular r:id="rId81"/>
      <p:bold r:id="rId82"/>
      <p:italic r:id="rId83"/>
      <p:boldItalic r:id="rId84"/>
    </p:embeddedFont>
    <p:embeddedFont>
      <p:font typeface="Roboto" panose="02000000000000000000" pitchFamily="2"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955"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esbeth Van Cauwenberg" userId="af08ffe0-1fcf-4afe-98fa-0be5f5ae1b7a" providerId="ADAL" clId="{85FA7DD1-D1F2-4862-B8B4-791EFBBD5E65}"/>
    <pc:docChg chg="modSld sldOrd">
      <pc:chgData name="Liesbeth Van Cauwenberg" userId="af08ffe0-1fcf-4afe-98fa-0be5f5ae1b7a" providerId="ADAL" clId="{85FA7DD1-D1F2-4862-B8B4-791EFBBD5E65}" dt="2025-02-20T11:03:38.553" v="1"/>
      <pc:docMkLst>
        <pc:docMk/>
      </pc:docMkLst>
      <pc:sldChg chg="ord">
        <pc:chgData name="Liesbeth Van Cauwenberg" userId="af08ffe0-1fcf-4afe-98fa-0be5f5ae1b7a" providerId="ADAL" clId="{85FA7DD1-D1F2-4862-B8B4-791EFBBD5E65}" dt="2025-02-20T11:03:38.553" v="1"/>
        <pc:sldMkLst>
          <pc:docMk/>
          <pc:sldMk cId="0"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c3dce63481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2c3dce63481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19b9c48413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19b9c48413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3dce6348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3dce6348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3dce6348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3dce6348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c3dce634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c3dce634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e2897af31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e2897af31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c3dce6348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c3dce6348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e2897af31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e2897af31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e2897af31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e2897af31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e2897af31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e2897af31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e2897af31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e2897af31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c3dce63481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c3dce63481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3dce6348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c3dce6348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c3dce6348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c3dce6348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19b9c48413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19b9c48413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e2897af31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e2897af31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c3dce6348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c3dce6348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2897af317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e2897af31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e4e3d5995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e4e3d5995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e2897af31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e2897af31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14c037b29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14c037b29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e2e92851c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e2e92851c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2e92851c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2e92851c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e4e3d5995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e4e3d5995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3dce6348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c3dce6348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e5c2b0a4f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e5c2b0a4f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e2897af31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e2897af31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25b5a6b06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25b5a6b06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25b5a6b06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25b5a6b06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5b5a6b06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25b5a6b06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25b5a6b06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25b5a6b06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25b5a6b06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25b5a6b06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25b5a6b06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25b5a6b06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19b9c48413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19b9c4841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2689e6291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2689e629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25b5a6b06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25b5a6b06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25b5a6b06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25b5a6b06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c3dce63481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c3dce63481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e2e92851c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e2e92851c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e4e3d5995b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e4e3d5995b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e2897af317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e2897af31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3dce63481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c3dce6348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586b807b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c586b807b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c3dce63481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c3dce63481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c3dce63481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c3dce63481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3dce6348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c3dce6348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c3dce63481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c3dce63481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c3dce6348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c3dce6348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c3dce63481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c3dce63481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c3dce63481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c3dce63481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c3dce63481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c3dce63481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c3dce63481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c3dce63481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c3dce63481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c3dce63481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c3dce63481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c3dce63481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c3dce63481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c3dce63481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e2897af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e2897af3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c3dce6348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c3dce6348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c586b807b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c586b807b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d296619d6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d296619d6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d296619d6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d296619d6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c3dce63481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c3dce63481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d296619d6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2d296619d6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d296619d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d296619d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c6b78814d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c6b78814d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e4e3d5995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e4e3d5995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c3dce63481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c3dce63481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e4e3d5995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e4e3d5995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c3dce63481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c3dce63481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e4e3d5995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e4e3d5995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28318cb2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28318cb2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28318cb282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328318cb282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28318cb282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28318cb282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28318cb282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328318cb282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c3dce63481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2c3dce63481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25b5a6b06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325b5a6b06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27872930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27872930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3dce63481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3dce63481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c53075d73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c53075d73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pic>
        <p:nvPicPr>
          <p:cNvPr id="15" name="Google Shape;15;p2"/>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16" name="Google Shape;16;p2"/>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pic>
        <p:nvPicPr>
          <p:cNvPr id="9" name="Google Shape;9;p1"/>
          <p:cNvPicPr preferRelativeResize="0"/>
          <p:nvPr/>
        </p:nvPicPr>
        <p:blipFill>
          <a:blip r:embed="rId14">
            <a:alphaModFix/>
          </a:blip>
          <a:stretch>
            <a:fillRect/>
          </a:stretch>
        </p:blipFill>
        <p:spPr>
          <a:xfrm>
            <a:off x="0" y="0"/>
            <a:ext cx="9144003" cy="5143501"/>
          </a:xfrm>
          <a:prstGeom prst="rect">
            <a:avLst/>
          </a:prstGeom>
          <a:noFill/>
          <a:ln>
            <a:noFill/>
          </a:ln>
        </p:spPr>
      </p:pic>
      <p:pic>
        <p:nvPicPr>
          <p:cNvPr id="10" name="Google Shape;10;p1"/>
          <p:cNvPicPr preferRelativeResize="0"/>
          <p:nvPr/>
        </p:nvPicPr>
        <p:blipFill>
          <a:blip r:embed="rId14">
            <a:alphaModFix/>
          </a:blip>
          <a:stretch>
            <a:fillRect/>
          </a:stretch>
        </p:blipFill>
        <p:spPr>
          <a:xfrm>
            <a:off x="0" y="0"/>
            <a:ext cx="9144003" cy="51435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65.jpg"/><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66.jp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8.jpg"/><Relationship Id="rId7" Type="http://schemas.openxmlformats.org/officeDocument/2006/relationships/image" Target="../media/image70.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69.jpg"/><Relationship Id="rId5" Type="http://schemas.openxmlformats.org/officeDocument/2006/relationships/image" Target="../media/image27.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27.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76.jp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4.jp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89.jp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3"/>
          <p:cNvPicPr preferRelativeResize="0"/>
          <p:nvPr/>
        </p:nvPicPr>
        <p:blipFill>
          <a:blip r:embed="rId3">
            <a:alphaModFix/>
          </a:blip>
          <a:stretch>
            <a:fillRect/>
          </a:stretch>
        </p:blipFill>
        <p:spPr>
          <a:xfrm>
            <a:off x="1344175" y="372850"/>
            <a:ext cx="6455625" cy="3796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2"/>
          <p:cNvPicPr preferRelativeResize="0"/>
          <p:nvPr/>
        </p:nvPicPr>
        <p:blipFill>
          <a:blip r:embed="rId3">
            <a:alphaModFix/>
          </a:blip>
          <a:stretch>
            <a:fillRect/>
          </a:stretch>
        </p:blipFill>
        <p:spPr>
          <a:xfrm>
            <a:off x="3316113" y="238100"/>
            <a:ext cx="2511774" cy="1048250"/>
          </a:xfrm>
          <a:prstGeom prst="rect">
            <a:avLst/>
          </a:prstGeom>
          <a:noFill/>
          <a:ln>
            <a:noFill/>
          </a:ln>
        </p:spPr>
      </p:pic>
      <p:sp>
        <p:nvSpPr>
          <p:cNvPr id="129" name="Google Shape;129;p22"/>
          <p:cNvSpPr txBox="1">
            <a:spLocks noGrp="1"/>
          </p:cNvSpPr>
          <p:nvPr>
            <p:ph type="subTitle" idx="1"/>
          </p:nvPr>
        </p:nvSpPr>
        <p:spPr>
          <a:xfrm>
            <a:off x="397300" y="1362550"/>
            <a:ext cx="5430600" cy="2776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a:solidFill>
                  <a:schemeClr val="lt1"/>
                </a:solidFill>
              </a:rPr>
              <a:t>Leeftijdscategorie van de jongeren in Habbekrats De Kidz. </a:t>
            </a:r>
            <a:endParaRPr sz="1400">
              <a:solidFill>
                <a:schemeClr val="lt1"/>
              </a:solidFill>
            </a:endParaRPr>
          </a:p>
          <a:p>
            <a:pPr marL="0" lvl="0" indent="0" algn="l" rtl="0">
              <a:lnSpc>
                <a:spcPct val="150000"/>
              </a:lnSpc>
              <a:spcBef>
                <a:spcPts val="0"/>
              </a:spcBef>
              <a:spcAft>
                <a:spcPts val="0"/>
              </a:spcAft>
              <a:buNone/>
            </a:pPr>
            <a:r>
              <a:rPr lang="en" sz="1400">
                <a:solidFill>
                  <a:schemeClr val="lt1"/>
                </a:solidFill>
              </a:rPr>
              <a:t>Er komen verschillende jongeren naar onze werking met verschillende leeftijden.De grootste groep is tussen 12 &amp; 14 jaar. De oudere jongeren spelen samen met kleinere kinderen en leren hen ook hoe ze zich moeten gedragen in de werking.</a:t>
            </a:r>
            <a:endParaRPr sz="1400">
              <a:solidFill>
                <a:schemeClr val="lt1"/>
              </a:solidFill>
            </a:endParaRPr>
          </a:p>
          <a:p>
            <a:pPr marL="0" lvl="0" indent="0" algn="l" rtl="0">
              <a:lnSpc>
                <a:spcPct val="150000"/>
              </a:lnSpc>
              <a:spcBef>
                <a:spcPts val="0"/>
              </a:spcBef>
              <a:spcAft>
                <a:spcPts val="0"/>
              </a:spcAft>
              <a:buSzPts val="275"/>
              <a:buNone/>
            </a:pPr>
            <a:endParaRPr sz="1500">
              <a:solidFill>
                <a:schemeClr val="lt1"/>
              </a:solidFill>
            </a:endParaRPr>
          </a:p>
        </p:txBody>
      </p:sp>
      <p:pic>
        <p:nvPicPr>
          <p:cNvPr id="130" name="Google Shape;130;p22"/>
          <p:cNvPicPr preferRelativeResize="0"/>
          <p:nvPr/>
        </p:nvPicPr>
        <p:blipFill>
          <a:blip r:embed="rId4">
            <a:alphaModFix/>
          </a:blip>
          <a:stretch>
            <a:fillRect/>
          </a:stretch>
        </p:blipFill>
        <p:spPr>
          <a:xfrm>
            <a:off x="5827912" y="1420850"/>
            <a:ext cx="3011312" cy="23017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ctrTitle"/>
          </p:nvPr>
        </p:nvSpPr>
        <p:spPr>
          <a:xfrm>
            <a:off x="456600" y="1489600"/>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lt1"/>
                </a:solidFill>
              </a:rPr>
              <a:t>Methodiek Habbekrats</a:t>
            </a:r>
            <a:endParaRPr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lt1"/>
                </a:solidFill>
              </a:rPr>
              <a:t>Filterproces</a:t>
            </a:r>
            <a:endParaRPr b="1">
              <a:solidFill>
                <a:schemeClr val="lt1"/>
              </a:solidFill>
            </a:endParaRPr>
          </a:p>
        </p:txBody>
      </p:sp>
      <p:pic>
        <p:nvPicPr>
          <p:cNvPr id="141" name="Google Shape;141;p24"/>
          <p:cNvPicPr preferRelativeResize="0"/>
          <p:nvPr/>
        </p:nvPicPr>
        <p:blipFill>
          <a:blip r:embed="rId3">
            <a:alphaModFix/>
          </a:blip>
          <a:stretch>
            <a:fillRect/>
          </a:stretch>
        </p:blipFill>
        <p:spPr>
          <a:xfrm>
            <a:off x="2761462" y="1621550"/>
            <a:ext cx="3761069" cy="2740825"/>
          </a:xfrm>
          <a:prstGeom prst="rect">
            <a:avLst/>
          </a:prstGeom>
          <a:noFill/>
          <a:ln>
            <a:noFill/>
          </a:ln>
        </p:spPr>
      </p:pic>
      <p:sp>
        <p:nvSpPr>
          <p:cNvPr id="142" name="Google Shape;142;p24"/>
          <p:cNvSpPr txBox="1">
            <a:spLocks noGrp="1"/>
          </p:cNvSpPr>
          <p:nvPr>
            <p:ph type="subTitle" idx="1"/>
          </p:nvPr>
        </p:nvSpPr>
        <p:spPr>
          <a:xfrm>
            <a:off x="3170950" y="1755250"/>
            <a:ext cx="2942100" cy="28503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sz="2300">
                <a:solidFill>
                  <a:schemeClr val="lt1"/>
                </a:solidFill>
              </a:rPr>
              <a:t>Normatief</a:t>
            </a:r>
            <a:endParaRPr sz="2300">
              <a:solidFill>
                <a:schemeClr val="lt1"/>
              </a:solidFill>
            </a:endParaRPr>
          </a:p>
          <a:p>
            <a:pPr marL="0" lvl="0" indent="0" algn="ctr" rtl="0">
              <a:spcBef>
                <a:spcPts val="0"/>
              </a:spcBef>
              <a:spcAft>
                <a:spcPts val="0"/>
              </a:spcAft>
              <a:buNone/>
            </a:pPr>
            <a:endParaRPr sz="2300">
              <a:solidFill>
                <a:schemeClr val="lt1"/>
              </a:solidFill>
            </a:endParaRPr>
          </a:p>
          <a:p>
            <a:pPr marL="0" lvl="0" indent="0" algn="ctr" rtl="0">
              <a:spcBef>
                <a:spcPts val="0"/>
              </a:spcBef>
              <a:spcAft>
                <a:spcPts val="0"/>
              </a:spcAft>
              <a:buNone/>
            </a:pPr>
            <a:endParaRPr sz="2300">
              <a:solidFill>
                <a:schemeClr val="lt1"/>
              </a:solidFill>
            </a:endParaRPr>
          </a:p>
          <a:p>
            <a:pPr marL="0" lvl="0" indent="0" algn="ctr" rtl="0">
              <a:spcBef>
                <a:spcPts val="0"/>
              </a:spcBef>
              <a:spcAft>
                <a:spcPts val="0"/>
              </a:spcAft>
              <a:buNone/>
            </a:pPr>
            <a:r>
              <a:rPr lang="en" sz="2200">
                <a:solidFill>
                  <a:schemeClr val="lt1"/>
                </a:solidFill>
              </a:rPr>
              <a:t>Methodologisch</a:t>
            </a:r>
            <a:endParaRPr sz="2200">
              <a:solidFill>
                <a:schemeClr val="lt1"/>
              </a:solidFill>
            </a:endParaRPr>
          </a:p>
          <a:p>
            <a:pPr marL="0" lvl="0" indent="0" algn="ctr" rtl="0">
              <a:spcBef>
                <a:spcPts val="0"/>
              </a:spcBef>
              <a:spcAft>
                <a:spcPts val="0"/>
              </a:spcAft>
              <a:buNone/>
            </a:pPr>
            <a:endParaRPr sz="2300">
              <a:solidFill>
                <a:schemeClr val="lt1"/>
              </a:solidFill>
            </a:endParaRPr>
          </a:p>
          <a:p>
            <a:pPr marL="0" lvl="0" indent="0" algn="ctr" rtl="0">
              <a:spcBef>
                <a:spcPts val="0"/>
              </a:spcBef>
              <a:spcAft>
                <a:spcPts val="0"/>
              </a:spcAft>
              <a:buNone/>
            </a:pPr>
            <a:endParaRPr sz="2300">
              <a:solidFill>
                <a:schemeClr val="lt1"/>
              </a:solidFill>
            </a:endParaRPr>
          </a:p>
          <a:p>
            <a:pPr marL="0" lvl="0" indent="0" algn="ctr" rtl="0">
              <a:spcBef>
                <a:spcPts val="0"/>
              </a:spcBef>
              <a:spcAft>
                <a:spcPts val="0"/>
              </a:spcAft>
              <a:buNone/>
            </a:pPr>
            <a:r>
              <a:rPr lang="en" sz="1900">
                <a:solidFill>
                  <a:schemeClr val="lt1"/>
                </a:solidFill>
              </a:rPr>
              <a:t>Operationeel</a:t>
            </a:r>
            <a:endParaRPr sz="1900">
              <a:solidFill>
                <a:schemeClr val="lt1"/>
              </a:solidFill>
            </a:endParaRPr>
          </a:p>
          <a:p>
            <a:pPr marL="0" lvl="0" indent="0" algn="l" rtl="0">
              <a:spcBef>
                <a:spcPts val="0"/>
              </a:spcBef>
              <a:spcAft>
                <a:spcPts val="0"/>
              </a:spcAft>
              <a:buNone/>
            </a:pP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5"/>
          <p:cNvPicPr preferRelativeResize="0"/>
          <p:nvPr/>
        </p:nvPicPr>
        <p:blipFill>
          <a:blip r:embed="rId3">
            <a:alphaModFix/>
          </a:blip>
          <a:stretch>
            <a:fillRect/>
          </a:stretch>
        </p:blipFill>
        <p:spPr>
          <a:xfrm>
            <a:off x="2500313" y="938075"/>
            <a:ext cx="4143375" cy="3019425"/>
          </a:xfrm>
          <a:prstGeom prst="rect">
            <a:avLst/>
          </a:prstGeom>
          <a:noFill/>
          <a:ln>
            <a:noFill/>
          </a:ln>
        </p:spPr>
      </p:pic>
      <p:sp>
        <p:nvSpPr>
          <p:cNvPr id="148" name="Google Shape;148;p25"/>
          <p:cNvSpPr txBox="1"/>
          <p:nvPr/>
        </p:nvSpPr>
        <p:spPr>
          <a:xfrm>
            <a:off x="3276450" y="1077250"/>
            <a:ext cx="2591100" cy="51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7B638E"/>
                </a:solidFill>
              </a:rPr>
              <a:t>De 3 normatieve W’s van Habbekrats</a:t>
            </a:r>
            <a:endParaRPr sz="1800" b="1">
              <a:solidFill>
                <a:srgbClr val="7B638E"/>
              </a:solidFill>
            </a:endParaRPr>
          </a:p>
        </p:txBody>
      </p:sp>
      <p:sp>
        <p:nvSpPr>
          <p:cNvPr id="149" name="Google Shape;149;p25"/>
          <p:cNvSpPr txBox="1"/>
          <p:nvPr/>
        </p:nvSpPr>
        <p:spPr>
          <a:xfrm>
            <a:off x="6486050" y="938075"/>
            <a:ext cx="2591100" cy="116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rPr>
              <a:t>Warmte</a:t>
            </a:r>
            <a:endParaRPr sz="1800" b="1">
              <a:solidFill>
                <a:schemeClr val="lt1"/>
              </a:solidFill>
            </a:endParaRPr>
          </a:p>
          <a:p>
            <a:pPr marL="0" lvl="0" indent="0" algn="ctr" rtl="0">
              <a:spcBef>
                <a:spcPts val="0"/>
              </a:spcBef>
              <a:spcAft>
                <a:spcPts val="0"/>
              </a:spcAft>
              <a:buNone/>
            </a:pPr>
            <a:r>
              <a:rPr lang="en" sz="1800" b="1">
                <a:solidFill>
                  <a:schemeClr val="lt1"/>
                </a:solidFill>
              </a:rPr>
              <a:t>Waarde</a:t>
            </a:r>
            <a:endParaRPr sz="1800" b="1">
              <a:solidFill>
                <a:schemeClr val="lt1"/>
              </a:solidFill>
            </a:endParaRPr>
          </a:p>
          <a:p>
            <a:pPr marL="0" lvl="0" indent="0" algn="ctr" rtl="0">
              <a:spcBef>
                <a:spcPts val="0"/>
              </a:spcBef>
              <a:spcAft>
                <a:spcPts val="0"/>
              </a:spcAft>
              <a:buNone/>
            </a:pPr>
            <a:r>
              <a:rPr lang="en" sz="1800" b="1">
                <a:solidFill>
                  <a:schemeClr val="lt1"/>
                </a:solidFill>
              </a:rPr>
              <a:t>Waarheid</a:t>
            </a:r>
            <a:endParaRPr sz="1800" b="1">
              <a:solidFill>
                <a:schemeClr val="lt1"/>
              </a:solidFill>
            </a:endParaRPr>
          </a:p>
          <a:p>
            <a:pPr marL="0" lvl="0" indent="0" algn="ctr" rtl="0">
              <a:spcBef>
                <a:spcPts val="0"/>
              </a:spcBef>
              <a:spcAft>
                <a:spcPts val="0"/>
              </a:spcAft>
              <a:buNone/>
            </a:pPr>
            <a:endParaRPr sz="1800">
              <a:solidFill>
                <a:schemeClr val="lt1"/>
              </a:solidFill>
            </a:endParaRPr>
          </a:p>
        </p:txBody>
      </p:sp>
      <p:cxnSp>
        <p:nvCxnSpPr>
          <p:cNvPr id="150" name="Google Shape;150;p25"/>
          <p:cNvCxnSpPr/>
          <p:nvPr/>
        </p:nvCxnSpPr>
        <p:spPr>
          <a:xfrm>
            <a:off x="6519500" y="1478450"/>
            <a:ext cx="593400" cy="8400"/>
          </a:xfrm>
          <a:prstGeom prst="straightConnector1">
            <a:avLst/>
          </a:prstGeom>
          <a:noFill/>
          <a:ln w="9525" cap="flat" cmpd="sng">
            <a:solidFill>
              <a:schemeClr val="lt1"/>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ctrTitle"/>
          </p:nvPr>
        </p:nvSpPr>
        <p:spPr>
          <a:xfrm>
            <a:off x="2388675" y="363225"/>
            <a:ext cx="4260300" cy="73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100" b="1">
                <a:solidFill>
                  <a:schemeClr val="lt1"/>
                </a:solidFill>
              </a:rPr>
              <a:t>De 3 normatieve W’s van Habbekrats</a:t>
            </a:r>
            <a:endParaRPr sz="5500"/>
          </a:p>
        </p:txBody>
      </p:sp>
      <p:sp>
        <p:nvSpPr>
          <p:cNvPr id="156" name="Google Shape;156;p26"/>
          <p:cNvSpPr txBox="1">
            <a:spLocks noGrp="1"/>
          </p:cNvSpPr>
          <p:nvPr>
            <p:ph type="subTitle" idx="1"/>
          </p:nvPr>
        </p:nvSpPr>
        <p:spPr>
          <a:xfrm>
            <a:off x="258525" y="1561825"/>
            <a:ext cx="8520600" cy="275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b="1">
                <a:solidFill>
                  <a:schemeClr val="lt1"/>
                </a:solidFill>
              </a:rPr>
              <a:t>Warmte </a:t>
            </a:r>
            <a:r>
              <a:rPr lang="en" sz="1400">
                <a:solidFill>
                  <a:schemeClr val="lt1"/>
                </a:solidFill>
              </a:rPr>
              <a:t>: Een warme plek aanbieden die gezelligheid uitstraalt en waar iedereen zich welkom en veilig voelt. Ook is de warmte altijd aanwezig in alle contactmomenten tussen begeleiders, jongeren en andere organisaties.</a:t>
            </a:r>
            <a:endParaRPr sz="1400">
              <a:solidFill>
                <a:schemeClr val="lt1"/>
              </a:solidFill>
            </a:endParaRPr>
          </a:p>
          <a:p>
            <a:pPr marL="0" lvl="0" indent="0" algn="l" rtl="0">
              <a:spcBef>
                <a:spcPts val="0"/>
              </a:spcBef>
              <a:spcAft>
                <a:spcPts val="0"/>
              </a:spcAft>
              <a:buClr>
                <a:schemeClr val="dk1"/>
              </a:buClr>
              <a:buSzPts val="1100"/>
              <a:buFont typeface="Arial"/>
              <a:buNone/>
            </a:pPr>
            <a:endParaRPr sz="1400">
              <a:solidFill>
                <a:schemeClr val="lt1"/>
              </a:solidFill>
            </a:endParaRPr>
          </a:p>
          <a:p>
            <a:pPr marL="0" lvl="0" indent="0" algn="l" rtl="0">
              <a:spcBef>
                <a:spcPts val="0"/>
              </a:spcBef>
              <a:spcAft>
                <a:spcPts val="0"/>
              </a:spcAft>
              <a:buNone/>
            </a:pPr>
            <a:r>
              <a:rPr lang="en" sz="1400" b="1">
                <a:solidFill>
                  <a:schemeClr val="lt1"/>
                </a:solidFill>
              </a:rPr>
              <a:t>Waarde </a:t>
            </a:r>
            <a:r>
              <a:rPr lang="en" sz="1400">
                <a:solidFill>
                  <a:schemeClr val="lt1"/>
                </a:solidFill>
              </a:rPr>
              <a:t>:  We geven altijd onze waarde mee bij alle activiteiten dat we uitvoeren. Respect is de belangrijkste waarde waar we belang aan hechten. We hebben respect voor alles en iedereen. </a:t>
            </a:r>
            <a:endParaRPr sz="1400">
              <a:solidFill>
                <a:schemeClr val="lt1"/>
              </a:solidFill>
            </a:endParaRPr>
          </a:p>
          <a:p>
            <a:pPr marL="0" lvl="0" indent="0" algn="l" rtl="0">
              <a:spcBef>
                <a:spcPts val="0"/>
              </a:spcBef>
              <a:spcAft>
                <a:spcPts val="0"/>
              </a:spcAft>
              <a:buClr>
                <a:schemeClr val="dk1"/>
              </a:buClr>
              <a:buSzPts val="1100"/>
              <a:buFont typeface="Arial"/>
              <a:buNone/>
            </a:pPr>
            <a:endParaRPr sz="1400">
              <a:solidFill>
                <a:schemeClr val="lt1"/>
              </a:solidFill>
            </a:endParaRPr>
          </a:p>
          <a:p>
            <a:pPr marL="0" lvl="0" indent="0" algn="l" rtl="0">
              <a:spcBef>
                <a:spcPts val="0"/>
              </a:spcBef>
              <a:spcAft>
                <a:spcPts val="0"/>
              </a:spcAft>
              <a:buClr>
                <a:schemeClr val="dk1"/>
              </a:buClr>
              <a:buSzPts val="1100"/>
              <a:buFont typeface="Arial"/>
              <a:buNone/>
            </a:pPr>
            <a:r>
              <a:rPr lang="en" sz="1400" b="1">
                <a:solidFill>
                  <a:schemeClr val="lt1"/>
                </a:solidFill>
              </a:rPr>
              <a:t>Waarheid </a:t>
            </a:r>
            <a:r>
              <a:rPr lang="en" sz="1400">
                <a:solidFill>
                  <a:schemeClr val="lt1"/>
                </a:solidFill>
              </a:rPr>
              <a:t>: We bewaren dat alles dat gezegd en meegegeven wordt aansluit bij de werkelijkheid. We gaan niets overbrengen aan de jongeren dat niet klopt.</a:t>
            </a: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7"/>
          <p:cNvPicPr preferRelativeResize="0"/>
          <p:nvPr/>
        </p:nvPicPr>
        <p:blipFill>
          <a:blip r:embed="rId3">
            <a:alphaModFix/>
          </a:blip>
          <a:stretch>
            <a:fillRect/>
          </a:stretch>
        </p:blipFill>
        <p:spPr>
          <a:xfrm>
            <a:off x="2500313" y="938063"/>
            <a:ext cx="4143375" cy="3019425"/>
          </a:xfrm>
          <a:prstGeom prst="rect">
            <a:avLst/>
          </a:prstGeom>
          <a:noFill/>
          <a:ln>
            <a:noFill/>
          </a:ln>
        </p:spPr>
      </p:pic>
      <p:sp>
        <p:nvSpPr>
          <p:cNvPr id="162" name="Google Shape;162;p27"/>
          <p:cNvSpPr txBox="1"/>
          <p:nvPr/>
        </p:nvSpPr>
        <p:spPr>
          <a:xfrm>
            <a:off x="3276450" y="2192788"/>
            <a:ext cx="2591100" cy="51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7B638E"/>
                </a:solidFill>
              </a:rPr>
              <a:t>Methodologisch</a:t>
            </a:r>
            <a:endParaRPr sz="1800" b="1">
              <a:solidFill>
                <a:srgbClr val="7B638E"/>
              </a:solidFill>
            </a:endParaRPr>
          </a:p>
        </p:txBody>
      </p:sp>
      <p:sp>
        <p:nvSpPr>
          <p:cNvPr id="163" name="Google Shape;163;p27"/>
          <p:cNvSpPr txBox="1"/>
          <p:nvPr/>
        </p:nvSpPr>
        <p:spPr>
          <a:xfrm>
            <a:off x="6126650" y="2237600"/>
            <a:ext cx="3293100" cy="17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rPr>
              <a:t>Laagdrempeligheid</a:t>
            </a:r>
            <a:endParaRPr sz="1800" b="1">
              <a:solidFill>
                <a:schemeClr val="lt1"/>
              </a:solidFill>
            </a:endParaRPr>
          </a:p>
          <a:p>
            <a:pPr marL="0" lvl="0" indent="0" algn="l" rtl="0">
              <a:spcBef>
                <a:spcPts val="0"/>
              </a:spcBef>
              <a:spcAft>
                <a:spcPts val="0"/>
              </a:spcAft>
              <a:buNone/>
            </a:pPr>
            <a:r>
              <a:rPr lang="en" sz="1800" b="1">
                <a:solidFill>
                  <a:schemeClr val="lt1"/>
                </a:solidFill>
              </a:rPr>
              <a:t>Integrale mensbenadering</a:t>
            </a:r>
            <a:endParaRPr sz="1800" b="1">
              <a:solidFill>
                <a:schemeClr val="lt1"/>
              </a:solidFill>
            </a:endParaRPr>
          </a:p>
          <a:p>
            <a:pPr marL="0" lvl="0" indent="0" algn="l" rtl="0">
              <a:spcBef>
                <a:spcPts val="0"/>
              </a:spcBef>
              <a:spcAft>
                <a:spcPts val="0"/>
              </a:spcAft>
              <a:buNone/>
            </a:pPr>
            <a:r>
              <a:rPr lang="en" sz="1800" b="1">
                <a:solidFill>
                  <a:schemeClr val="lt1"/>
                </a:solidFill>
              </a:rPr>
              <a:t>Geïntegreerde aanpak</a:t>
            </a:r>
            <a:endParaRPr sz="1800" b="1">
              <a:solidFill>
                <a:schemeClr val="lt1"/>
              </a:solidFill>
            </a:endParaRPr>
          </a:p>
          <a:p>
            <a:pPr marL="0" lvl="0" indent="0" algn="l" rtl="0">
              <a:spcBef>
                <a:spcPts val="0"/>
              </a:spcBef>
              <a:spcAft>
                <a:spcPts val="0"/>
              </a:spcAft>
              <a:buNone/>
            </a:pPr>
            <a:r>
              <a:rPr lang="en" sz="1800" b="1">
                <a:solidFill>
                  <a:schemeClr val="lt1"/>
                </a:solidFill>
              </a:rPr>
              <a:t>Inclusieve-</a:t>
            </a:r>
            <a:endParaRPr sz="1800" b="1">
              <a:solidFill>
                <a:schemeClr val="lt1"/>
              </a:solidFill>
            </a:endParaRPr>
          </a:p>
          <a:p>
            <a:pPr marL="0" lvl="0" indent="0" algn="l" rtl="0">
              <a:spcBef>
                <a:spcPts val="0"/>
              </a:spcBef>
              <a:spcAft>
                <a:spcPts val="0"/>
              </a:spcAft>
              <a:buNone/>
            </a:pPr>
            <a:r>
              <a:rPr lang="en" sz="1800" b="1">
                <a:solidFill>
                  <a:schemeClr val="lt1"/>
                </a:solidFill>
              </a:rPr>
              <a:t>maatschappijbenadering</a:t>
            </a:r>
            <a:endParaRPr sz="1800" b="1">
              <a:solidFill>
                <a:schemeClr val="lt1"/>
              </a:solidFill>
            </a:endParaRPr>
          </a:p>
          <a:p>
            <a:pPr marL="0" lvl="0" indent="0" algn="ctr" rtl="0">
              <a:spcBef>
                <a:spcPts val="0"/>
              </a:spcBef>
              <a:spcAft>
                <a:spcPts val="0"/>
              </a:spcAft>
              <a:buNone/>
            </a:pPr>
            <a:endParaRPr sz="1800">
              <a:solidFill>
                <a:schemeClr val="lt1"/>
              </a:solidFill>
            </a:endParaRPr>
          </a:p>
        </p:txBody>
      </p:sp>
      <p:cxnSp>
        <p:nvCxnSpPr>
          <p:cNvPr id="164" name="Google Shape;164;p27"/>
          <p:cNvCxnSpPr/>
          <p:nvPr/>
        </p:nvCxnSpPr>
        <p:spPr>
          <a:xfrm>
            <a:off x="5867550" y="2718525"/>
            <a:ext cx="275700" cy="0"/>
          </a:xfrm>
          <a:prstGeom prst="straightConnector1">
            <a:avLst/>
          </a:prstGeom>
          <a:noFill/>
          <a:ln w="9525" cap="flat" cmpd="sng">
            <a:solidFill>
              <a:schemeClr val="lt1"/>
            </a:solidFill>
            <a:prstDash val="solid"/>
            <a:round/>
            <a:headEnd type="non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subTitle" idx="1"/>
          </p:nvPr>
        </p:nvSpPr>
        <p:spPr>
          <a:xfrm>
            <a:off x="311700" y="867350"/>
            <a:ext cx="4883700" cy="32688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800" b="1">
                <a:solidFill>
                  <a:schemeClr val="lt1"/>
                </a:solidFill>
              </a:rPr>
              <a:t>Laagdrempeligheid : </a:t>
            </a:r>
            <a:endParaRPr sz="1800" b="1">
              <a:solidFill>
                <a:schemeClr val="lt1"/>
              </a:solidFill>
            </a:endParaRPr>
          </a:p>
          <a:p>
            <a:pPr marL="0" lvl="0" indent="0" algn="just" rtl="0">
              <a:spcBef>
                <a:spcPts val="0"/>
              </a:spcBef>
              <a:spcAft>
                <a:spcPts val="0"/>
              </a:spcAft>
              <a:buNone/>
            </a:pPr>
            <a:endParaRPr sz="1800" b="1">
              <a:solidFill>
                <a:schemeClr val="lt1"/>
              </a:solidFill>
            </a:endParaRPr>
          </a:p>
          <a:p>
            <a:pPr marL="0" lvl="0" indent="0" algn="l" rtl="0">
              <a:spcBef>
                <a:spcPts val="0"/>
              </a:spcBef>
              <a:spcAft>
                <a:spcPts val="0"/>
              </a:spcAft>
              <a:buClr>
                <a:schemeClr val="dk1"/>
              </a:buClr>
              <a:buSzPts val="1100"/>
              <a:buFont typeface="Arial"/>
              <a:buNone/>
            </a:pPr>
            <a:r>
              <a:rPr lang="en" sz="1400">
                <a:solidFill>
                  <a:schemeClr val="lt1"/>
                </a:solidFill>
              </a:rPr>
              <a:t>De ontmoetingsplekken en activiteiten die via Habbekrats worden aangeboden zijn telkens laagdrempelig. Dit houd in dat we niet direct inschrijvingen en/of geld verwachten. </a:t>
            </a:r>
            <a:endParaRPr sz="1400">
              <a:solidFill>
                <a:schemeClr val="lt1"/>
              </a:solidFill>
            </a:endParaRPr>
          </a:p>
          <a:p>
            <a:pPr marL="0" lvl="0" indent="0" algn="l" rtl="0">
              <a:spcBef>
                <a:spcPts val="0"/>
              </a:spcBef>
              <a:spcAft>
                <a:spcPts val="0"/>
              </a:spcAft>
              <a:buClr>
                <a:schemeClr val="dk1"/>
              </a:buClr>
              <a:buSzPts val="1100"/>
              <a:buFont typeface="Arial"/>
              <a:buNone/>
            </a:pPr>
            <a:endParaRPr sz="1400">
              <a:solidFill>
                <a:schemeClr val="lt1"/>
              </a:solidFill>
            </a:endParaRPr>
          </a:p>
          <a:p>
            <a:pPr marL="0" lvl="0" indent="0" algn="l" rtl="0">
              <a:spcBef>
                <a:spcPts val="0"/>
              </a:spcBef>
              <a:spcAft>
                <a:spcPts val="0"/>
              </a:spcAft>
              <a:buClr>
                <a:schemeClr val="dk1"/>
              </a:buClr>
              <a:buSzPts val="1100"/>
              <a:buFont typeface="Arial"/>
              <a:buNone/>
            </a:pPr>
            <a:r>
              <a:rPr lang="en" sz="1400">
                <a:solidFill>
                  <a:schemeClr val="lt1"/>
                </a:solidFill>
              </a:rPr>
              <a:t>De jongeren komen vrij langs en beslissen zelf of ze willen deelnemen. Later kan dan verder gegaan worden als de jongeren al vaak langskomen / deelnemen om verder in te schrijven.</a:t>
            </a:r>
            <a:endParaRPr sz="2400"/>
          </a:p>
        </p:txBody>
      </p:sp>
      <p:pic>
        <p:nvPicPr>
          <p:cNvPr id="170" name="Google Shape;170;p28"/>
          <p:cNvPicPr preferRelativeResize="0"/>
          <p:nvPr/>
        </p:nvPicPr>
        <p:blipFill>
          <a:blip r:embed="rId3">
            <a:alphaModFix/>
          </a:blip>
          <a:stretch>
            <a:fillRect/>
          </a:stretch>
        </p:blipFill>
        <p:spPr>
          <a:xfrm>
            <a:off x="5478850" y="1523725"/>
            <a:ext cx="3205775" cy="2407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ctrTitle"/>
          </p:nvPr>
        </p:nvSpPr>
        <p:spPr>
          <a:xfrm>
            <a:off x="2984400" y="352300"/>
            <a:ext cx="3175200" cy="67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100" b="1">
                <a:solidFill>
                  <a:schemeClr val="lt1"/>
                </a:solidFill>
              </a:rPr>
              <a:t>Methodologie</a:t>
            </a:r>
            <a:endParaRPr sz="5500"/>
          </a:p>
        </p:txBody>
      </p:sp>
      <p:sp>
        <p:nvSpPr>
          <p:cNvPr id="176" name="Google Shape;176;p29"/>
          <p:cNvSpPr txBox="1">
            <a:spLocks noGrp="1"/>
          </p:cNvSpPr>
          <p:nvPr>
            <p:ph type="subTitle" idx="1"/>
          </p:nvPr>
        </p:nvSpPr>
        <p:spPr>
          <a:xfrm>
            <a:off x="589350" y="1089850"/>
            <a:ext cx="4871700" cy="339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a:solidFill>
                  <a:schemeClr val="lt1"/>
                </a:solidFill>
              </a:rPr>
              <a:t>Integrale mens benadering : </a:t>
            </a:r>
            <a:endParaRPr sz="1800" b="1">
              <a:solidFill>
                <a:schemeClr val="lt1"/>
              </a:solidFill>
            </a:endParaRPr>
          </a:p>
          <a:p>
            <a:pPr marL="0" lvl="0" indent="0" algn="just" rtl="0">
              <a:spcBef>
                <a:spcPts val="0"/>
              </a:spcBef>
              <a:spcAft>
                <a:spcPts val="0"/>
              </a:spcAft>
              <a:buNone/>
            </a:pPr>
            <a:endParaRPr sz="1800">
              <a:solidFill>
                <a:schemeClr val="lt1"/>
              </a:solidFill>
            </a:endParaRPr>
          </a:p>
          <a:p>
            <a:pPr marL="0" lvl="0" indent="0" algn="l" rtl="0">
              <a:spcBef>
                <a:spcPts val="0"/>
              </a:spcBef>
              <a:spcAft>
                <a:spcPts val="0"/>
              </a:spcAft>
              <a:buNone/>
            </a:pPr>
            <a:r>
              <a:rPr lang="en" sz="1400">
                <a:solidFill>
                  <a:schemeClr val="lt1"/>
                </a:solidFill>
              </a:rPr>
              <a:t>De jongeren die langskomen worden in hun geheel benaderd. Dit wil zeggen dat we oog hebben voor de gehele sociale context van de jongeren. We gaan kijken naar de waarden en normen die de jongeren meekrijgen van thuis,  interesses, talenten. Schoolsituatie, thuissituatie en  vrije tijdsbesteding die de jongere volgen worden besproken tijdens de werking van Habbekrats. Zo leren we de jongeren beter kennen en kunnen we helpen waar het nodig is. </a:t>
            </a:r>
            <a:endParaRPr sz="1400"/>
          </a:p>
        </p:txBody>
      </p:sp>
      <p:pic>
        <p:nvPicPr>
          <p:cNvPr id="177" name="Google Shape;177;p29"/>
          <p:cNvPicPr preferRelativeResize="0"/>
          <p:nvPr/>
        </p:nvPicPr>
        <p:blipFill>
          <a:blip r:embed="rId3">
            <a:alphaModFix/>
          </a:blip>
          <a:stretch>
            <a:fillRect/>
          </a:stretch>
        </p:blipFill>
        <p:spPr>
          <a:xfrm>
            <a:off x="5855100" y="991200"/>
            <a:ext cx="2542725" cy="3390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ctrTitle"/>
          </p:nvPr>
        </p:nvSpPr>
        <p:spPr>
          <a:xfrm>
            <a:off x="2984400" y="352300"/>
            <a:ext cx="3175200" cy="67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100" b="1">
                <a:solidFill>
                  <a:schemeClr val="lt1"/>
                </a:solidFill>
              </a:rPr>
              <a:t>Methodologie</a:t>
            </a:r>
            <a:endParaRPr sz="5500"/>
          </a:p>
        </p:txBody>
      </p:sp>
      <p:sp>
        <p:nvSpPr>
          <p:cNvPr id="183" name="Google Shape;183;p30"/>
          <p:cNvSpPr txBox="1">
            <a:spLocks noGrp="1"/>
          </p:cNvSpPr>
          <p:nvPr>
            <p:ph type="subTitle" idx="1"/>
          </p:nvPr>
        </p:nvSpPr>
        <p:spPr>
          <a:xfrm>
            <a:off x="3242675" y="1024600"/>
            <a:ext cx="5317500" cy="3212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800" b="1">
                <a:solidFill>
                  <a:schemeClr val="lt1"/>
                </a:solidFill>
              </a:rPr>
              <a:t>Geïntegreerde aanpak :</a:t>
            </a:r>
            <a:endParaRPr sz="1800" b="1">
              <a:solidFill>
                <a:schemeClr val="lt1"/>
              </a:solidFill>
            </a:endParaRPr>
          </a:p>
          <a:p>
            <a:pPr marL="0" lvl="0" indent="0" algn="just" rtl="0">
              <a:spcBef>
                <a:spcPts val="0"/>
              </a:spcBef>
              <a:spcAft>
                <a:spcPts val="0"/>
              </a:spcAft>
              <a:buNone/>
            </a:pPr>
            <a:endParaRPr sz="1800" b="1">
              <a:solidFill>
                <a:schemeClr val="lt1"/>
              </a:solidFill>
            </a:endParaRPr>
          </a:p>
          <a:p>
            <a:pPr marL="0" lvl="0" indent="0" algn="just" rtl="0">
              <a:spcBef>
                <a:spcPts val="0"/>
              </a:spcBef>
              <a:spcAft>
                <a:spcPts val="0"/>
              </a:spcAft>
              <a:buNone/>
            </a:pPr>
            <a:r>
              <a:rPr lang="en" sz="1400">
                <a:solidFill>
                  <a:schemeClr val="lt1"/>
                </a:solidFill>
              </a:rPr>
              <a:t>De manier van werken wordt in zijn geheel behandeld. We houden rekening met alles wat er speelt in de wereld en bij de jongeren. </a:t>
            </a:r>
            <a:endParaRPr sz="1400">
              <a:solidFill>
                <a:schemeClr val="lt1"/>
              </a:solidFill>
            </a:endParaRPr>
          </a:p>
          <a:p>
            <a:pPr marL="0" lvl="0" indent="0" algn="just" rtl="0">
              <a:spcBef>
                <a:spcPts val="0"/>
              </a:spcBef>
              <a:spcAft>
                <a:spcPts val="0"/>
              </a:spcAft>
              <a:buNone/>
            </a:pPr>
            <a:endParaRPr sz="1400">
              <a:solidFill>
                <a:schemeClr val="lt1"/>
              </a:solidFill>
            </a:endParaRPr>
          </a:p>
          <a:p>
            <a:pPr marL="0" lvl="0" indent="0" algn="just" rtl="0">
              <a:spcBef>
                <a:spcPts val="0"/>
              </a:spcBef>
              <a:spcAft>
                <a:spcPts val="0"/>
              </a:spcAft>
              <a:buNone/>
            </a:pPr>
            <a:r>
              <a:rPr lang="en" sz="1400">
                <a:solidFill>
                  <a:schemeClr val="lt1"/>
                </a:solidFill>
              </a:rPr>
              <a:t>Het gehele filterproces komt ook aan bod bij alles dat we doen. De activiteiten hebben telkens meerdere doelen. Deze activiteiten zijn ons middel om de jongeren te betrekken in onze werking.</a:t>
            </a:r>
            <a:endParaRPr sz="1400">
              <a:solidFill>
                <a:schemeClr val="lt1"/>
              </a:solidFill>
            </a:endParaRPr>
          </a:p>
          <a:p>
            <a:pPr marL="0" lvl="0" indent="0" algn="l" rtl="0">
              <a:spcBef>
                <a:spcPts val="0"/>
              </a:spcBef>
              <a:spcAft>
                <a:spcPts val="0"/>
              </a:spcAft>
              <a:buNone/>
            </a:pPr>
            <a:endParaRPr/>
          </a:p>
        </p:txBody>
      </p:sp>
      <p:pic>
        <p:nvPicPr>
          <p:cNvPr id="184" name="Google Shape;184;p30"/>
          <p:cNvPicPr preferRelativeResize="0"/>
          <p:nvPr/>
        </p:nvPicPr>
        <p:blipFill>
          <a:blip r:embed="rId3">
            <a:alphaModFix/>
          </a:blip>
          <a:stretch>
            <a:fillRect/>
          </a:stretch>
        </p:blipFill>
        <p:spPr>
          <a:xfrm>
            <a:off x="228600" y="643600"/>
            <a:ext cx="2860577" cy="38141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ctrTitle"/>
          </p:nvPr>
        </p:nvSpPr>
        <p:spPr>
          <a:xfrm>
            <a:off x="2984400" y="352300"/>
            <a:ext cx="3175200" cy="67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100" b="1">
                <a:solidFill>
                  <a:schemeClr val="lt1"/>
                </a:solidFill>
              </a:rPr>
              <a:t>Methodologie</a:t>
            </a:r>
            <a:endParaRPr sz="5500"/>
          </a:p>
        </p:txBody>
      </p:sp>
      <p:sp>
        <p:nvSpPr>
          <p:cNvPr id="190" name="Google Shape;190;p31"/>
          <p:cNvSpPr txBox="1">
            <a:spLocks noGrp="1"/>
          </p:cNvSpPr>
          <p:nvPr>
            <p:ph type="subTitle" idx="1"/>
          </p:nvPr>
        </p:nvSpPr>
        <p:spPr>
          <a:xfrm>
            <a:off x="3090425" y="1172250"/>
            <a:ext cx="5545800" cy="3012900"/>
          </a:xfrm>
          <a:prstGeom prst="rect">
            <a:avLst/>
          </a:prstGeom>
        </p:spPr>
        <p:txBody>
          <a:bodyPr spcFirstLastPara="1" wrap="square" lIns="91425" tIns="91425" rIns="91425" bIns="91425" anchor="t" anchorCtr="0">
            <a:normAutofit fontScale="70000"/>
          </a:bodyPr>
          <a:lstStyle/>
          <a:p>
            <a:pPr marL="0" lvl="0" indent="0" algn="just" rtl="0">
              <a:spcBef>
                <a:spcPts val="0"/>
              </a:spcBef>
              <a:spcAft>
                <a:spcPts val="0"/>
              </a:spcAft>
              <a:buNone/>
            </a:pPr>
            <a:r>
              <a:rPr lang="en" sz="3189" b="1">
                <a:solidFill>
                  <a:schemeClr val="lt1"/>
                </a:solidFill>
              </a:rPr>
              <a:t>Inclusieve - maatschappij benadering : </a:t>
            </a:r>
            <a:endParaRPr sz="3189" b="1">
              <a:solidFill>
                <a:schemeClr val="lt1"/>
              </a:solidFill>
            </a:endParaRPr>
          </a:p>
          <a:p>
            <a:pPr marL="0" lvl="0" indent="0" algn="just" rtl="0">
              <a:spcBef>
                <a:spcPts val="0"/>
              </a:spcBef>
              <a:spcAft>
                <a:spcPts val="0"/>
              </a:spcAft>
              <a:buNone/>
            </a:pPr>
            <a:endParaRPr sz="3189">
              <a:solidFill>
                <a:schemeClr val="lt1"/>
              </a:solidFill>
            </a:endParaRPr>
          </a:p>
          <a:p>
            <a:pPr marL="0" lvl="0" indent="0" algn="just" rtl="0">
              <a:spcBef>
                <a:spcPts val="0"/>
              </a:spcBef>
              <a:spcAft>
                <a:spcPts val="0"/>
              </a:spcAft>
              <a:buNone/>
            </a:pPr>
            <a:r>
              <a:rPr lang="en" sz="2000">
                <a:solidFill>
                  <a:schemeClr val="lt1"/>
                </a:solidFill>
              </a:rPr>
              <a:t>We willen bereiken dat de samenleving inzet op de participatie van iedereen, een samenleving waarin elk persoon een aandeel heeft en waar er een wisselwerking is tussen alle maatschappelijke groepen. </a:t>
            </a:r>
            <a:endParaRPr sz="2000">
              <a:solidFill>
                <a:schemeClr val="lt1"/>
              </a:solidFill>
            </a:endParaRPr>
          </a:p>
          <a:p>
            <a:pPr marL="0" lvl="0" indent="0" algn="just" rtl="0">
              <a:spcBef>
                <a:spcPts val="0"/>
              </a:spcBef>
              <a:spcAft>
                <a:spcPts val="0"/>
              </a:spcAft>
              <a:buNone/>
            </a:pPr>
            <a:endParaRPr sz="2000">
              <a:solidFill>
                <a:schemeClr val="lt1"/>
              </a:solidFill>
            </a:endParaRPr>
          </a:p>
          <a:p>
            <a:pPr marL="0" lvl="0" indent="0" algn="just" rtl="0">
              <a:spcBef>
                <a:spcPts val="0"/>
              </a:spcBef>
              <a:spcAft>
                <a:spcPts val="0"/>
              </a:spcAft>
              <a:buNone/>
            </a:pPr>
            <a:r>
              <a:rPr lang="en" sz="2000">
                <a:solidFill>
                  <a:schemeClr val="lt1"/>
                </a:solidFill>
              </a:rPr>
              <a:t>Dit door middel van zoveel mogelijk mensen met elkaar in contact te brengen en een mooie samenwerking te laten ontstaan.</a:t>
            </a:r>
            <a:endParaRPr sz="2000">
              <a:solidFill>
                <a:schemeClr val="lt1"/>
              </a:solidFill>
            </a:endParaRPr>
          </a:p>
          <a:p>
            <a:pPr marL="0" lvl="0" indent="0" algn="l" rtl="0">
              <a:spcBef>
                <a:spcPts val="0"/>
              </a:spcBef>
              <a:spcAft>
                <a:spcPts val="0"/>
              </a:spcAft>
              <a:buNone/>
            </a:pPr>
            <a:endParaRPr sz="1800" b="1">
              <a:solidFill>
                <a:schemeClr val="lt1"/>
              </a:solidFill>
            </a:endParaRPr>
          </a:p>
          <a:p>
            <a:pPr marL="0" lvl="0" indent="0" algn="l" rtl="0">
              <a:spcBef>
                <a:spcPts val="0"/>
              </a:spcBef>
              <a:spcAft>
                <a:spcPts val="0"/>
              </a:spcAft>
              <a:buNone/>
            </a:pPr>
            <a:endParaRPr/>
          </a:p>
        </p:txBody>
      </p:sp>
      <p:pic>
        <p:nvPicPr>
          <p:cNvPr id="191" name="Google Shape;191;p31"/>
          <p:cNvPicPr preferRelativeResize="0"/>
          <p:nvPr/>
        </p:nvPicPr>
        <p:blipFill>
          <a:blip r:embed="rId3">
            <a:alphaModFix/>
          </a:blip>
          <a:stretch>
            <a:fillRect/>
          </a:stretch>
        </p:blipFill>
        <p:spPr>
          <a:xfrm>
            <a:off x="152400" y="643600"/>
            <a:ext cx="2785624" cy="37141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556948" y="1977612"/>
            <a:ext cx="1401675" cy="1401675"/>
          </a:xfrm>
          <a:prstGeom prst="rect">
            <a:avLst/>
          </a:prstGeom>
          <a:noFill/>
          <a:ln>
            <a:noFill/>
          </a:ln>
        </p:spPr>
      </p:pic>
      <p:pic>
        <p:nvPicPr>
          <p:cNvPr id="64" name="Google Shape;64;p14"/>
          <p:cNvPicPr preferRelativeResize="0"/>
          <p:nvPr/>
        </p:nvPicPr>
        <p:blipFill>
          <a:blip r:embed="rId4">
            <a:alphaModFix/>
          </a:blip>
          <a:stretch>
            <a:fillRect/>
          </a:stretch>
        </p:blipFill>
        <p:spPr>
          <a:xfrm>
            <a:off x="507903" y="1999550"/>
            <a:ext cx="1357800" cy="1357800"/>
          </a:xfrm>
          <a:prstGeom prst="rect">
            <a:avLst/>
          </a:prstGeom>
          <a:noFill/>
          <a:ln>
            <a:noFill/>
          </a:ln>
        </p:spPr>
      </p:pic>
      <p:pic>
        <p:nvPicPr>
          <p:cNvPr id="65" name="Google Shape;65;p14"/>
          <p:cNvPicPr preferRelativeResize="0"/>
          <p:nvPr/>
        </p:nvPicPr>
        <p:blipFill>
          <a:blip r:embed="rId5">
            <a:alphaModFix/>
          </a:blip>
          <a:stretch>
            <a:fillRect/>
          </a:stretch>
        </p:blipFill>
        <p:spPr>
          <a:xfrm>
            <a:off x="4649875" y="1977613"/>
            <a:ext cx="1401675" cy="1401675"/>
          </a:xfrm>
          <a:prstGeom prst="rect">
            <a:avLst/>
          </a:prstGeom>
          <a:noFill/>
          <a:ln>
            <a:noFill/>
          </a:ln>
        </p:spPr>
      </p:pic>
      <p:sp>
        <p:nvSpPr>
          <p:cNvPr id="66" name="Google Shape;66;p14"/>
          <p:cNvSpPr txBox="1">
            <a:spLocks noGrp="1"/>
          </p:cNvSpPr>
          <p:nvPr>
            <p:ph type="subTitle" idx="1"/>
          </p:nvPr>
        </p:nvSpPr>
        <p:spPr>
          <a:xfrm>
            <a:off x="291450" y="3534275"/>
            <a:ext cx="1790700" cy="4788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sz="1600" b="1">
                <a:solidFill>
                  <a:schemeClr val="lt1"/>
                </a:solidFill>
              </a:rPr>
              <a:t>MAURO</a:t>
            </a:r>
            <a:endParaRPr sz="1600" b="1">
              <a:solidFill>
                <a:schemeClr val="lt1"/>
              </a:solidFill>
            </a:endParaRPr>
          </a:p>
          <a:p>
            <a:pPr marL="0" lvl="0" indent="0" algn="ctr" rtl="0">
              <a:spcBef>
                <a:spcPts val="0"/>
              </a:spcBef>
              <a:spcAft>
                <a:spcPts val="0"/>
              </a:spcAft>
              <a:buNone/>
            </a:pPr>
            <a:r>
              <a:rPr lang="en" sz="1600">
                <a:solidFill>
                  <a:schemeClr val="lt1"/>
                </a:solidFill>
              </a:rPr>
              <a:t>Van Hamme</a:t>
            </a:r>
            <a:endParaRPr sz="1600">
              <a:solidFill>
                <a:schemeClr val="lt1"/>
              </a:solidFill>
            </a:endParaRPr>
          </a:p>
        </p:txBody>
      </p:sp>
      <p:sp>
        <p:nvSpPr>
          <p:cNvPr id="67" name="Google Shape;67;p14"/>
          <p:cNvSpPr txBox="1">
            <a:spLocks noGrp="1"/>
          </p:cNvSpPr>
          <p:nvPr>
            <p:ph type="subTitle" idx="1"/>
          </p:nvPr>
        </p:nvSpPr>
        <p:spPr>
          <a:xfrm>
            <a:off x="2343086" y="3534275"/>
            <a:ext cx="1829400" cy="4788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sz="1600" b="1">
                <a:solidFill>
                  <a:schemeClr val="lt1"/>
                </a:solidFill>
              </a:rPr>
              <a:t>FLORENT</a:t>
            </a:r>
            <a:endParaRPr sz="1600" b="1">
              <a:solidFill>
                <a:schemeClr val="lt1"/>
              </a:solidFill>
            </a:endParaRPr>
          </a:p>
          <a:p>
            <a:pPr marL="0" lvl="0" indent="0" algn="ctr" rtl="0">
              <a:spcBef>
                <a:spcPts val="0"/>
              </a:spcBef>
              <a:spcAft>
                <a:spcPts val="0"/>
              </a:spcAft>
              <a:buNone/>
            </a:pPr>
            <a:r>
              <a:rPr lang="en" sz="1600">
                <a:solidFill>
                  <a:schemeClr val="lt1"/>
                </a:solidFill>
              </a:rPr>
              <a:t>Deploige</a:t>
            </a:r>
            <a:endParaRPr sz="1600">
              <a:solidFill>
                <a:schemeClr val="lt1"/>
              </a:solidFill>
            </a:endParaRPr>
          </a:p>
        </p:txBody>
      </p:sp>
      <p:sp>
        <p:nvSpPr>
          <p:cNvPr id="68" name="Google Shape;68;p14"/>
          <p:cNvSpPr txBox="1">
            <a:spLocks noGrp="1"/>
          </p:cNvSpPr>
          <p:nvPr>
            <p:ph type="subTitle" idx="1"/>
          </p:nvPr>
        </p:nvSpPr>
        <p:spPr>
          <a:xfrm>
            <a:off x="4484926" y="3534275"/>
            <a:ext cx="1613400" cy="5712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1018"/>
              <a:buNone/>
            </a:pPr>
            <a:r>
              <a:rPr lang="en" sz="1180" b="1">
                <a:solidFill>
                  <a:schemeClr val="lt1"/>
                </a:solidFill>
              </a:rPr>
              <a:t>TIBOUT</a:t>
            </a:r>
            <a:endParaRPr sz="1180" b="1">
              <a:solidFill>
                <a:schemeClr val="lt1"/>
              </a:solidFill>
            </a:endParaRPr>
          </a:p>
          <a:p>
            <a:pPr marL="0" lvl="0" indent="0" algn="ctr" rtl="0">
              <a:lnSpc>
                <a:spcPct val="80000"/>
              </a:lnSpc>
              <a:spcBef>
                <a:spcPts val="0"/>
              </a:spcBef>
              <a:spcAft>
                <a:spcPts val="0"/>
              </a:spcAft>
              <a:buSzPts val="1018"/>
              <a:buNone/>
            </a:pPr>
            <a:r>
              <a:rPr lang="en" sz="1180">
                <a:solidFill>
                  <a:schemeClr val="lt1"/>
                </a:solidFill>
              </a:rPr>
              <a:t>Dooms</a:t>
            </a:r>
            <a:endParaRPr sz="1180">
              <a:solidFill>
                <a:schemeClr val="lt1"/>
              </a:solidFill>
            </a:endParaRPr>
          </a:p>
        </p:txBody>
      </p:sp>
      <p:sp>
        <p:nvSpPr>
          <p:cNvPr id="69" name="Google Shape;69;p14"/>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lt1"/>
                </a:solidFill>
              </a:rPr>
              <a:t>TEAM</a:t>
            </a:r>
            <a:endParaRPr b="1">
              <a:solidFill>
                <a:schemeClr val="lt1"/>
              </a:solidFill>
            </a:endParaRPr>
          </a:p>
        </p:txBody>
      </p:sp>
      <p:pic>
        <p:nvPicPr>
          <p:cNvPr id="70" name="Google Shape;70;p14"/>
          <p:cNvPicPr preferRelativeResize="0"/>
          <p:nvPr/>
        </p:nvPicPr>
        <p:blipFill rotWithShape="1">
          <a:blip r:embed="rId6">
            <a:alphaModFix/>
          </a:blip>
          <a:srcRect l="13822" t="10668" r="19435" b="32792"/>
          <a:stretch/>
        </p:blipFill>
        <p:spPr>
          <a:xfrm>
            <a:off x="6623775" y="1977600"/>
            <a:ext cx="1483424" cy="1401677"/>
          </a:xfrm>
          <a:prstGeom prst="rect">
            <a:avLst/>
          </a:prstGeom>
          <a:noFill/>
          <a:ln>
            <a:noFill/>
          </a:ln>
        </p:spPr>
      </p:pic>
      <p:sp>
        <p:nvSpPr>
          <p:cNvPr id="71" name="Google Shape;71;p14"/>
          <p:cNvSpPr txBox="1">
            <a:spLocks noGrp="1"/>
          </p:cNvSpPr>
          <p:nvPr>
            <p:ph type="subTitle" idx="1"/>
          </p:nvPr>
        </p:nvSpPr>
        <p:spPr>
          <a:xfrm>
            <a:off x="6575937" y="3534275"/>
            <a:ext cx="1613400" cy="4788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sz="1600" b="1">
                <a:solidFill>
                  <a:schemeClr val="lt1"/>
                </a:solidFill>
              </a:rPr>
              <a:t>HANNA</a:t>
            </a:r>
            <a:endParaRPr sz="1600" b="1">
              <a:solidFill>
                <a:schemeClr val="lt1"/>
              </a:solidFill>
            </a:endParaRPr>
          </a:p>
          <a:p>
            <a:pPr marL="0" lvl="0" indent="0" algn="ctr" rtl="0">
              <a:spcBef>
                <a:spcPts val="0"/>
              </a:spcBef>
              <a:spcAft>
                <a:spcPts val="0"/>
              </a:spcAft>
              <a:buNone/>
            </a:pPr>
            <a:r>
              <a:rPr lang="en" sz="1600">
                <a:solidFill>
                  <a:schemeClr val="lt1"/>
                </a:solidFill>
              </a:rPr>
              <a:t>Mertens</a:t>
            </a:r>
            <a:endParaRPr sz="16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a:blip r:embed="rId3">
            <a:alphaModFix/>
          </a:blip>
          <a:stretch>
            <a:fillRect/>
          </a:stretch>
        </p:blipFill>
        <p:spPr>
          <a:xfrm>
            <a:off x="2500313" y="938063"/>
            <a:ext cx="4143375" cy="3019425"/>
          </a:xfrm>
          <a:prstGeom prst="rect">
            <a:avLst/>
          </a:prstGeom>
          <a:noFill/>
          <a:ln>
            <a:noFill/>
          </a:ln>
        </p:spPr>
      </p:pic>
      <p:sp>
        <p:nvSpPr>
          <p:cNvPr id="197" name="Google Shape;197;p32"/>
          <p:cNvSpPr txBox="1"/>
          <p:nvPr/>
        </p:nvSpPr>
        <p:spPr>
          <a:xfrm>
            <a:off x="3276450" y="2966225"/>
            <a:ext cx="2591100" cy="51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7B638E"/>
                </a:solidFill>
              </a:rPr>
              <a:t>Operationele</a:t>
            </a:r>
            <a:endParaRPr sz="1800" b="1">
              <a:solidFill>
                <a:srgbClr val="7B638E"/>
              </a:solidFill>
            </a:endParaRPr>
          </a:p>
          <a:p>
            <a:pPr marL="0" lvl="0" indent="0" algn="ctr" rtl="0">
              <a:spcBef>
                <a:spcPts val="0"/>
              </a:spcBef>
              <a:spcAft>
                <a:spcPts val="0"/>
              </a:spcAft>
              <a:buNone/>
            </a:pPr>
            <a:r>
              <a:rPr lang="en" sz="1800" b="1">
                <a:solidFill>
                  <a:srgbClr val="7B638E"/>
                </a:solidFill>
              </a:rPr>
              <a:t>Doelstellingen</a:t>
            </a:r>
            <a:endParaRPr sz="1800" b="1">
              <a:solidFill>
                <a:srgbClr val="7B638E"/>
              </a:solidFill>
            </a:endParaRPr>
          </a:p>
        </p:txBody>
      </p:sp>
      <p:sp>
        <p:nvSpPr>
          <p:cNvPr id="198" name="Google Shape;198;p32"/>
          <p:cNvSpPr txBox="1"/>
          <p:nvPr/>
        </p:nvSpPr>
        <p:spPr>
          <a:xfrm>
            <a:off x="6476700" y="2966225"/>
            <a:ext cx="2591100" cy="12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rPr>
              <a:t>Ontmoeten</a:t>
            </a:r>
            <a:endParaRPr sz="1800" b="1">
              <a:solidFill>
                <a:schemeClr val="lt1"/>
              </a:solidFill>
            </a:endParaRPr>
          </a:p>
          <a:p>
            <a:pPr marL="0" lvl="0" indent="0" algn="l" rtl="0">
              <a:spcBef>
                <a:spcPts val="0"/>
              </a:spcBef>
              <a:spcAft>
                <a:spcPts val="0"/>
              </a:spcAft>
              <a:buNone/>
            </a:pPr>
            <a:r>
              <a:rPr lang="en" sz="1800" b="1">
                <a:solidFill>
                  <a:schemeClr val="lt1"/>
                </a:solidFill>
              </a:rPr>
              <a:t>Verwonderen</a:t>
            </a:r>
            <a:endParaRPr sz="1800" b="1">
              <a:solidFill>
                <a:schemeClr val="lt1"/>
              </a:solidFill>
            </a:endParaRPr>
          </a:p>
          <a:p>
            <a:pPr marL="0" lvl="0" indent="0" algn="l" rtl="0">
              <a:spcBef>
                <a:spcPts val="0"/>
              </a:spcBef>
              <a:spcAft>
                <a:spcPts val="0"/>
              </a:spcAft>
              <a:buNone/>
            </a:pPr>
            <a:r>
              <a:rPr lang="en" sz="1800" b="1">
                <a:solidFill>
                  <a:schemeClr val="lt1"/>
                </a:solidFill>
              </a:rPr>
              <a:t>Verbinden</a:t>
            </a:r>
            <a:endParaRPr sz="1800" b="1">
              <a:solidFill>
                <a:schemeClr val="lt1"/>
              </a:solidFill>
            </a:endParaRPr>
          </a:p>
          <a:p>
            <a:pPr marL="0" lvl="0" indent="0" algn="ctr" rtl="0">
              <a:spcBef>
                <a:spcPts val="0"/>
              </a:spcBef>
              <a:spcAft>
                <a:spcPts val="0"/>
              </a:spcAft>
              <a:buNone/>
            </a:pPr>
            <a:endParaRPr sz="1800">
              <a:solidFill>
                <a:schemeClr val="lt1"/>
              </a:solidFill>
            </a:endParaRPr>
          </a:p>
        </p:txBody>
      </p:sp>
      <p:cxnSp>
        <p:nvCxnSpPr>
          <p:cNvPr id="199" name="Google Shape;199;p32"/>
          <p:cNvCxnSpPr/>
          <p:nvPr/>
        </p:nvCxnSpPr>
        <p:spPr>
          <a:xfrm>
            <a:off x="5783975" y="3425950"/>
            <a:ext cx="593400" cy="8400"/>
          </a:xfrm>
          <a:prstGeom prst="straightConnector1">
            <a:avLst/>
          </a:prstGeom>
          <a:noFill/>
          <a:ln w="9525" cap="flat" cmpd="sng">
            <a:solidFill>
              <a:schemeClr val="lt1"/>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22E1FF"/>
                </a:solidFill>
              </a:rPr>
              <a:t>Ontmoeten</a:t>
            </a:r>
            <a:endParaRPr b="1">
              <a:solidFill>
                <a:srgbClr val="22E1FF"/>
              </a:solidFill>
            </a:endParaRPr>
          </a:p>
        </p:txBody>
      </p:sp>
      <p:pic>
        <p:nvPicPr>
          <p:cNvPr id="205" name="Google Shape;205;p33"/>
          <p:cNvPicPr preferRelativeResize="0"/>
          <p:nvPr/>
        </p:nvPicPr>
        <p:blipFill>
          <a:blip r:embed="rId3">
            <a:alphaModFix/>
          </a:blip>
          <a:stretch>
            <a:fillRect/>
          </a:stretch>
        </p:blipFill>
        <p:spPr>
          <a:xfrm>
            <a:off x="6828775" y="333775"/>
            <a:ext cx="1980825" cy="1405149"/>
          </a:xfrm>
          <a:prstGeom prst="rect">
            <a:avLst/>
          </a:prstGeom>
          <a:noFill/>
          <a:ln>
            <a:noFill/>
          </a:ln>
        </p:spPr>
      </p:pic>
      <p:pic>
        <p:nvPicPr>
          <p:cNvPr id="206" name="Google Shape;206;p33"/>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207" name="Google Shape;207;p33"/>
          <p:cNvSpPr txBox="1">
            <a:spLocks noGrp="1"/>
          </p:cNvSpPr>
          <p:nvPr>
            <p:ph type="subTitle" idx="1"/>
          </p:nvPr>
        </p:nvSpPr>
        <p:spPr>
          <a:xfrm>
            <a:off x="766250" y="1654450"/>
            <a:ext cx="7913700" cy="2396700"/>
          </a:xfrm>
          <a:prstGeom prst="rect">
            <a:avLst/>
          </a:prstGeom>
        </p:spPr>
        <p:txBody>
          <a:bodyPr spcFirstLastPara="1" wrap="square" lIns="91425" tIns="91425" rIns="91425" bIns="91425" anchor="t" anchorCtr="0">
            <a:normAutofit/>
          </a:bodyPr>
          <a:lstStyle/>
          <a:p>
            <a:pPr marL="0" lvl="0" indent="0" algn="l" rtl="0">
              <a:lnSpc>
                <a:spcPct val="80000"/>
              </a:lnSpc>
              <a:spcBef>
                <a:spcPts val="0"/>
              </a:spcBef>
              <a:spcAft>
                <a:spcPts val="0"/>
              </a:spcAft>
              <a:buSzPts val="935"/>
              <a:buNone/>
            </a:pPr>
            <a:r>
              <a:rPr lang="en" sz="1500">
                <a:solidFill>
                  <a:schemeClr val="lt1"/>
                </a:solidFill>
              </a:rPr>
              <a:t>Alle activiteiten in Habbekrats hebben als doel om mensen, elkaar te laten ontmoeten. We zorgen voor een sterk sociaal netwerk waarbij de jongeren veel nieuwe vrienden kunnen maken en nieuwe mensen leren kennen. </a:t>
            </a:r>
            <a:endParaRPr sz="1500">
              <a:solidFill>
                <a:schemeClr val="lt1"/>
              </a:solidFill>
            </a:endParaRPr>
          </a:p>
          <a:p>
            <a:pPr marL="0" lvl="0" indent="0" algn="l" rtl="0">
              <a:lnSpc>
                <a:spcPct val="80000"/>
              </a:lnSpc>
              <a:spcBef>
                <a:spcPts val="0"/>
              </a:spcBef>
              <a:spcAft>
                <a:spcPts val="0"/>
              </a:spcAft>
              <a:buSzPts val="935"/>
              <a:buNone/>
            </a:pPr>
            <a:endParaRPr sz="1500">
              <a:solidFill>
                <a:schemeClr val="lt1"/>
              </a:solidFill>
            </a:endParaRPr>
          </a:p>
          <a:p>
            <a:pPr marL="0" lvl="0" indent="0" algn="l" rtl="0">
              <a:lnSpc>
                <a:spcPct val="80000"/>
              </a:lnSpc>
              <a:spcBef>
                <a:spcPts val="0"/>
              </a:spcBef>
              <a:spcAft>
                <a:spcPts val="0"/>
              </a:spcAft>
              <a:buSzPts val="935"/>
              <a:buNone/>
            </a:pPr>
            <a:r>
              <a:rPr lang="en" sz="1500">
                <a:solidFill>
                  <a:schemeClr val="lt1"/>
                </a:solidFill>
              </a:rPr>
              <a:t>We creëren een laagdrempelig aanbod waar elke jongeren vrijblijvend aan kan deelnemen. Jongeren worden ontvangen en aangesproken op een warme manier met een glimlach en een leuke handdruk.</a:t>
            </a:r>
            <a:endParaRPr sz="1500">
              <a:solidFill>
                <a:schemeClr val="lt1"/>
              </a:solidFill>
            </a:endParaRPr>
          </a:p>
          <a:p>
            <a:pPr marL="0" lvl="0" indent="0" algn="l" rtl="0">
              <a:lnSpc>
                <a:spcPct val="80000"/>
              </a:lnSpc>
              <a:spcBef>
                <a:spcPts val="0"/>
              </a:spcBef>
              <a:spcAft>
                <a:spcPts val="0"/>
              </a:spcAft>
              <a:buSzPts val="935"/>
              <a:buNone/>
            </a:pPr>
            <a:endParaRPr sz="1500">
              <a:solidFill>
                <a:schemeClr val="lt1"/>
              </a:solidFill>
            </a:endParaRPr>
          </a:p>
          <a:p>
            <a:pPr marL="0" lvl="0" indent="0" algn="l" rtl="0">
              <a:lnSpc>
                <a:spcPct val="80000"/>
              </a:lnSpc>
              <a:spcBef>
                <a:spcPts val="0"/>
              </a:spcBef>
              <a:spcAft>
                <a:spcPts val="0"/>
              </a:spcAft>
              <a:buSzPts val="935"/>
              <a:buNone/>
            </a:pPr>
            <a:r>
              <a:rPr lang="en" sz="1500">
                <a:solidFill>
                  <a:schemeClr val="lt1"/>
                </a:solidFill>
              </a:rPr>
              <a:t>Jongeren komen in een huiselijke sfeer terecht waarin respect de belangrijkste waarde is.</a:t>
            </a:r>
            <a:r>
              <a:rPr lang="en" sz="1900">
                <a:solidFill>
                  <a:schemeClr val="lt1"/>
                </a:solidFill>
              </a:rPr>
              <a:t> </a:t>
            </a:r>
            <a:endParaRPr sz="20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4"/>
          <p:cNvPicPr preferRelativeResize="0"/>
          <p:nvPr/>
        </p:nvPicPr>
        <p:blipFill>
          <a:blip r:embed="rId3">
            <a:alphaModFix/>
          </a:blip>
          <a:stretch>
            <a:fillRect/>
          </a:stretch>
        </p:blipFill>
        <p:spPr>
          <a:xfrm>
            <a:off x="-2630875" y="-1957225"/>
            <a:ext cx="4727556" cy="3343623"/>
          </a:xfrm>
          <a:prstGeom prst="rect">
            <a:avLst/>
          </a:prstGeom>
          <a:noFill/>
          <a:ln>
            <a:noFill/>
          </a:ln>
        </p:spPr>
      </p:pic>
      <p:pic>
        <p:nvPicPr>
          <p:cNvPr id="213" name="Google Shape;213;p34"/>
          <p:cNvPicPr preferRelativeResize="0"/>
          <p:nvPr/>
        </p:nvPicPr>
        <p:blipFill rotWithShape="1">
          <a:blip r:embed="rId4">
            <a:alphaModFix/>
          </a:blip>
          <a:srcRect l="2410" t="5642"/>
          <a:stretch/>
        </p:blipFill>
        <p:spPr>
          <a:xfrm>
            <a:off x="670575" y="968350"/>
            <a:ext cx="2593624" cy="3343626"/>
          </a:xfrm>
          <a:prstGeom prst="rect">
            <a:avLst/>
          </a:prstGeom>
          <a:noFill/>
          <a:ln>
            <a:noFill/>
          </a:ln>
        </p:spPr>
      </p:pic>
      <p:pic>
        <p:nvPicPr>
          <p:cNvPr id="214" name="Google Shape;214;p34"/>
          <p:cNvPicPr preferRelativeResize="0"/>
          <p:nvPr/>
        </p:nvPicPr>
        <p:blipFill rotWithShape="1">
          <a:blip r:embed="rId5">
            <a:alphaModFix/>
          </a:blip>
          <a:srcRect t="3802" r="2410" b="1839"/>
          <a:stretch/>
        </p:blipFill>
        <p:spPr>
          <a:xfrm>
            <a:off x="3353250" y="979325"/>
            <a:ext cx="2593624" cy="3343626"/>
          </a:xfrm>
          <a:prstGeom prst="rect">
            <a:avLst/>
          </a:prstGeom>
          <a:noFill/>
          <a:ln>
            <a:noFill/>
          </a:ln>
        </p:spPr>
      </p:pic>
      <p:pic>
        <p:nvPicPr>
          <p:cNvPr id="215" name="Google Shape;215;p34"/>
          <p:cNvPicPr preferRelativeResize="0"/>
          <p:nvPr/>
        </p:nvPicPr>
        <p:blipFill rotWithShape="1">
          <a:blip r:embed="rId6">
            <a:alphaModFix/>
          </a:blip>
          <a:srcRect r="2410" b="4021"/>
          <a:stretch/>
        </p:blipFill>
        <p:spPr>
          <a:xfrm>
            <a:off x="6099975" y="997000"/>
            <a:ext cx="2549833" cy="3343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22E1FF"/>
                </a:solidFill>
              </a:rPr>
              <a:t>Uitvoering </a:t>
            </a:r>
            <a:endParaRPr b="1">
              <a:solidFill>
                <a:srgbClr val="22E1FF"/>
              </a:solidFill>
            </a:endParaRPr>
          </a:p>
        </p:txBody>
      </p:sp>
      <p:pic>
        <p:nvPicPr>
          <p:cNvPr id="221" name="Google Shape;221;p35"/>
          <p:cNvPicPr preferRelativeResize="0"/>
          <p:nvPr/>
        </p:nvPicPr>
        <p:blipFill>
          <a:blip r:embed="rId3">
            <a:alphaModFix/>
          </a:blip>
          <a:stretch>
            <a:fillRect/>
          </a:stretch>
        </p:blipFill>
        <p:spPr>
          <a:xfrm>
            <a:off x="6828775" y="333775"/>
            <a:ext cx="1980825" cy="1405149"/>
          </a:xfrm>
          <a:prstGeom prst="rect">
            <a:avLst/>
          </a:prstGeom>
          <a:noFill/>
          <a:ln>
            <a:noFill/>
          </a:ln>
        </p:spPr>
      </p:pic>
      <p:pic>
        <p:nvPicPr>
          <p:cNvPr id="222" name="Google Shape;222;p35"/>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223" name="Google Shape;223;p35"/>
          <p:cNvSpPr txBox="1">
            <a:spLocks noGrp="1"/>
          </p:cNvSpPr>
          <p:nvPr>
            <p:ph type="subTitle" idx="1"/>
          </p:nvPr>
        </p:nvSpPr>
        <p:spPr>
          <a:xfrm>
            <a:off x="918475" y="1871950"/>
            <a:ext cx="7913700" cy="2396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lt1"/>
              </a:buClr>
              <a:buSzPts val="1800"/>
              <a:buChar char="●"/>
            </a:pPr>
            <a:r>
              <a:rPr lang="en" sz="1800">
                <a:solidFill>
                  <a:schemeClr val="lt1"/>
                </a:solidFill>
              </a:rPr>
              <a:t>De Kidz</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Kidz on Tour</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Het Huis (Okegem)</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Evenementen in verschillende steden</a:t>
            </a:r>
            <a:endParaRPr sz="18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E300"/>
                </a:solidFill>
              </a:rPr>
              <a:t>Verwonderen</a:t>
            </a:r>
            <a:endParaRPr b="1">
              <a:solidFill>
                <a:srgbClr val="FFE300"/>
              </a:solidFill>
            </a:endParaRPr>
          </a:p>
        </p:txBody>
      </p:sp>
      <p:pic>
        <p:nvPicPr>
          <p:cNvPr id="229" name="Google Shape;229;p36"/>
          <p:cNvPicPr preferRelativeResize="0"/>
          <p:nvPr/>
        </p:nvPicPr>
        <p:blipFill>
          <a:blip r:embed="rId3">
            <a:alphaModFix/>
          </a:blip>
          <a:stretch>
            <a:fillRect/>
          </a:stretch>
        </p:blipFill>
        <p:spPr>
          <a:xfrm>
            <a:off x="-2605850" y="-1946625"/>
            <a:ext cx="4724628" cy="3343625"/>
          </a:xfrm>
          <a:prstGeom prst="rect">
            <a:avLst/>
          </a:prstGeom>
          <a:noFill/>
          <a:ln>
            <a:noFill/>
          </a:ln>
        </p:spPr>
      </p:pic>
      <p:pic>
        <p:nvPicPr>
          <p:cNvPr id="230" name="Google Shape;230;p36"/>
          <p:cNvPicPr preferRelativeResize="0"/>
          <p:nvPr/>
        </p:nvPicPr>
        <p:blipFill>
          <a:blip r:embed="rId4">
            <a:alphaModFix/>
          </a:blip>
          <a:stretch>
            <a:fillRect/>
          </a:stretch>
        </p:blipFill>
        <p:spPr>
          <a:xfrm>
            <a:off x="6960950" y="409975"/>
            <a:ext cx="1772450" cy="1258150"/>
          </a:xfrm>
          <a:prstGeom prst="rect">
            <a:avLst/>
          </a:prstGeom>
          <a:noFill/>
          <a:ln>
            <a:noFill/>
          </a:ln>
        </p:spPr>
      </p:pic>
      <p:sp>
        <p:nvSpPr>
          <p:cNvPr id="231" name="Google Shape;231;p36"/>
          <p:cNvSpPr txBox="1">
            <a:spLocks noGrp="1"/>
          </p:cNvSpPr>
          <p:nvPr>
            <p:ph type="subTitle" idx="1"/>
          </p:nvPr>
        </p:nvSpPr>
        <p:spPr>
          <a:xfrm>
            <a:off x="685150" y="1668125"/>
            <a:ext cx="7913700" cy="2396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500">
                <a:solidFill>
                  <a:schemeClr val="lt1"/>
                </a:solidFill>
              </a:rPr>
              <a:t>Habbekrats wil als educatieve vormingsdienst ervoor zorgen dat de jongeren verwonderd kunnen worden. Verwonderen is een manier van leren waarin jongeren nieuwe skills en vaardigheden leren.</a:t>
            </a:r>
            <a:endParaRPr sz="1500">
              <a:solidFill>
                <a:schemeClr val="lt1"/>
              </a:solidFill>
            </a:endParaRPr>
          </a:p>
          <a:p>
            <a:pPr marL="0" lvl="0" indent="0" algn="l" rtl="0">
              <a:spcBef>
                <a:spcPts val="0"/>
              </a:spcBef>
              <a:spcAft>
                <a:spcPts val="0"/>
              </a:spcAft>
              <a:buNone/>
            </a:pPr>
            <a:endParaRPr sz="1500">
              <a:solidFill>
                <a:schemeClr val="lt1"/>
              </a:solidFill>
            </a:endParaRPr>
          </a:p>
          <a:p>
            <a:pPr marL="0" lvl="0" indent="0" algn="l" rtl="0">
              <a:spcBef>
                <a:spcPts val="0"/>
              </a:spcBef>
              <a:spcAft>
                <a:spcPts val="0"/>
              </a:spcAft>
              <a:buNone/>
            </a:pPr>
            <a:r>
              <a:rPr lang="en" sz="1500">
                <a:solidFill>
                  <a:schemeClr val="lt1"/>
                </a:solidFill>
              </a:rPr>
              <a:t>Jongeren leren hun eigen stad kennen op een leuke en uitdagende manier, maar ook andere plaatsen buiten hun eigen stad komen dichter bij de leefwereld van de jongeren. Door uitstappen en opdrachten in andere steden uit te voeren. </a:t>
            </a:r>
            <a:endParaRPr sz="1500">
              <a:solidFill>
                <a:schemeClr val="lt1"/>
              </a:solidFill>
            </a:endParaRPr>
          </a:p>
          <a:p>
            <a:pPr marL="0" lvl="0" indent="0" algn="l" rtl="0">
              <a:spcBef>
                <a:spcPts val="0"/>
              </a:spcBef>
              <a:spcAft>
                <a:spcPts val="0"/>
              </a:spcAft>
              <a:buNone/>
            </a:pPr>
            <a:endParaRPr sz="1500">
              <a:solidFill>
                <a:schemeClr val="lt1"/>
              </a:solidFill>
            </a:endParaRPr>
          </a:p>
          <a:p>
            <a:pPr marL="0" lvl="0" indent="0" algn="l" rtl="0">
              <a:spcBef>
                <a:spcPts val="0"/>
              </a:spcBef>
              <a:spcAft>
                <a:spcPts val="0"/>
              </a:spcAft>
              <a:buNone/>
            </a:pPr>
            <a:r>
              <a:rPr lang="en" sz="1500">
                <a:solidFill>
                  <a:schemeClr val="lt1"/>
                </a:solidFill>
              </a:rPr>
              <a:t>Verwonderen houdt in dat de nadruk op vorming ligt en dat we de jongeren iets kunnen bijleren.</a:t>
            </a:r>
            <a:endParaRPr sz="15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7"/>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E300"/>
                </a:solidFill>
              </a:rPr>
              <a:t>Uitvoering</a:t>
            </a:r>
            <a:endParaRPr b="1">
              <a:solidFill>
                <a:srgbClr val="FFE300"/>
              </a:solidFill>
            </a:endParaRPr>
          </a:p>
        </p:txBody>
      </p:sp>
      <p:pic>
        <p:nvPicPr>
          <p:cNvPr id="237" name="Google Shape;237;p37"/>
          <p:cNvPicPr preferRelativeResize="0"/>
          <p:nvPr/>
        </p:nvPicPr>
        <p:blipFill>
          <a:blip r:embed="rId3">
            <a:alphaModFix/>
          </a:blip>
          <a:stretch>
            <a:fillRect/>
          </a:stretch>
        </p:blipFill>
        <p:spPr>
          <a:xfrm>
            <a:off x="-2605850" y="-1946625"/>
            <a:ext cx="4724628" cy="3343625"/>
          </a:xfrm>
          <a:prstGeom prst="rect">
            <a:avLst/>
          </a:prstGeom>
          <a:noFill/>
          <a:ln>
            <a:noFill/>
          </a:ln>
        </p:spPr>
      </p:pic>
      <p:pic>
        <p:nvPicPr>
          <p:cNvPr id="238" name="Google Shape;238;p37"/>
          <p:cNvPicPr preferRelativeResize="0"/>
          <p:nvPr/>
        </p:nvPicPr>
        <p:blipFill>
          <a:blip r:embed="rId4">
            <a:alphaModFix/>
          </a:blip>
          <a:stretch>
            <a:fillRect/>
          </a:stretch>
        </p:blipFill>
        <p:spPr>
          <a:xfrm>
            <a:off x="6960950" y="409975"/>
            <a:ext cx="1772450" cy="1258150"/>
          </a:xfrm>
          <a:prstGeom prst="rect">
            <a:avLst/>
          </a:prstGeom>
          <a:noFill/>
          <a:ln>
            <a:noFill/>
          </a:ln>
        </p:spPr>
      </p:pic>
      <p:sp>
        <p:nvSpPr>
          <p:cNvPr id="239" name="Google Shape;239;p37"/>
          <p:cNvSpPr txBox="1">
            <a:spLocks noGrp="1"/>
          </p:cNvSpPr>
          <p:nvPr>
            <p:ph type="subTitle" idx="1"/>
          </p:nvPr>
        </p:nvSpPr>
        <p:spPr>
          <a:xfrm>
            <a:off x="918475" y="1871950"/>
            <a:ext cx="7913700" cy="23967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Clr>
                <a:schemeClr val="lt1"/>
              </a:buClr>
              <a:buSzPts val="1600"/>
              <a:buChar char="●"/>
            </a:pPr>
            <a:r>
              <a:rPr lang="en" sz="1600">
                <a:solidFill>
                  <a:schemeClr val="lt1"/>
                </a:solidFill>
              </a:rPr>
              <a:t>Youth Talks vormingsproject</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Erfgoedspel</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Kookegem</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Atelierdag</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Komt voor de Bakker/ Bakdag</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Sport en spel</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Puur Cultuur</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De nieuwe VIP’s</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Kampen (elk weekend &amp; vakantieperiode!)</a:t>
            </a:r>
            <a:endParaRPr sz="1600">
              <a:solidFill>
                <a:schemeClr val="lt1"/>
              </a:solidFill>
            </a:endParaRPr>
          </a:p>
          <a:p>
            <a:pPr marL="457200" lvl="0" indent="-330200" algn="l" rtl="0">
              <a:spcBef>
                <a:spcPts val="0"/>
              </a:spcBef>
              <a:spcAft>
                <a:spcPts val="0"/>
              </a:spcAft>
              <a:buClr>
                <a:schemeClr val="lt1"/>
              </a:buClr>
              <a:buSzPts val="1600"/>
              <a:buChar char="●"/>
            </a:pPr>
            <a:r>
              <a:rPr lang="en" sz="1600">
                <a:solidFill>
                  <a:schemeClr val="lt1"/>
                </a:solidFill>
              </a:rPr>
              <a:t>Iedere activiteit die we aanbieden met extra educatieve waarde</a:t>
            </a:r>
            <a:endParaRPr sz="16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8"/>
          <p:cNvSpPr txBox="1">
            <a:spLocks noGrp="1"/>
          </p:cNvSpPr>
          <p:nvPr>
            <p:ph type="subTitle" idx="1"/>
          </p:nvPr>
        </p:nvSpPr>
        <p:spPr>
          <a:xfrm>
            <a:off x="311700" y="1125750"/>
            <a:ext cx="5171100" cy="289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rPr>
              <a:t>Youth talks is een project waar Habbekrats samen met de jongeren gediscussieerd en gedebatteerd wordt over relevante en interessante onderwerpen. Aan de hand van die onderwerpen te bespreken, leren we jongeren belangrijke vaardigheden aan om mee te nemen in hedendaagse situaties. </a:t>
            </a:r>
            <a:endParaRPr sz="1500">
              <a:solidFill>
                <a:schemeClr val="lt1"/>
              </a:solidFill>
            </a:endParaRPr>
          </a:p>
          <a:p>
            <a:pPr marL="0" lvl="0" indent="0" algn="l" rtl="0">
              <a:spcBef>
                <a:spcPts val="0"/>
              </a:spcBef>
              <a:spcAft>
                <a:spcPts val="0"/>
              </a:spcAft>
              <a:buNone/>
            </a:pPr>
            <a:endParaRPr sz="1500">
              <a:solidFill>
                <a:schemeClr val="lt1"/>
              </a:solidFill>
            </a:endParaRPr>
          </a:p>
          <a:p>
            <a:pPr marL="0" lvl="0" indent="0" algn="l" rtl="0">
              <a:spcBef>
                <a:spcPts val="0"/>
              </a:spcBef>
              <a:spcAft>
                <a:spcPts val="0"/>
              </a:spcAft>
              <a:buNone/>
            </a:pPr>
            <a:r>
              <a:rPr lang="en" sz="1500">
                <a:solidFill>
                  <a:schemeClr val="lt1"/>
                </a:solidFill>
              </a:rPr>
              <a:t>Enerzijds leren ze een eigen mening formuleren en geven ze deze op een constructieve manier, Anderzijds leren ze op die manier ook luisteren naar elkaar. </a:t>
            </a:r>
            <a:endParaRPr sz="1500">
              <a:solidFill>
                <a:schemeClr val="lt1"/>
              </a:solidFill>
            </a:endParaRPr>
          </a:p>
          <a:p>
            <a:pPr marL="0" lvl="0" indent="0" algn="l" rtl="0">
              <a:spcBef>
                <a:spcPts val="0"/>
              </a:spcBef>
              <a:spcAft>
                <a:spcPts val="0"/>
              </a:spcAft>
              <a:buNone/>
            </a:pPr>
            <a:endParaRPr sz="1500">
              <a:solidFill>
                <a:schemeClr val="lt1"/>
              </a:solidFill>
            </a:endParaRPr>
          </a:p>
          <a:p>
            <a:pPr marL="0" lvl="0" indent="0" algn="l" rtl="0">
              <a:spcBef>
                <a:spcPts val="0"/>
              </a:spcBef>
              <a:spcAft>
                <a:spcPts val="0"/>
              </a:spcAft>
              <a:buNone/>
            </a:pPr>
            <a:r>
              <a:rPr lang="en" sz="1500">
                <a:solidFill>
                  <a:schemeClr val="lt1"/>
                </a:solidFill>
              </a:rPr>
              <a:t>Het doel is om een groep jongeren gespreksvaardigheden aan te leren om later mee te kunnen doen aan echte debatten.</a:t>
            </a:r>
            <a:endParaRPr sz="1500">
              <a:solidFill>
                <a:schemeClr val="lt1"/>
              </a:solidFill>
            </a:endParaRPr>
          </a:p>
        </p:txBody>
      </p:sp>
      <p:sp>
        <p:nvSpPr>
          <p:cNvPr id="245" name="Google Shape;245;p38"/>
          <p:cNvSpPr txBox="1">
            <a:spLocks noGrp="1"/>
          </p:cNvSpPr>
          <p:nvPr>
            <p:ph type="ctrTitle"/>
          </p:nvPr>
        </p:nvSpPr>
        <p:spPr>
          <a:xfrm>
            <a:off x="381700" y="-19962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E300"/>
                </a:solidFill>
              </a:rPr>
              <a:t>Youth talks</a:t>
            </a:r>
            <a:endParaRPr b="1">
              <a:solidFill>
                <a:srgbClr val="FFE300"/>
              </a:solidFill>
            </a:endParaRPr>
          </a:p>
        </p:txBody>
      </p:sp>
      <p:pic>
        <p:nvPicPr>
          <p:cNvPr id="246" name="Google Shape;246;p38"/>
          <p:cNvPicPr preferRelativeResize="0"/>
          <p:nvPr/>
        </p:nvPicPr>
        <p:blipFill>
          <a:blip r:embed="rId3">
            <a:alphaModFix/>
          </a:blip>
          <a:stretch>
            <a:fillRect/>
          </a:stretch>
        </p:blipFill>
        <p:spPr>
          <a:xfrm>
            <a:off x="5482800" y="1289438"/>
            <a:ext cx="3419500" cy="2564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subTitle" idx="1"/>
          </p:nvPr>
        </p:nvSpPr>
        <p:spPr>
          <a:xfrm>
            <a:off x="381700" y="961675"/>
            <a:ext cx="5149800" cy="36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lt1"/>
                </a:solidFill>
              </a:rPr>
              <a:t>Youthtalks is een nieuw vormingsproject in Habbekrats Ninove. éénmaal per week brengen we jongeren samen vanaf 14 jaar, in een apart lokaal gelegen in De Kuip. Het project is opgedeeld in 4 delen:</a:t>
            </a:r>
            <a:endParaRPr sz="1400">
              <a:solidFill>
                <a:schemeClr val="lt1"/>
              </a:solidFill>
            </a:endParaRPr>
          </a:p>
          <a:p>
            <a:pPr marL="0" lvl="0" indent="0" algn="l" rtl="0">
              <a:spcBef>
                <a:spcPts val="0"/>
              </a:spcBef>
              <a:spcAft>
                <a:spcPts val="0"/>
              </a:spcAft>
              <a:buNone/>
            </a:pP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Youth talks-uit: Waar we de jongeren meenemen naar inspirerende plekken.</a:t>
            </a:r>
            <a:endParaRPr sz="1400">
              <a:solidFill>
                <a:schemeClr val="lt1"/>
              </a:solidFill>
            </a:endParaRPr>
          </a:p>
          <a:p>
            <a:pPr marL="457200" lvl="0" indent="0" algn="l" rtl="0">
              <a:spcBef>
                <a:spcPts val="0"/>
              </a:spcBef>
              <a:spcAft>
                <a:spcPts val="0"/>
              </a:spcAft>
              <a:buNone/>
            </a:pP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Youth talks debatteren: Waar ze in debat leren gaan met elkaar over verschillende thema’s.</a:t>
            </a:r>
            <a:endParaRPr sz="1400">
              <a:solidFill>
                <a:schemeClr val="lt1"/>
              </a:solidFill>
            </a:endParaRPr>
          </a:p>
          <a:p>
            <a:pPr marL="457200" lvl="0" indent="0" algn="l" rtl="0">
              <a:spcBef>
                <a:spcPts val="0"/>
              </a:spcBef>
              <a:spcAft>
                <a:spcPts val="0"/>
              </a:spcAft>
              <a:buNone/>
            </a:pP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Youth talks-Guests: Waar we inspirerende gastsprekers uitnodigen.</a:t>
            </a:r>
            <a:endParaRPr sz="1400">
              <a:solidFill>
                <a:schemeClr val="lt1"/>
              </a:solidFill>
            </a:endParaRPr>
          </a:p>
          <a:p>
            <a:pPr marL="457200" lvl="0" indent="0" algn="l" rtl="0">
              <a:spcBef>
                <a:spcPts val="0"/>
              </a:spcBef>
              <a:spcAft>
                <a:spcPts val="0"/>
              </a:spcAft>
              <a:buNone/>
            </a:pP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Youth talks-wedstrijden: Waar we een competitief element toevoegen</a:t>
            </a:r>
            <a:endParaRPr sz="1400">
              <a:solidFill>
                <a:schemeClr val="lt1"/>
              </a:solidFill>
            </a:endParaRPr>
          </a:p>
        </p:txBody>
      </p:sp>
      <p:sp>
        <p:nvSpPr>
          <p:cNvPr id="252" name="Google Shape;252;p39"/>
          <p:cNvSpPr txBox="1">
            <a:spLocks noGrp="1"/>
          </p:cNvSpPr>
          <p:nvPr>
            <p:ph type="ctrTitle"/>
          </p:nvPr>
        </p:nvSpPr>
        <p:spPr>
          <a:xfrm>
            <a:off x="381700" y="-19962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E300"/>
                </a:solidFill>
              </a:rPr>
              <a:t>Youth talks</a:t>
            </a:r>
            <a:endParaRPr b="1">
              <a:solidFill>
                <a:srgbClr val="FFE300"/>
              </a:solidFill>
            </a:endParaRPr>
          </a:p>
        </p:txBody>
      </p:sp>
      <p:pic>
        <p:nvPicPr>
          <p:cNvPr id="253" name="Google Shape;253;p39"/>
          <p:cNvPicPr preferRelativeResize="0"/>
          <p:nvPr/>
        </p:nvPicPr>
        <p:blipFill>
          <a:blip r:embed="rId3">
            <a:alphaModFix/>
          </a:blip>
          <a:stretch>
            <a:fillRect/>
          </a:stretch>
        </p:blipFill>
        <p:spPr>
          <a:xfrm>
            <a:off x="5959800" y="1075575"/>
            <a:ext cx="2507850" cy="3343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0"/>
          <p:cNvSpPr txBox="1">
            <a:spLocks noGrp="1"/>
          </p:cNvSpPr>
          <p:nvPr>
            <p:ph type="subTitle" idx="1"/>
          </p:nvPr>
        </p:nvSpPr>
        <p:spPr>
          <a:xfrm>
            <a:off x="381700" y="820300"/>
            <a:ext cx="5481600" cy="3827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Char char="●"/>
            </a:pPr>
            <a:r>
              <a:rPr lang="en" sz="1400">
                <a:solidFill>
                  <a:schemeClr val="lt1"/>
                </a:solidFill>
              </a:rPr>
              <a:t>Het Erfgoedspel is een samenwerking tussen vzw Habbekrats en de Erfgoedcel Denderland. Samen met de erfgoedcel zijn we in de voorbereiding een aantal keer samengekomen om tot een erfgoedspel te komen in Ninove. Het idee achter dit erfgoedspel is om de jeugd meer voeling en kennis te geven over lokaal erfgoed.</a:t>
            </a:r>
            <a:endParaRPr sz="1400">
              <a:solidFill>
                <a:schemeClr val="lt1"/>
              </a:solidFill>
            </a:endParaRPr>
          </a:p>
          <a:p>
            <a:pPr marL="457200" lvl="0" indent="0" algn="l" rtl="0">
              <a:spcBef>
                <a:spcPts val="0"/>
              </a:spcBef>
              <a:spcAft>
                <a:spcPts val="0"/>
              </a:spcAft>
              <a:buNone/>
            </a:pP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Vier weken lang speelden we met de kinderen het erfgoedspel. Verdeeld onder verschillende spelonderdelen:</a:t>
            </a:r>
            <a:endParaRPr sz="1400">
              <a:solidFill>
                <a:schemeClr val="lt1"/>
              </a:solidFill>
            </a:endParaRPr>
          </a:p>
          <a:p>
            <a:pPr marL="457200" lvl="0" indent="0" algn="l" rtl="0">
              <a:spcBef>
                <a:spcPts val="0"/>
              </a:spcBef>
              <a:spcAft>
                <a:spcPts val="0"/>
              </a:spcAft>
              <a:buNone/>
            </a:pP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Verzamelen</a:t>
            </a: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Mee bedenken</a:t>
            </a: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Uitwerken </a:t>
            </a: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Spelen</a:t>
            </a:r>
            <a:endParaRPr sz="1400">
              <a:solidFill>
                <a:schemeClr val="lt1"/>
              </a:solidFill>
            </a:endParaRPr>
          </a:p>
        </p:txBody>
      </p:sp>
      <p:sp>
        <p:nvSpPr>
          <p:cNvPr id="259" name="Google Shape;259;p40"/>
          <p:cNvSpPr txBox="1">
            <a:spLocks noGrp="1"/>
          </p:cNvSpPr>
          <p:nvPr>
            <p:ph type="ctrTitle"/>
          </p:nvPr>
        </p:nvSpPr>
        <p:spPr>
          <a:xfrm>
            <a:off x="381700" y="-19962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E300"/>
                </a:solidFill>
              </a:rPr>
              <a:t>Erfgoedspel</a:t>
            </a:r>
            <a:endParaRPr b="1">
              <a:solidFill>
                <a:srgbClr val="FFE300"/>
              </a:solidFill>
            </a:endParaRPr>
          </a:p>
        </p:txBody>
      </p:sp>
      <p:pic>
        <p:nvPicPr>
          <p:cNvPr id="260" name="Google Shape;260;p40"/>
          <p:cNvPicPr preferRelativeResize="0"/>
          <p:nvPr/>
        </p:nvPicPr>
        <p:blipFill>
          <a:blip r:embed="rId3">
            <a:alphaModFix/>
          </a:blip>
          <a:stretch>
            <a:fillRect/>
          </a:stretch>
        </p:blipFill>
        <p:spPr>
          <a:xfrm>
            <a:off x="6509777" y="1007602"/>
            <a:ext cx="1874601" cy="33342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subTitle" idx="1"/>
          </p:nvPr>
        </p:nvSpPr>
        <p:spPr>
          <a:xfrm>
            <a:off x="3481950" y="890250"/>
            <a:ext cx="5307000" cy="31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lt1"/>
                </a:solidFill>
              </a:rPr>
              <a:t>Habbekrats is een warme jeugdorganisatie waar duizenden jongeren zich thuis voelen. </a:t>
            </a:r>
            <a:endParaRPr sz="1400">
              <a:solidFill>
                <a:schemeClr val="lt1"/>
              </a:solidFill>
            </a:endParaRPr>
          </a:p>
          <a:p>
            <a:pPr marL="0" lvl="0" indent="0" algn="l" rtl="0">
              <a:spcBef>
                <a:spcPts val="0"/>
              </a:spcBef>
              <a:spcAft>
                <a:spcPts val="0"/>
              </a:spcAft>
              <a:buNone/>
            </a:pPr>
            <a:endParaRPr sz="1400">
              <a:solidFill>
                <a:schemeClr val="lt1"/>
              </a:solidFill>
            </a:endParaRPr>
          </a:p>
          <a:p>
            <a:pPr marL="0" lvl="0" indent="0" algn="l" rtl="0">
              <a:spcBef>
                <a:spcPts val="0"/>
              </a:spcBef>
              <a:spcAft>
                <a:spcPts val="0"/>
              </a:spcAft>
              <a:buNone/>
            </a:pPr>
            <a:r>
              <a:rPr lang="en" sz="1400">
                <a:solidFill>
                  <a:schemeClr val="lt1"/>
                </a:solidFill>
              </a:rPr>
              <a:t>Dat komt voor een stuk omdat Habbekrats haar kinderen en jongeren heel graag ziet. We noemen hen dan ook steevast ‘helden’, De Habbekratshelden!</a:t>
            </a:r>
            <a:endParaRPr sz="1400">
              <a:solidFill>
                <a:schemeClr val="lt1"/>
              </a:solidFill>
            </a:endParaRPr>
          </a:p>
          <a:p>
            <a:pPr marL="0" lvl="0" indent="0" algn="l" rtl="0">
              <a:spcBef>
                <a:spcPts val="0"/>
              </a:spcBef>
              <a:spcAft>
                <a:spcPts val="0"/>
              </a:spcAft>
              <a:buNone/>
            </a:pPr>
            <a:r>
              <a:rPr lang="en" sz="1400">
                <a:solidFill>
                  <a:schemeClr val="lt1"/>
                </a:solidFill>
              </a:rPr>
              <a:t>Het zijn allemaal kinderen die zich inzetten voor zichzelf en hun omgeving op die manier worden ze ruimdenkende wereldburgers en staan ze in voor onze toekomst. Habbekrats helpt hen daarbij op alle mogelijke manieren. De beste manier is dat we samen op avontuur trekken. Meer dan 100 dagen per jaar.</a:t>
            </a:r>
            <a:endParaRPr sz="1400">
              <a:solidFill>
                <a:schemeClr val="lt1"/>
              </a:solidFill>
            </a:endParaRPr>
          </a:p>
          <a:p>
            <a:pPr marL="0" lvl="0" indent="0" algn="l" rtl="0">
              <a:spcBef>
                <a:spcPts val="0"/>
              </a:spcBef>
              <a:spcAft>
                <a:spcPts val="0"/>
              </a:spcAft>
              <a:buNone/>
            </a:pPr>
            <a:endParaRPr sz="1400">
              <a:solidFill>
                <a:schemeClr val="lt1"/>
              </a:solidFill>
            </a:endParaRPr>
          </a:p>
          <a:p>
            <a:pPr marL="0" lvl="0" indent="0" algn="l" rtl="0">
              <a:spcBef>
                <a:spcPts val="0"/>
              </a:spcBef>
              <a:spcAft>
                <a:spcPts val="0"/>
              </a:spcAft>
              <a:buNone/>
            </a:pPr>
            <a:r>
              <a:rPr lang="en" sz="1400">
                <a:solidFill>
                  <a:schemeClr val="lt1"/>
                </a:solidFill>
              </a:rPr>
              <a:t>Zo’n avontuur plaatst de helden voor grootse uitdagingen, ze zoeken samen schatten, bestrijden schurken en schimmen en lossen terloops een aantal wereldproblemen op. Daarbij vormen ze een warme vriendengroep waar respect centraal staat.</a:t>
            </a:r>
            <a:endParaRPr sz="1400">
              <a:solidFill>
                <a:schemeClr val="lt1"/>
              </a:solidFill>
            </a:endParaRPr>
          </a:p>
        </p:txBody>
      </p:sp>
      <p:sp>
        <p:nvSpPr>
          <p:cNvPr id="266" name="Google Shape;266;p41"/>
          <p:cNvSpPr txBox="1">
            <a:spLocks noGrp="1"/>
          </p:cNvSpPr>
          <p:nvPr>
            <p:ph type="ctrTitle"/>
          </p:nvPr>
        </p:nvSpPr>
        <p:spPr>
          <a:xfrm>
            <a:off x="381700" y="-19962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E300"/>
                </a:solidFill>
              </a:rPr>
              <a:t>Kampen</a:t>
            </a:r>
            <a:endParaRPr b="1">
              <a:solidFill>
                <a:srgbClr val="FFE300"/>
              </a:solidFill>
            </a:endParaRPr>
          </a:p>
        </p:txBody>
      </p:sp>
      <p:pic>
        <p:nvPicPr>
          <p:cNvPr id="267" name="Google Shape;267;p41"/>
          <p:cNvPicPr preferRelativeResize="0"/>
          <p:nvPr/>
        </p:nvPicPr>
        <p:blipFill>
          <a:blip r:embed="rId3">
            <a:alphaModFix/>
          </a:blip>
          <a:stretch>
            <a:fillRect/>
          </a:stretch>
        </p:blipFill>
        <p:spPr>
          <a:xfrm>
            <a:off x="560025" y="1015425"/>
            <a:ext cx="2528525" cy="3371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5"/>
          <p:cNvPicPr preferRelativeResize="0"/>
          <p:nvPr/>
        </p:nvPicPr>
        <p:blipFill>
          <a:blip r:embed="rId3">
            <a:alphaModFix/>
          </a:blip>
          <a:stretch>
            <a:fillRect/>
          </a:stretch>
        </p:blipFill>
        <p:spPr>
          <a:xfrm>
            <a:off x="3316113" y="238100"/>
            <a:ext cx="2511774" cy="1048250"/>
          </a:xfrm>
          <a:prstGeom prst="rect">
            <a:avLst/>
          </a:prstGeom>
          <a:noFill/>
          <a:ln>
            <a:noFill/>
          </a:ln>
        </p:spPr>
      </p:pic>
      <p:sp>
        <p:nvSpPr>
          <p:cNvPr id="77" name="Google Shape;77;p15"/>
          <p:cNvSpPr txBox="1">
            <a:spLocks noGrp="1"/>
          </p:cNvSpPr>
          <p:nvPr>
            <p:ph type="subTitle" idx="1"/>
          </p:nvPr>
        </p:nvSpPr>
        <p:spPr>
          <a:xfrm>
            <a:off x="4659006" y="1669650"/>
            <a:ext cx="1911300" cy="2864400"/>
          </a:xfrm>
          <a:prstGeom prst="rect">
            <a:avLst/>
          </a:prstGeom>
        </p:spPr>
        <p:txBody>
          <a:bodyPr spcFirstLastPara="1" wrap="square" lIns="91425" tIns="91425" rIns="91425" bIns="91425" anchor="t" anchorCtr="0">
            <a:normAutofit fontScale="70000" lnSpcReduction="20000"/>
          </a:bodyPr>
          <a:lstStyle/>
          <a:p>
            <a:pPr marL="0" lvl="0" indent="0" algn="l" rtl="0">
              <a:lnSpc>
                <a:spcPct val="150000"/>
              </a:lnSpc>
              <a:spcBef>
                <a:spcPts val="0"/>
              </a:spcBef>
              <a:spcAft>
                <a:spcPts val="0"/>
              </a:spcAft>
              <a:buNone/>
            </a:pPr>
            <a:r>
              <a:rPr lang="en" b="1">
                <a:solidFill>
                  <a:schemeClr val="lt1"/>
                </a:solidFill>
              </a:rPr>
              <a:t>Maandag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Dinsdag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Woensdag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Donderdag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Vrijdag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Zaterdag</a:t>
            </a:r>
            <a:endParaRPr b="1">
              <a:solidFill>
                <a:schemeClr val="lt1"/>
              </a:solidFill>
            </a:endParaRPr>
          </a:p>
          <a:p>
            <a:pPr marL="0" lvl="0" indent="0" algn="l" rtl="0">
              <a:spcBef>
                <a:spcPts val="0"/>
              </a:spcBef>
              <a:spcAft>
                <a:spcPts val="0"/>
              </a:spcAft>
              <a:buNone/>
            </a:pPr>
            <a:r>
              <a:rPr lang="en">
                <a:solidFill>
                  <a:schemeClr val="lt1"/>
                </a:solidFill>
              </a:rPr>
              <a:t> </a:t>
            </a:r>
            <a:endParaRPr>
              <a:solidFill>
                <a:schemeClr val="lt1"/>
              </a:solidFill>
            </a:endParaRPr>
          </a:p>
        </p:txBody>
      </p:sp>
      <p:sp>
        <p:nvSpPr>
          <p:cNvPr id="78" name="Google Shape;78;p15"/>
          <p:cNvSpPr txBox="1">
            <a:spLocks noGrp="1"/>
          </p:cNvSpPr>
          <p:nvPr>
            <p:ph type="subTitle" idx="1"/>
          </p:nvPr>
        </p:nvSpPr>
        <p:spPr>
          <a:xfrm>
            <a:off x="6354453" y="1669650"/>
            <a:ext cx="2075400" cy="2752800"/>
          </a:xfrm>
          <a:prstGeom prst="rect">
            <a:avLst/>
          </a:prstGeom>
        </p:spPr>
        <p:txBody>
          <a:bodyPr spcFirstLastPara="1" wrap="square" lIns="91425" tIns="91425" rIns="91425" bIns="91425" anchor="t" anchorCtr="0">
            <a:normAutofit fontScale="70000" lnSpcReduction="20000"/>
          </a:bodyPr>
          <a:lstStyle/>
          <a:p>
            <a:pPr marL="0" lvl="0" indent="0" algn="l" rtl="0">
              <a:lnSpc>
                <a:spcPct val="150000"/>
              </a:lnSpc>
              <a:spcBef>
                <a:spcPts val="0"/>
              </a:spcBef>
              <a:spcAft>
                <a:spcPts val="0"/>
              </a:spcAft>
              <a:buNone/>
            </a:pPr>
            <a:r>
              <a:rPr lang="en">
                <a:solidFill>
                  <a:schemeClr val="lt1"/>
                </a:solidFill>
              </a:rPr>
              <a:t>/</a:t>
            </a:r>
            <a:endParaRPr>
              <a:solidFill>
                <a:schemeClr val="lt1"/>
              </a:solidFill>
            </a:endParaRPr>
          </a:p>
          <a:p>
            <a:pPr marL="0" lvl="0" indent="0" algn="l" rtl="0">
              <a:lnSpc>
                <a:spcPct val="150000"/>
              </a:lnSpc>
              <a:spcBef>
                <a:spcPts val="0"/>
              </a:spcBef>
              <a:spcAft>
                <a:spcPts val="0"/>
              </a:spcAft>
              <a:buNone/>
            </a:pPr>
            <a:r>
              <a:rPr lang="en">
                <a:solidFill>
                  <a:schemeClr val="lt1"/>
                </a:solidFill>
              </a:rPr>
              <a:t>/</a:t>
            </a:r>
            <a:endParaRPr>
              <a:solidFill>
                <a:schemeClr val="lt1"/>
              </a:solidFill>
            </a:endParaRPr>
          </a:p>
          <a:p>
            <a:pPr marL="0" lvl="0" indent="0" algn="l" rtl="0">
              <a:lnSpc>
                <a:spcPct val="150000"/>
              </a:lnSpc>
              <a:spcBef>
                <a:spcPts val="0"/>
              </a:spcBef>
              <a:spcAft>
                <a:spcPts val="0"/>
              </a:spcAft>
              <a:buNone/>
            </a:pPr>
            <a:r>
              <a:rPr lang="en">
                <a:solidFill>
                  <a:schemeClr val="lt1"/>
                </a:solidFill>
              </a:rPr>
              <a:t>/</a:t>
            </a:r>
            <a:endParaRPr>
              <a:solidFill>
                <a:schemeClr val="lt1"/>
              </a:solidFill>
            </a:endParaRPr>
          </a:p>
          <a:p>
            <a:pPr marL="0" lvl="0" indent="0" algn="l" rtl="0">
              <a:lnSpc>
                <a:spcPct val="150000"/>
              </a:lnSpc>
              <a:spcBef>
                <a:spcPts val="0"/>
              </a:spcBef>
              <a:spcAft>
                <a:spcPts val="0"/>
              </a:spcAft>
              <a:buNone/>
            </a:pPr>
            <a:r>
              <a:rPr lang="en">
                <a:solidFill>
                  <a:schemeClr val="lt1"/>
                </a:solidFill>
              </a:rPr>
              <a:t>16:00u - 19:00u</a:t>
            </a:r>
            <a:endParaRPr>
              <a:solidFill>
                <a:schemeClr val="lt1"/>
              </a:solidFill>
            </a:endParaRPr>
          </a:p>
          <a:p>
            <a:pPr marL="0" lvl="0" indent="0" algn="l" rtl="0">
              <a:lnSpc>
                <a:spcPct val="150000"/>
              </a:lnSpc>
              <a:spcBef>
                <a:spcPts val="0"/>
              </a:spcBef>
              <a:spcAft>
                <a:spcPts val="0"/>
              </a:spcAft>
              <a:buNone/>
            </a:pPr>
            <a:r>
              <a:rPr lang="en">
                <a:solidFill>
                  <a:schemeClr val="lt1"/>
                </a:solidFill>
              </a:rPr>
              <a:t>16:00u - 20:00u</a:t>
            </a:r>
            <a:endParaRPr>
              <a:solidFill>
                <a:schemeClr val="lt1"/>
              </a:solidFill>
            </a:endParaRPr>
          </a:p>
          <a:p>
            <a:pPr marL="0" lvl="0" indent="0" algn="l" rtl="0">
              <a:lnSpc>
                <a:spcPct val="150000"/>
              </a:lnSpc>
              <a:spcBef>
                <a:spcPts val="0"/>
              </a:spcBef>
              <a:spcAft>
                <a:spcPts val="0"/>
              </a:spcAft>
              <a:buNone/>
            </a:pPr>
            <a:r>
              <a:rPr lang="en">
                <a:solidFill>
                  <a:schemeClr val="lt1"/>
                </a:solidFill>
              </a:rPr>
              <a:t>12:00u - 17:00u</a:t>
            </a:r>
            <a:endParaRPr>
              <a:solidFill>
                <a:schemeClr val="lt1"/>
              </a:solidFill>
            </a:endParaRPr>
          </a:p>
          <a:p>
            <a:pPr marL="0" lvl="0" indent="0" algn="l" rtl="0">
              <a:spcBef>
                <a:spcPts val="0"/>
              </a:spcBef>
              <a:spcAft>
                <a:spcPts val="0"/>
              </a:spcAft>
              <a:buNone/>
            </a:pPr>
            <a:r>
              <a:rPr lang="en">
                <a:solidFill>
                  <a:schemeClr val="lt1"/>
                </a:solidFill>
              </a:rPr>
              <a:t> </a:t>
            </a:r>
            <a:endParaRPr>
              <a:solidFill>
                <a:schemeClr val="lt1"/>
              </a:solidFill>
            </a:endParaRPr>
          </a:p>
        </p:txBody>
      </p:sp>
      <p:pic>
        <p:nvPicPr>
          <p:cNvPr id="79" name="Google Shape;79;p15"/>
          <p:cNvPicPr preferRelativeResize="0"/>
          <p:nvPr/>
        </p:nvPicPr>
        <p:blipFill rotWithShape="1">
          <a:blip r:embed="rId4">
            <a:alphaModFix/>
          </a:blip>
          <a:srcRect t="7763" b="19950"/>
          <a:stretch/>
        </p:blipFill>
        <p:spPr>
          <a:xfrm>
            <a:off x="930000" y="1764250"/>
            <a:ext cx="2386126" cy="22996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subTitle" idx="1"/>
          </p:nvPr>
        </p:nvSpPr>
        <p:spPr>
          <a:xfrm>
            <a:off x="3357100" y="993175"/>
            <a:ext cx="5459100" cy="359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rPr>
              <a:t>Er zijn verschillende kampen voor alle leeftijden. Het kamp is ook telkens in een actueel thema en geeft de jongeren meer inzicht in de wereld. Er worden sociale skills verworven door meermaals in interactie te gaan met verschillende personen van alle uithoeken van België.</a:t>
            </a:r>
            <a:endParaRPr sz="1500">
              <a:solidFill>
                <a:schemeClr val="lt1"/>
              </a:solidFill>
            </a:endParaRPr>
          </a:p>
          <a:p>
            <a:pPr marL="0" lvl="0" indent="0" algn="l" rtl="0">
              <a:spcBef>
                <a:spcPts val="0"/>
              </a:spcBef>
              <a:spcAft>
                <a:spcPts val="0"/>
              </a:spcAft>
              <a:buNone/>
            </a:pPr>
            <a:endParaRPr sz="1500">
              <a:solidFill>
                <a:schemeClr val="lt1"/>
              </a:solidFill>
            </a:endParaRPr>
          </a:p>
          <a:p>
            <a:pPr marL="0" lvl="0" indent="0" algn="l" rtl="0">
              <a:spcBef>
                <a:spcPts val="0"/>
              </a:spcBef>
              <a:spcAft>
                <a:spcPts val="0"/>
              </a:spcAft>
              <a:buNone/>
            </a:pPr>
            <a:r>
              <a:rPr lang="en" sz="1500">
                <a:solidFill>
                  <a:schemeClr val="lt1"/>
                </a:solidFill>
              </a:rPr>
              <a:t>Voor de oudere jongeren boven de 16 jaar worden er ook bouwkampen georganiseerd. Het Avonturenhuis en De Wereldtuin in de Ardennen zijn ons actieterrein voor het organiseren van BOUWKAMPEN. Meisjes en jongens gaan aan de slag met bepaalde technieken, verfraaien het huis, zorgen voor gezonde maaltijden, onderhouden de tuin en zijn verantwoordelijk voor de houten constructies die het decor vormen voor de avonturen van de Habbekratshelden.</a:t>
            </a:r>
            <a:endParaRPr sz="1500">
              <a:solidFill>
                <a:schemeClr val="lt1"/>
              </a:solidFill>
            </a:endParaRPr>
          </a:p>
        </p:txBody>
      </p:sp>
      <p:sp>
        <p:nvSpPr>
          <p:cNvPr id="273" name="Google Shape;273;p42"/>
          <p:cNvSpPr txBox="1">
            <a:spLocks noGrp="1"/>
          </p:cNvSpPr>
          <p:nvPr>
            <p:ph type="ctrTitle"/>
          </p:nvPr>
        </p:nvSpPr>
        <p:spPr>
          <a:xfrm>
            <a:off x="381700" y="-19962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E300"/>
                </a:solidFill>
              </a:rPr>
              <a:t>Kampen</a:t>
            </a:r>
            <a:endParaRPr b="1">
              <a:solidFill>
                <a:srgbClr val="FFE300"/>
              </a:solidFill>
            </a:endParaRPr>
          </a:p>
        </p:txBody>
      </p:sp>
      <p:pic>
        <p:nvPicPr>
          <p:cNvPr id="274" name="Google Shape;274;p42"/>
          <p:cNvPicPr preferRelativeResize="0"/>
          <p:nvPr/>
        </p:nvPicPr>
        <p:blipFill>
          <a:blip r:embed="rId3">
            <a:alphaModFix/>
          </a:blip>
          <a:stretch>
            <a:fillRect/>
          </a:stretch>
        </p:blipFill>
        <p:spPr>
          <a:xfrm>
            <a:off x="582550" y="1110900"/>
            <a:ext cx="2361550" cy="31487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235A"/>
                </a:solidFill>
              </a:rPr>
              <a:t>Verbinden</a:t>
            </a:r>
            <a:endParaRPr b="1">
              <a:solidFill>
                <a:srgbClr val="FF235A"/>
              </a:solidFill>
            </a:endParaRPr>
          </a:p>
        </p:txBody>
      </p:sp>
      <p:pic>
        <p:nvPicPr>
          <p:cNvPr id="280" name="Google Shape;280;p43"/>
          <p:cNvPicPr preferRelativeResize="0"/>
          <p:nvPr/>
        </p:nvPicPr>
        <p:blipFill>
          <a:blip r:embed="rId3">
            <a:alphaModFix/>
          </a:blip>
          <a:stretch>
            <a:fillRect/>
          </a:stretch>
        </p:blipFill>
        <p:spPr>
          <a:xfrm>
            <a:off x="7231574" y="534925"/>
            <a:ext cx="1073150" cy="1082075"/>
          </a:xfrm>
          <a:prstGeom prst="rect">
            <a:avLst/>
          </a:prstGeom>
          <a:noFill/>
          <a:ln>
            <a:noFill/>
          </a:ln>
        </p:spPr>
      </p:pic>
      <p:pic>
        <p:nvPicPr>
          <p:cNvPr id="281" name="Google Shape;281;p43"/>
          <p:cNvPicPr preferRelativeResize="0"/>
          <p:nvPr/>
        </p:nvPicPr>
        <p:blipFill>
          <a:blip r:embed="rId4">
            <a:alphaModFix/>
          </a:blip>
          <a:stretch>
            <a:fillRect/>
          </a:stretch>
        </p:blipFill>
        <p:spPr>
          <a:xfrm>
            <a:off x="-2597475" y="-1973925"/>
            <a:ext cx="4727003" cy="3343627"/>
          </a:xfrm>
          <a:prstGeom prst="rect">
            <a:avLst/>
          </a:prstGeom>
          <a:noFill/>
          <a:ln>
            <a:noFill/>
          </a:ln>
        </p:spPr>
      </p:pic>
      <p:sp>
        <p:nvSpPr>
          <p:cNvPr id="282" name="Google Shape;282;p43"/>
          <p:cNvSpPr txBox="1">
            <a:spLocks noGrp="1"/>
          </p:cNvSpPr>
          <p:nvPr>
            <p:ph type="subTitle" idx="1"/>
          </p:nvPr>
        </p:nvSpPr>
        <p:spPr>
          <a:xfrm>
            <a:off x="615150" y="1342675"/>
            <a:ext cx="7913700" cy="2396700"/>
          </a:xfrm>
          <a:prstGeom prst="rect">
            <a:avLst/>
          </a:prstGeom>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None/>
            </a:pPr>
            <a:endParaRPr sz="1400">
              <a:solidFill>
                <a:srgbClr val="FFFFFF"/>
              </a:solidFill>
            </a:endParaRPr>
          </a:p>
          <a:p>
            <a:pPr marL="0" lvl="0" indent="0" algn="l" rtl="0">
              <a:lnSpc>
                <a:spcPct val="115000"/>
              </a:lnSpc>
              <a:spcBef>
                <a:spcPts val="0"/>
              </a:spcBef>
              <a:spcAft>
                <a:spcPts val="0"/>
              </a:spcAft>
              <a:buNone/>
            </a:pPr>
            <a:r>
              <a:rPr lang="en" sz="5600">
                <a:solidFill>
                  <a:srgbClr val="FFFFFF"/>
                </a:solidFill>
              </a:rPr>
              <a:t>Habbekrats zet in op een integrale mensbenadering dit wil zeggen dat we ook rekening houden met het mentaal welzijn van de jongeren en kinderen. Dit komt zowel terug in onze activiteiten als in onze instuif momenten.  Kinderen kunnen in de Kidz terecht voor Individuele gesprekken of een hulpvraag bij de begeleiders. We zijn steeds bereid om te luisteren en samen naar een betere omgeving, vrije geest of een oplossing te streven.</a:t>
            </a:r>
            <a:endParaRPr sz="5600">
              <a:solidFill>
                <a:srgbClr val="FFFFFF"/>
              </a:solidFill>
            </a:endParaRPr>
          </a:p>
          <a:p>
            <a:pPr marL="0" lvl="0" indent="0" algn="l" rtl="0">
              <a:lnSpc>
                <a:spcPct val="115000"/>
              </a:lnSpc>
              <a:spcBef>
                <a:spcPts val="0"/>
              </a:spcBef>
              <a:spcAft>
                <a:spcPts val="0"/>
              </a:spcAft>
              <a:buNone/>
            </a:pPr>
            <a:r>
              <a:rPr lang="en" sz="5600">
                <a:solidFill>
                  <a:srgbClr val="FFFFFF"/>
                </a:solidFill>
              </a:rPr>
              <a:t>Kinderen hebben zorgen en willen niet buitengesloten worden, dit kan voor een negatief denkpatroon zorgen. Samen willen we met de jongeren ervoor zorgen dat ze positief in het leven blijven staan, ook wanneer het eens een minder leuke periode is.</a:t>
            </a:r>
            <a:endParaRPr sz="5600">
              <a:solidFill>
                <a:srgbClr val="FFFFFF"/>
              </a:solidFill>
            </a:endParaRPr>
          </a:p>
          <a:p>
            <a:pPr marL="0" lvl="0" indent="0" algn="l" rtl="0">
              <a:lnSpc>
                <a:spcPct val="115000"/>
              </a:lnSpc>
              <a:spcBef>
                <a:spcPts val="0"/>
              </a:spcBef>
              <a:spcAft>
                <a:spcPts val="0"/>
              </a:spcAft>
              <a:buNone/>
            </a:pPr>
            <a:r>
              <a:rPr lang="en" sz="5600">
                <a:solidFill>
                  <a:srgbClr val="FFFFFF"/>
                </a:solidFill>
              </a:rPr>
              <a:t>Er wordt Toeleiding van en naar andere partners verzorgd wanneer we zien dat we als begeleider niet verder kunnen helpen in de situatie van de jongeren. Deze toeleiding gebeurt overheen alle levensdomeinen van onze kinderen van mentaal welzijn, huisvesting, vrije tijd tot tewerkstelling.</a:t>
            </a:r>
            <a:endParaRPr sz="5600">
              <a:solidFill>
                <a:srgbClr val="FFFFFF"/>
              </a:solidFill>
            </a:endParaRPr>
          </a:p>
          <a:p>
            <a:pPr marL="457200" lvl="0" indent="0" algn="l" rtl="0">
              <a:lnSpc>
                <a:spcPct val="115000"/>
              </a:lnSpc>
              <a:spcBef>
                <a:spcPts val="0"/>
              </a:spcBef>
              <a:spcAft>
                <a:spcPts val="0"/>
              </a:spcAft>
              <a:buNone/>
            </a:pPr>
            <a:endParaRPr sz="5600">
              <a:solidFill>
                <a:srgbClr val="FFFFFF"/>
              </a:solidFill>
            </a:endParaRPr>
          </a:p>
          <a:p>
            <a:pPr marL="0" lvl="0" indent="0" algn="l" rtl="0">
              <a:lnSpc>
                <a:spcPct val="115000"/>
              </a:lnSpc>
              <a:spcBef>
                <a:spcPts val="0"/>
              </a:spcBef>
              <a:spcAft>
                <a:spcPts val="0"/>
              </a:spcAft>
              <a:buNone/>
            </a:pPr>
            <a:r>
              <a:rPr lang="en" sz="5600">
                <a:solidFill>
                  <a:srgbClr val="FFFFFF"/>
                </a:solidFill>
              </a:rPr>
              <a:t>We hebben in Ninove reeds een ruim netwerk.  We nemen deel aan het jeugdwelzijnsoverleg, het armoedenetwerk en het LAP (lokaal actieplan polarisatie) waar verschillende partners samen signalen en noden van jongeren bespreken.</a:t>
            </a:r>
            <a:endParaRPr sz="5600">
              <a:solidFill>
                <a:srgbClr val="FFFFFF"/>
              </a:solidFill>
            </a:endParaRPr>
          </a:p>
          <a:p>
            <a:pPr marL="0" lvl="0" indent="0" algn="l" rtl="0">
              <a:spcBef>
                <a:spcPts val="0"/>
              </a:spcBef>
              <a:spcAft>
                <a:spcPts val="0"/>
              </a:spcAft>
              <a:buNone/>
            </a:pPr>
            <a:endParaRPr sz="56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4"/>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235A"/>
                </a:solidFill>
              </a:rPr>
              <a:t>Lokale samenwerking</a:t>
            </a:r>
            <a:endParaRPr b="1">
              <a:solidFill>
                <a:srgbClr val="FF235A"/>
              </a:solidFill>
            </a:endParaRPr>
          </a:p>
        </p:txBody>
      </p:sp>
      <p:pic>
        <p:nvPicPr>
          <p:cNvPr id="288" name="Google Shape;288;p44"/>
          <p:cNvPicPr preferRelativeResize="0"/>
          <p:nvPr/>
        </p:nvPicPr>
        <p:blipFill>
          <a:blip r:embed="rId3">
            <a:alphaModFix/>
          </a:blip>
          <a:stretch>
            <a:fillRect/>
          </a:stretch>
        </p:blipFill>
        <p:spPr>
          <a:xfrm>
            <a:off x="7993574" y="534925"/>
            <a:ext cx="1073150" cy="1082075"/>
          </a:xfrm>
          <a:prstGeom prst="rect">
            <a:avLst/>
          </a:prstGeom>
          <a:noFill/>
          <a:ln>
            <a:noFill/>
          </a:ln>
        </p:spPr>
      </p:pic>
      <p:pic>
        <p:nvPicPr>
          <p:cNvPr id="289" name="Google Shape;289;p44"/>
          <p:cNvPicPr preferRelativeResize="0"/>
          <p:nvPr/>
        </p:nvPicPr>
        <p:blipFill>
          <a:blip r:embed="rId4">
            <a:alphaModFix/>
          </a:blip>
          <a:stretch>
            <a:fillRect/>
          </a:stretch>
        </p:blipFill>
        <p:spPr>
          <a:xfrm>
            <a:off x="-2597475" y="-1973925"/>
            <a:ext cx="4727003" cy="3343627"/>
          </a:xfrm>
          <a:prstGeom prst="rect">
            <a:avLst/>
          </a:prstGeom>
          <a:noFill/>
          <a:ln>
            <a:noFill/>
          </a:ln>
        </p:spPr>
      </p:pic>
      <p:sp>
        <p:nvSpPr>
          <p:cNvPr id="290" name="Google Shape;290;p44"/>
          <p:cNvSpPr txBox="1">
            <a:spLocks noGrp="1"/>
          </p:cNvSpPr>
          <p:nvPr>
            <p:ph type="subTitle" idx="1"/>
          </p:nvPr>
        </p:nvSpPr>
        <p:spPr>
          <a:xfrm>
            <a:off x="965400" y="1495075"/>
            <a:ext cx="3022500" cy="2531700"/>
          </a:xfrm>
          <a:prstGeom prst="rect">
            <a:avLst/>
          </a:prstGeom>
        </p:spPr>
        <p:txBody>
          <a:bodyPr spcFirstLastPara="1" wrap="square" lIns="91425" tIns="91425" rIns="91425" bIns="91425" anchor="t" anchorCtr="0">
            <a:noAutofit/>
          </a:bodyPr>
          <a:lstStyle/>
          <a:p>
            <a:pPr marL="457200" lvl="0" indent="-298450" algn="l" rtl="0">
              <a:lnSpc>
                <a:spcPct val="80000"/>
              </a:lnSpc>
              <a:spcBef>
                <a:spcPts val="0"/>
              </a:spcBef>
              <a:spcAft>
                <a:spcPts val="0"/>
              </a:spcAft>
              <a:buClr>
                <a:schemeClr val="lt1"/>
              </a:buClr>
              <a:buSzPts val="1100"/>
              <a:buChar char="●"/>
            </a:pPr>
            <a:r>
              <a:rPr lang="en" sz="1100">
                <a:solidFill>
                  <a:schemeClr val="lt1"/>
                </a:solidFill>
              </a:rPr>
              <a:t>Jeugd</a:t>
            </a:r>
            <a:endParaRPr sz="1100">
              <a:solidFill>
                <a:schemeClr val="lt1"/>
              </a:solidFill>
            </a:endParaRPr>
          </a:p>
          <a:p>
            <a:pPr marL="457200" lvl="0" indent="457200" algn="l" rtl="0">
              <a:lnSpc>
                <a:spcPct val="80000"/>
              </a:lnSpc>
              <a:spcBef>
                <a:spcPts val="0"/>
              </a:spcBef>
              <a:spcAft>
                <a:spcPts val="0"/>
              </a:spcAft>
              <a:buSzPts val="275"/>
              <a:buNone/>
            </a:pPr>
            <a:r>
              <a:rPr lang="en" sz="1100">
                <a:solidFill>
                  <a:schemeClr val="lt1"/>
                </a:solidFill>
              </a:rPr>
              <a:t>Jeugddienst</a:t>
            </a:r>
            <a:endParaRPr sz="1100">
              <a:solidFill>
                <a:schemeClr val="lt1"/>
              </a:solidFill>
            </a:endParaRPr>
          </a:p>
          <a:p>
            <a:pPr marL="457200" lvl="0" indent="457200" algn="l" rtl="0">
              <a:lnSpc>
                <a:spcPct val="80000"/>
              </a:lnSpc>
              <a:spcBef>
                <a:spcPts val="0"/>
              </a:spcBef>
              <a:spcAft>
                <a:spcPts val="0"/>
              </a:spcAft>
              <a:buSzPts val="275"/>
              <a:buNone/>
            </a:pPr>
            <a:r>
              <a:rPr lang="en" sz="1100">
                <a:solidFill>
                  <a:schemeClr val="lt1"/>
                </a:solidFill>
              </a:rPr>
              <a:t>De Knoop Vzw</a:t>
            </a:r>
            <a:endParaRPr sz="1100">
              <a:solidFill>
                <a:schemeClr val="lt1"/>
              </a:solidFill>
            </a:endParaRPr>
          </a:p>
          <a:p>
            <a:pPr marL="457200" lvl="0" indent="457200" algn="l" rtl="0">
              <a:lnSpc>
                <a:spcPct val="80000"/>
              </a:lnSpc>
              <a:spcBef>
                <a:spcPts val="0"/>
              </a:spcBef>
              <a:spcAft>
                <a:spcPts val="0"/>
              </a:spcAft>
              <a:buSzPts val="275"/>
              <a:buNone/>
            </a:pPr>
            <a:endParaRPr sz="1100">
              <a:solidFill>
                <a:schemeClr val="lt1"/>
              </a:solidFill>
            </a:endParaRPr>
          </a:p>
          <a:p>
            <a:pPr marL="457200" lvl="0" indent="-298450" algn="l" rtl="0">
              <a:lnSpc>
                <a:spcPct val="80000"/>
              </a:lnSpc>
              <a:spcBef>
                <a:spcPts val="0"/>
              </a:spcBef>
              <a:spcAft>
                <a:spcPts val="0"/>
              </a:spcAft>
              <a:buClr>
                <a:schemeClr val="lt1"/>
              </a:buClr>
              <a:buSzPts val="1100"/>
              <a:buChar char="●"/>
            </a:pPr>
            <a:r>
              <a:rPr lang="en" sz="1100">
                <a:solidFill>
                  <a:schemeClr val="lt1"/>
                </a:solidFill>
              </a:rPr>
              <a:t>Onderwijs</a:t>
            </a:r>
            <a:endParaRPr sz="1100">
              <a:solidFill>
                <a:schemeClr val="lt1"/>
              </a:solidFill>
            </a:endParaRPr>
          </a:p>
          <a:p>
            <a:pPr marL="914400" lvl="0" indent="0" algn="l" rtl="0">
              <a:lnSpc>
                <a:spcPct val="80000"/>
              </a:lnSpc>
              <a:spcBef>
                <a:spcPts val="0"/>
              </a:spcBef>
              <a:spcAft>
                <a:spcPts val="0"/>
              </a:spcAft>
              <a:buSzPts val="275"/>
              <a:buNone/>
            </a:pPr>
            <a:r>
              <a:rPr lang="en" sz="1100">
                <a:solidFill>
                  <a:schemeClr val="lt1"/>
                </a:solidFill>
              </a:rPr>
              <a:t>CLB Ninove</a:t>
            </a:r>
            <a:endParaRPr sz="1100">
              <a:solidFill>
                <a:schemeClr val="lt1"/>
              </a:solidFill>
            </a:endParaRPr>
          </a:p>
          <a:p>
            <a:pPr marL="914400" lvl="0" indent="0" algn="l" rtl="0">
              <a:lnSpc>
                <a:spcPct val="80000"/>
              </a:lnSpc>
              <a:spcBef>
                <a:spcPts val="0"/>
              </a:spcBef>
              <a:spcAft>
                <a:spcPts val="0"/>
              </a:spcAft>
              <a:buSzPts val="275"/>
              <a:buNone/>
            </a:pPr>
            <a:r>
              <a:rPr lang="en" sz="1100">
                <a:solidFill>
                  <a:schemeClr val="lt1"/>
                </a:solidFill>
              </a:rPr>
              <a:t>Scholen Ninove</a:t>
            </a:r>
            <a:endParaRPr sz="1100">
              <a:solidFill>
                <a:schemeClr val="lt1"/>
              </a:solidFill>
            </a:endParaRPr>
          </a:p>
          <a:p>
            <a:pPr marL="914400" lvl="0" indent="0" algn="l" rtl="0">
              <a:lnSpc>
                <a:spcPct val="80000"/>
              </a:lnSpc>
              <a:spcBef>
                <a:spcPts val="0"/>
              </a:spcBef>
              <a:spcAft>
                <a:spcPts val="0"/>
              </a:spcAft>
              <a:buSzPts val="275"/>
              <a:buNone/>
            </a:pPr>
            <a:r>
              <a:rPr lang="en" sz="1100">
                <a:solidFill>
                  <a:schemeClr val="lt1"/>
                </a:solidFill>
              </a:rPr>
              <a:t>Hogeschool Odisee</a:t>
            </a:r>
            <a:endParaRPr sz="1100">
              <a:solidFill>
                <a:schemeClr val="lt1"/>
              </a:solidFill>
            </a:endParaRPr>
          </a:p>
          <a:p>
            <a:pPr marL="914400" lvl="0" indent="0" algn="l" rtl="0">
              <a:lnSpc>
                <a:spcPct val="80000"/>
              </a:lnSpc>
              <a:spcBef>
                <a:spcPts val="0"/>
              </a:spcBef>
              <a:spcAft>
                <a:spcPts val="0"/>
              </a:spcAft>
              <a:buSzPts val="275"/>
              <a:buNone/>
            </a:pPr>
            <a:r>
              <a:rPr lang="en" sz="1100">
                <a:solidFill>
                  <a:schemeClr val="lt1"/>
                </a:solidFill>
              </a:rPr>
              <a:t>Artevelde Hogeschool</a:t>
            </a:r>
            <a:endParaRPr sz="1100">
              <a:solidFill>
                <a:schemeClr val="lt1"/>
              </a:solidFill>
            </a:endParaRPr>
          </a:p>
          <a:p>
            <a:pPr marL="914400" lvl="0" indent="0" algn="l" rtl="0">
              <a:lnSpc>
                <a:spcPct val="80000"/>
              </a:lnSpc>
              <a:spcBef>
                <a:spcPts val="0"/>
              </a:spcBef>
              <a:spcAft>
                <a:spcPts val="0"/>
              </a:spcAft>
              <a:buSzPts val="275"/>
              <a:buNone/>
            </a:pPr>
            <a:r>
              <a:rPr lang="en" sz="1100">
                <a:solidFill>
                  <a:schemeClr val="lt1"/>
                </a:solidFill>
              </a:rPr>
              <a:t>HoGent</a:t>
            </a:r>
            <a:endParaRPr sz="1100">
              <a:solidFill>
                <a:schemeClr val="lt1"/>
              </a:solidFill>
            </a:endParaRPr>
          </a:p>
          <a:p>
            <a:pPr marL="914400" lvl="0" indent="0" algn="l" rtl="0">
              <a:lnSpc>
                <a:spcPct val="80000"/>
              </a:lnSpc>
              <a:spcBef>
                <a:spcPts val="0"/>
              </a:spcBef>
              <a:spcAft>
                <a:spcPts val="0"/>
              </a:spcAft>
              <a:buSzPts val="275"/>
              <a:buNone/>
            </a:pPr>
            <a:r>
              <a:rPr lang="en" sz="1100">
                <a:solidFill>
                  <a:schemeClr val="lt1"/>
                </a:solidFill>
              </a:rPr>
              <a:t>HoWest</a:t>
            </a:r>
            <a:endParaRPr sz="1100">
              <a:solidFill>
                <a:schemeClr val="lt1"/>
              </a:solidFill>
            </a:endParaRPr>
          </a:p>
          <a:p>
            <a:pPr marL="914400" lvl="0" indent="0" algn="l" rtl="0">
              <a:lnSpc>
                <a:spcPct val="80000"/>
              </a:lnSpc>
              <a:spcBef>
                <a:spcPts val="0"/>
              </a:spcBef>
              <a:spcAft>
                <a:spcPts val="0"/>
              </a:spcAft>
              <a:buSzPts val="275"/>
              <a:buNone/>
            </a:pPr>
            <a:r>
              <a:rPr lang="en" sz="1100">
                <a:solidFill>
                  <a:schemeClr val="lt1"/>
                </a:solidFill>
              </a:rPr>
              <a:t>UGent</a:t>
            </a:r>
            <a:endParaRPr sz="1100">
              <a:solidFill>
                <a:schemeClr val="lt1"/>
              </a:solidFill>
            </a:endParaRPr>
          </a:p>
          <a:p>
            <a:pPr marL="914400" lvl="0" indent="0" algn="l" rtl="0">
              <a:lnSpc>
                <a:spcPct val="80000"/>
              </a:lnSpc>
              <a:spcBef>
                <a:spcPts val="0"/>
              </a:spcBef>
              <a:spcAft>
                <a:spcPts val="0"/>
              </a:spcAft>
              <a:buSzPts val="275"/>
              <a:buNone/>
            </a:pPr>
            <a:r>
              <a:rPr lang="en" sz="1100">
                <a:solidFill>
                  <a:schemeClr val="lt1"/>
                </a:solidFill>
              </a:rPr>
              <a:t>VUB</a:t>
            </a:r>
            <a:endParaRPr sz="1100">
              <a:solidFill>
                <a:schemeClr val="lt1"/>
              </a:solidFill>
            </a:endParaRPr>
          </a:p>
          <a:p>
            <a:pPr marL="914400" lvl="0" indent="0" algn="l" rtl="0">
              <a:lnSpc>
                <a:spcPct val="80000"/>
              </a:lnSpc>
              <a:spcBef>
                <a:spcPts val="0"/>
              </a:spcBef>
              <a:spcAft>
                <a:spcPts val="0"/>
              </a:spcAft>
              <a:buSzPts val="275"/>
              <a:buNone/>
            </a:pPr>
            <a:endParaRPr sz="1100">
              <a:solidFill>
                <a:schemeClr val="lt1"/>
              </a:solidFill>
            </a:endParaRPr>
          </a:p>
          <a:p>
            <a:pPr marL="457200" lvl="0" indent="-298450" algn="l" rtl="0">
              <a:lnSpc>
                <a:spcPct val="80000"/>
              </a:lnSpc>
              <a:spcBef>
                <a:spcPts val="0"/>
              </a:spcBef>
              <a:spcAft>
                <a:spcPts val="0"/>
              </a:spcAft>
              <a:buClr>
                <a:schemeClr val="lt1"/>
              </a:buClr>
              <a:buSzPts val="1100"/>
              <a:buChar char="●"/>
            </a:pPr>
            <a:r>
              <a:rPr lang="en" sz="1100">
                <a:solidFill>
                  <a:schemeClr val="lt1"/>
                </a:solidFill>
              </a:rPr>
              <a:t>Tewerkstelling </a:t>
            </a:r>
            <a:endParaRPr sz="1100">
              <a:solidFill>
                <a:schemeClr val="lt1"/>
              </a:solidFill>
            </a:endParaRPr>
          </a:p>
          <a:p>
            <a:pPr marL="0" lvl="0" indent="0" algn="l" rtl="0">
              <a:lnSpc>
                <a:spcPct val="80000"/>
              </a:lnSpc>
              <a:spcBef>
                <a:spcPts val="0"/>
              </a:spcBef>
              <a:spcAft>
                <a:spcPts val="0"/>
              </a:spcAft>
              <a:buNone/>
            </a:pPr>
            <a:r>
              <a:rPr lang="en" sz="1100">
                <a:solidFill>
                  <a:schemeClr val="lt1"/>
                </a:solidFill>
              </a:rPr>
              <a:t>		LLBG</a:t>
            </a:r>
            <a:endParaRPr sz="1100">
              <a:solidFill>
                <a:schemeClr val="lt1"/>
              </a:solidFill>
            </a:endParaRPr>
          </a:p>
          <a:p>
            <a:pPr marL="457200" lvl="0" indent="0" algn="l" rtl="0">
              <a:lnSpc>
                <a:spcPct val="80000"/>
              </a:lnSpc>
              <a:spcBef>
                <a:spcPts val="0"/>
              </a:spcBef>
              <a:spcAft>
                <a:spcPts val="0"/>
              </a:spcAft>
              <a:buSzPts val="275"/>
              <a:buNone/>
            </a:pPr>
            <a:endParaRPr sz="200">
              <a:solidFill>
                <a:schemeClr val="lt1"/>
              </a:solidFill>
            </a:endParaRPr>
          </a:p>
        </p:txBody>
      </p:sp>
      <p:sp>
        <p:nvSpPr>
          <p:cNvPr id="291" name="Google Shape;291;p44"/>
          <p:cNvSpPr txBox="1"/>
          <p:nvPr/>
        </p:nvSpPr>
        <p:spPr>
          <a:xfrm>
            <a:off x="4382225" y="1464600"/>
            <a:ext cx="2815800" cy="3066600"/>
          </a:xfrm>
          <a:prstGeom prst="rect">
            <a:avLst/>
          </a:prstGeom>
          <a:noFill/>
          <a:ln>
            <a:noFill/>
          </a:ln>
        </p:spPr>
        <p:txBody>
          <a:bodyPr spcFirstLastPara="1" wrap="square" lIns="91425" tIns="91425" rIns="91425" bIns="91425" anchor="t" anchorCtr="0">
            <a:noAutofit/>
          </a:bodyPr>
          <a:lstStyle/>
          <a:p>
            <a:pPr marL="457200" lvl="0" indent="-298450" algn="l" rtl="0">
              <a:lnSpc>
                <a:spcPct val="80000"/>
              </a:lnSpc>
              <a:spcBef>
                <a:spcPts val="0"/>
              </a:spcBef>
              <a:spcAft>
                <a:spcPts val="0"/>
              </a:spcAft>
              <a:buClr>
                <a:schemeClr val="lt1"/>
              </a:buClr>
              <a:buSzPts val="1100"/>
              <a:buChar char="●"/>
            </a:pPr>
            <a:r>
              <a:rPr lang="en" sz="1100">
                <a:solidFill>
                  <a:schemeClr val="lt1"/>
                </a:solidFill>
              </a:rPr>
              <a:t>Welzijn</a:t>
            </a:r>
            <a:endParaRPr sz="1100">
              <a:solidFill>
                <a:schemeClr val="lt1"/>
              </a:solidFill>
            </a:endParaRPr>
          </a:p>
          <a:p>
            <a:pPr marL="0" lvl="0" indent="0" algn="l" rtl="0">
              <a:lnSpc>
                <a:spcPct val="80000"/>
              </a:lnSpc>
              <a:spcBef>
                <a:spcPts val="0"/>
              </a:spcBef>
              <a:spcAft>
                <a:spcPts val="0"/>
              </a:spcAft>
              <a:buNone/>
            </a:pPr>
            <a:r>
              <a:rPr lang="en" sz="1100">
                <a:solidFill>
                  <a:schemeClr val="lt1"/>
                </a:solidFill>
              </a:rPr>
              <a:t>		CGG</a:t>
            </a:r>
            <a:endParaRPr sz="1100">
              <a:solidFill>
                <a:schemeClr val="lt1"/>
              </a:solidFill>
            </a:endParaRPr>
          </a:p>
          <a:p>
            <a:pPr marL="914400" lvl="0" indent="0" algn="l" rtl="0">
              <a:lnSpc>
                <a:spcPct val="80000"/>
              </a:lnSpc>
              <a:spcBef>
                <a:spcPts val="0"/>
              </a:spcBef>
              <a:spcAft>
                <a:spcPts val="0"/>
              </a:spcAft>
              <a:buNone/>
            </a:pPr>
            <a:r>
              <a:rPr lang="en" sz="1100">
                <a:solidFill>
                  <a:schemeClr val="lt1"/>
                </a:solidFill>
              </a:rPr>
              <a:t>Buurtwerking Groeneweg</a:t>
            </a:r>
            <a:endParaRPr sz="1100">
              <a:solidFill>
                <a:schemeClr val="lt1"/>
              </a:solidFill>
            </a:endParaRPr>
          </a:p>
          <a:p>
            <a:pPr marL="914400" lvl="0" indent="0" algn="l" rtl="0">
              <a:lnSpc>
                <a:spcPct val="80000"/>
              </a:lnSpc>
              <a:spcBef>
                <a:spcPts val="0"/>
              </a:spcBef>
              <a:spcAft>
                <a:spcPts val="0"/>
              </a:spcAft>
              <a:buNone/>
            </a:pPr>
            <a:r>
              <a:rPr lang="en" sz="1100">
                <a:solidFill>
                  <a:schemeClr val="lt1"/>
                </a:solidFill>
              </a:rPr>
              <a:t>Armoede Netwerk</a:t>
            </a:r>
            <a:endParaRPr sz="1100">
              <a:solidFill>
                <a:schemeClr val="lt1"/>
              </a:solidFill>
            </a:endParaRPr>
          </a:p>
          <a:p>
            <a:pPr marL="914400" lvl="0" indent="0" algn="l" rtl="0">
              <a:lnSpc>
                <a:spcPct val="80000"/>
              </a:lnSpc>
              <a:spcBef>
                <a:spcPts val="0"/>
              </a:spcBef>
              <a:spcAft>
                <a:spcPts val="0"/>
              </a:spcAft>
              <a:buNone/>
            </a:pPr>
            <a:r>
              <a:rPr lang="en" sz="1100">
                <a:solidFill>
                  <a:schemeClr val="lt1"/>
                </a:solidFill>
              </a:rPr>
              <a:t>SAAMO</a:t>
            </a:r>
            <a:endParaRPr sz="1100">
              <a:solidFill>
                <a:schemeClr val="lt1"/>
              </a:solidFill>
            </a:endParaRPr>
          </a:p>
          <a:p>
            <a:pPr marL="914400" lvl="0" indent="0" algn="l" rtl="0">
              <a:lnSpc>
                <a:spcPct val="80000"/>
              </a:lnSpc>
              <a:spcBef>
                <a:spcPts val="0"/>
              </a:spcBef>
              <a:spcAft>
                <a:spcPts val="0"/>
              </a:spcAft>
              <a:buNone/>
            </a:pPr>
            <a:r>
              <a:rPr lang="en" sz="1100">
                <a:solidFill>
                  <a:schemeClr val="lt1"/>
                </a:solidFill>
              </a:rPr>
              <a:t>Jeugdwelzijnsoverleg</a:t>
            </a:r>
            <a:endParaRPr sz="1100">
              <a:solidFill>
                <a:schemeClr val="lt1"/>
              </a:solidFill>
            </a:endParaRPr>
          </a:p>
          <a:p>
            <a:pPr marL="914400" lvl="0" indent="0" algn="l" rtl="0">
              <a:lnSpc>
                <a:spcPct val="80000"/>
              </a:lnSpc>
              <a:spcBef>
                <a:spcPts val="0"/>
              </a:spcBef>
              <a:spcAft>
                <a:spcPts val="0"/>
              </a:spcAft>
              <a:buNone/>
            </a:pPr>
            <a:r>
              <a:rPr lang="en" sz="1100">
                <a:solidFill>
                  <a:schemeClr val="lt1"/>
                </a:solidFill>
              </a:rPr>
              <a:t>Overkop</a:t>
            </a:r>
            <a:endParaRPr sz="1100">
              <a:solidFill>
                <a:schemeClr val="lt1"/>
              </a:solidFill>
            </a:endParaRPr>
          </a:p>
          <a:p>
            <a:pPr marL="914400" lvl="0" indent="0" algn="l" rtl="0">
              <a:lnSpc>
                <a:spcPct val="80000"/>
              </a:lnSpc>
              <a:spcBef>
                <a:spcPts val="0"/>
              </a:spcBef>
              <a:spcAft>
                <a:spcPts val="0"/>
              </a:spcAft>
              <a:buNone/>
            </a:pPr>
            <a:r>
              <a:rPr lang="en" sz="1100">
                <a:solidFill>
                  <a:schemeClr val="lt1"/>
                </a:solidFill>
              </a:rPr>
              <a:t>CAW - JAC</a:t>
            </a:r>
            <a:endParaRPr sz="1100">
              <a:solidFill>
                <a:schemeClr val="lt1"/>
              </a:solidFill>
            </a:endParaRPr>
          </a:p>
          <a:p>
            <a:pPr marL="914400" lvl="0" indent="0" algn="l" rtl="0">
              <a:lnSpc>
                <a:spcPct val="80000"/>
              </a:lnSpc>
              <a:spcBef>
                <a:spcPts val="0"/>
              </a:spcBef>
              <a:spcAft>
                <a:spcPts val="0"/>
              </a:spcAft>
              <a:buNone/>
            </a:pPr>
            <a:r>
              <a:rPr lang="en" sz="1100">
                <a:solidFill>
                  <a:schemeClr val="lt1"/>
                </a:solidFill>
              </a:rPr>
              <a:t>Stad Ninove en projecten</a:t>
            </a:r>
            <a:endParaRPr sz="1100">
              <a:solidFill>
                <a:schemeClr val="lt1"/>
              </a:solidFill>
            </a:endParaRPr>
          </a:p>
          <a:p>
            <a:pPr marL="914400" lvl="0" indent="0" algn="l" rtl="0">
              <a:lnSpc>
                <a:spcPct val="80000"/>
              </a:lnSpc>
              <a:spcBef>
                <a:spcPts val="0"/>
              </a:spcBef>
              <a:spcAft>
                <a:spcPts val="0"/>
              </a:spcAft>
              <a:buNone/>
            </a:pPr>
            <a:r>
              <a:rPr lang="en" sz="1100">
                <a:solidFill>
                  <a:schemeClr val="lt1"/>
                </a:solidFill>
              </a:rPr>
              <a:t>Huis van het kind</a:t>
            </a:r>
            <a:endParaRPr sz="1100">
              <a:solidFill>
                <a:schemeClr val="lt1"/>
              </a:solidFill>
            </a:endParaRPr>
          </a:p>
          <a:p>
            <a:pPr marL="914400" lvl="0" indent="0" algn="l" rtl="0">
              <a:lnSpc>
                <a:spcPct val="80000"/>
              </a:lnSpc>
              <a:spcBef>
                <a:spcPts val="0"/>
              </a:spcBef>
              <a:spcAft>
                <a:spcPts val="0"/>
              </a:spcAft>
              <a:buNone/>
            </a:pPr>
            <a:r>
              <a:rPr lang="en" sz="1100">
                <a:solidFill>
                  <a:schemeClr val="lt1"/>
                </a:solidFill>
              </a:rPr>
              <a:t>Eerste lijnszone Dender - Zuid</a:t>
            </a:r>
            <a:endParaRPr sz="1100">
              <a:solidFill>
                <a:schemeClr val="lt1"/>
              </a:solidFill>
            </a:endParaRPr>
          </a:p>
          <a:p>
            <a:pPr marL="914400" lvl="0" indent="0" algn="l" rtl="0">
              <a:lnSpc>
                <a:spcPct val="80000"/>
              </a:lnSpc>
              <a:spcBef>
                <a:spcPts val="0"/>
              </a:spcBef>
              <a:spcAft>
                <a:spcPts val="0"/>
              </a:spcAft>
              <a:buNone/>
            </a:pPr>
            <a:endParaRPr sz="1100">
              <a:solidFill>
                <a:schemeClr val="lt1"/>
              </a:solidFill>
            </a:endParaRPr>
          </a:p>
          <a:p>
            <a:pPr marL="457200" lvl="0" indent="-298450" algn="l" rtl="0">
              <a:lnSpc>
                <a:spcPct val="80000"/>
              </a:lnSpc>
              <a:spcBef>
                <a:spcPts val="0"/>
              </a:spcBef>
              <a:spcAft>
                <a:spcPts val="0"/>
              </a:spcAft>
              <a:buClr>
                <a:schemeClr val="lt1"/>
              </a:buClr>
              <a:buSzPts val="1100"/>
              <a:buChar char="●"/>
            </a:pPr>
            <a:r>
              <a:rPr lang="en" sz="1100">
                <a:solidFill>
                  <a:schemeClr val="lt1"/>
                </a:solidFill>
              </a:rPr>
              <a:t>Veiligheid</a:t>
            </a:r>
            <a:endParaRPr sz="1100">
              <a:solidFill>
                <a:schemeClr val="lt1"/>
              </a:solidFill>
            </a:endParaRPr>
          </a:p>
          <a:p>
            <a:pPr marL="457200" lvl="0" indent="457200" algn="l" rtl="0">
              <a:lnSpc>
                <a:spcPct val="80000"/>
              </a:lnSpc>
              <a:spcBef>
                <a:spcPts val="0"/>
              </a:spcBef>
              <a:spcAft>
                <a:spcPts val="0"/>
              </a:spcAft>
              <a:buNone/>
            </a:pPr>
            <a:r>
              <a:rPr lang="en" sz="1100">
                <a:solidFill>
                  <a:schemeClr val="lt1"/>
                </a:solidFill>
              </a:rPr>
              <a:t>Politie Ninove</a:t>
            </a:r>
            <a:endParaRPr sz="1100">
              <a:solidFill>
                <a:schemeClr val="lt1"/>
              </a:solidFill>
            </a:endParaRPr>
          </a:p>
          <a:p>
            <a:pPr marL="0" lvl="0" indent="0" algn="l" rtl="0">
              <a:lnSpc>
                <a:spcPct val="80000"/>
              </a:lnSpc>
              <a:spcBef>
                <a:spcPts val="0"/>
              </a:spcBef>
              <a:spcAft>
                <a:spcPts val="0"/>
              </a:spcAft>
              <a:buNone/>
            </a:pPr>
            <a:endParaRPr sz="1100">
              <a:solidFill>
                <a:schemeClr val="lt1"/>
              </a:solidFill>
            </a:endParaRPr>
          </a:p>
          <a:p>
            <a:pPr marL="457200" lvl="0" indent="-298450" algn="l" rtl="0">
              <a:lnSpc>
                <a:spcPct val="80000"/>
              </a:lnSpc>
              <a:spcBef>
                <a:spcPts val="0"/>
              </a:spcBef>
              <a:spcAft>
                <a:spcPts val="0"/>
              </a:spcAft>
              <a:buClr>
                <a:schemeClr val="lt1"/>
              </a:buClr>
              <a:buSzPts val="1100"/>
              <a:buChar char="●"/>
            </a:pPr>
            <a:r>
              <a:rPr lang="en" sz="1100">
                <a:solidFill>
                  <a:schemeClr val="lt1"/>
                </a:solidFill>
              </a:rPr>
              <a:t>Cultuur</a:t>
            </a:r>
            <a:endParaRPr sz="1100">
              <a:solidFill>
                <a:schemeClr val="lt1"/>
              </a:solidFill>
            </a:endParaRPr>
          </a:p>
          <a:p>
            <a:pPr marL="457200" lvl="0" indent="0" algn="l" rtl="0">
              <a:lnSpc>
                <a:spcPct val="80000"/>
              </a:lnSpc>
              <a:spcBef>
                <a:spcPts val="0"/>
              </a:spcBef>
              <a:spcAft>
                <a:spcPts val="0"/>
              </a:spcAft>
              <a:buClr>
                <a:schemeClr val="dk1"/>
              </a:buClr>
              <a:buSzPts val="275"/>
              <a:buFont typeface="Arial"/>
              <a:buNone/>
            </a:pPr>
            <a:r>
              <a:rPr lang="en" sz="1100">
                <a:solidFill>
                  <a:schemeClr val="lt1"/>
                </a:solidFill>
              </a:rPr>
              <a:t>	Hard boven hart</a:t>
            </a:r>
            <a:endParaRPr sz="1100">
              <a:solidFill>
                <a:schemeClr val="lt1"/>
              </a:solidFill>
            </a:endParaRPr>
          </a:p>
          <a:p>
            <a:pPr marL="457200" lvl="0" indent="0" algn="l" rtl="0">
              <a:lnSpc>
                <a:spcPct val="80000"/>
              </a:lnSpc>
              <a:spcBef>
                <a:spcPts val="0"/>
              </a:spcBef>
              <a:spcAft>
                <a:spcPts val="0"/>
              </a:spcAft>
              <a:buNone/>
            </a:pPr>
            <a:r>
              <a:rPr lang="en" sz="1100">
                <a:solidFill>
                  <a:schemeClr val="lt1"/>
                </a:solidFill>
              </a:rPr>
              <a:t>	Erfgoedcel Dender - Zuid</a:t>
            </a:r>
            <a:endParaRPr sz="1100">
              <a:solidFill>
                <a:schemeClr val="lt1"/>
              </a:solidFill>
            </a:endParaRPr>
          </a:p>
          <a:p>
            <a:pPr marL="457200" lvl="0" indent="0" algn="l" rtl="0">
              <a:lnSpc>
                <a:spcPct val="80000"/>
              </a:lnSpc>
              <a:spcBef>
                <a:spcPts val="0"/>
              </a:spcBef>
              <a:spcAft>
                <a:spcPts val="0"/>
              </a:spcAft>
              <a:buClr>
                <a:schemeClr val="dk1"/>
              </a:buClr>
              <a:buSzPts val="275"/>
              <a:buFont typeface="Arial"/>
              <a:buNone/>
            </a:pPr>
            <a:endParaRPr sz="1100">
              <a:solidFill>
                <a:schemeClr val="lt1"/>
              </a:solidFill>
            </a:endParaRPr>
          </a:p>
          <a:p>
            <a:pPr marL="457200" lvl="0" indent="-298450" algn="l" rtl="0">
              <a:lnSpc>
                <a:spcPct val="80000"/>
              </a:lnSpc>
              <a:spcBef>
                <a:spcPts val="0"/>
              </a:spcBef>
              <a:spcAft>
                <a:spcPts val="0"/>
              </a:spcAft>
              <a:buClr>
                <a:schemeClr val="lt1"/>
              </a:buClr>
              <a:buSzPts val="1100"/>
              <a:buChar char="●"/>
            </a:pPr>
            <a:r>
              <a:rPr lang="en" sz="1100">
                <a:solidFill>
                  <a:schemeClr val="lt1"/>
                </a:solidFill>
              </a:rPr>
              <a:t>Sport</a:t>
            </a:r>
            <a:endParaRPr sz="1100">
              <a:solidFill>
                <a:schemeClr val="lt1"/>
              </a:solidFill>
            </a:endParaRPr>
          </a:p>
          <a:p>
            <a:pPr marL="914400" lvl="0" indent="0" algn="l" rtl="0">
              <a:lnSpc>
                <a:spcPct val="80000"/>
              </a:lnSpc>
              <a:spcBef>
                <a:spcPts val="0"/>
              </a:spcBef>
              <a:spcAft>
                <a:spcPts val="0"/>
              </a:spcAft>
              <a:buClr>
                <a:schemeClr val="dk1"/>
              </a:buClr>
              <a:buSzPts val="275"/>
              <a:buFont typeface="Arial"/>
              <a:buNone/>
            </a:pPr>
            <a:r>
              <a:rPr lang="en" sz="1100">
                <a:solidFill>
                  <a:schemeClr val="lt1"/>
                </a:solidFill>
              </a:rPr>
              <a:t>Sportdienst</a:t>
            </a:r>
            <a:endParaRPr sz="1100">
              <a:solidFill>
                <a:schemeClr val="lt1"/>
              </a:solidFill>
            </a:endParaRPr>
          </a:p>
          <a:p>
            <a:pPr marL="457200" lvl="0" indent="0" algn="l" rtl="0">
              <a:lnSpc>
                <a:spcPct val="80000"/>
              </a:lnSpc>
              <a:spcBef>
                <a:spcPts val="0"/>
              </a:spcBef>
              <a:spcAft>
                <a:spcPts val="0"/>
              </a:spcAft>
              <a:buClr>
                <a:schemeClr val="dk1"/>
              </a:buClr>
              <a:buSzPts val="275"/>
              <a:buFont typeface="Arial"/>
              <a:buNone/>
            </a:pPr>
            <a:r>
              <a:rPr lang="en" sz="700">
                <a:solidFill>
                  <a:schemeClr val="lt1"/>
                </a:solidFill>
              </a:rPr>
              <a:t>	</a:t>
            </a:r>
            <a:endParaRPr sz="700">
              <a:solidFill>
                <a:schemeClr val="lt1"/>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F235A"/>
                </a:solidFill>
              </a:rPr>
              <a:t>Uitvoering</a:t>
            </a:r>
            <a:endParaRPr b="1">
              <a:solidFill>
                <a:srgbClr val="FF235A"/>
              </a:solidFill>
            </a:endParaRPr>
          </a:p>
        </p:txBody>
      </p:sp>
      <p:pic>
        <p:nvPicPr>
          <p:cNvPr id="297" name="Google Shape;297;p45"/>
          <p:cNvPicPr preferRelativeResize="0"/>
          <p:nvPr/>
        </p:nvPicPr>
        <p:blipFill>
          <a:blip r:embed="rId3">
            <a:alphaModFix/>
          </a:blip>
          <a:stretch>
            <a:fillRect/>
          </a:stretch>
        </p:blipFill>
        <p:spPr>
          <a:xfrm>
            <a:off x="7231574" y="534925"/>
            <a:ext cx="1073150" cy="1082075"/>
          </a:xfrm>
          <a:prstGeom prst="rect">
            <a:avLst/>
          </a:prstGeom>
          <a:noFill/>
          <a:ln>
            <a:noFill/>
          </a:ln>
        </p:spPr>
      </p:pic>
      <p:pic>
        <p:nvPicPr>
          <p:cNvPr id="298" name="Google Shape;298;p45"/>
          <p:cNvPicPr preferRelativeResize="0"/>
          <p:nvPr/>
        </p:nvPicPr>
        <p:blipFill>
          <a:blip r:embed="rId4">
            <a:alphaModFix/>
          </a:blip>
          <a:stretch>
            <a:fillRect/>
          </a:stretch>
        </p:blipFill>
        <p:spPr>
          <a:xfrm>
            <a:off x="-2597475" y="-1973925"/>
            <a:ext cx="4727003" cy="3343627"/>
          </a:xfrm>
          <a:prstGeom prst="rect">
            <a:avLst/>
          </a:prstGeom>
          <a:noFill/>
          <a:ln>
            <a:noFill/>
          </a:ln>
        </p:spPr>
      </p:pic>
      <p:sp>
        <p:nvSpPr>
          <p:cNvPr id="299" name="Google Shape;299;p45"/>
          <p:cNvSpPr txBox="1">
            <a:spLocks noGrp="1"/>
          </p:cNvSpPr>
          <p:nvPr>
            <p:ph type="subTitle" idx="1"/>
          </p:nvPr>
        </p:nvSpPr>
        <p:spPr>
          <a:xfrm>
            <a:off x="918475" y="1871950"/>
            <a:ext cx="7913700" cy="2396700"/>
          </a:xfrm>
          <a:prstGeom prst="rect">
            <a:avLst/>
          </a:prstGeom>
        </p:spPr>
        <p:txBody>
          <a:bodyPr spcFirstLastPara="1" wrap="square" lIns="91425" tIns="91425" rIns="91425" bIns="91425" anchor="t" anchorCtr="0">
            <a:normAutofit lnSpcReduction="20000"/>
          </a:bodyPr>
          <a:lstStyle/>
          <a:p>
            <a:pPr marL="457200" lvl="0" indent="-355600" algn="l" rtl="0">
              <a:spcBef>
                <a:spcPts val="0"/>
              </a:spcBef>
              <a:spcAft>
                <a:spcPts val="0"/>
              </a:spcAft>
              <a:buClr>
                <a:schemeClr val="lt1"/>
              </a:buClr>
              <a:buSzPts val="2000"/>
              <a:buChar char="●"/>
            </a:pPr>
            <a:r>
              <a:rPr lang="en" sz="2000">
                <a:solidFill>
                  <a:schemeClr val="lt1"/>
                </a:solidFill>
              </a:rPr>
              <a:t>Stuurgroep OverKop + Overkop</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LAP - JWO </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Armoede Netwerk (jeugddienst)</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Scholenoverleg - lokaal drugs &amp; alcohol (jeugddienst)</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Maandelijks Overleg jeugddienst</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Tewerkstelling (LLBG : Komt voor de Bakker!)</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Kampen (elk weekend &amp; vakantieperiode!)</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Iedere activiteit die we aanbieden</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Wij fungeren als brugfiguur</a:t>
            </a:r>
            <a:endParaRPr sz="20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A69"/>
        </a:solidFill>
        <a:effectLst/>
      </p:bgPr>
    </p:bg>
    <p:spTree>
      <p:nvGrpSpPr>
        <p:cNvPr id="1" name="Shape 303"/>
        <p:cNvGrpSpPr/>
        <p:nvPr/>
      </p:nvGrpSpPr>
      <p:grpSpPr>
        <a:xfrm>
          <a:off x="0" y="0"/>
          <a:ext cx="0" cy="0"/>
          <a:chOff x="0" y="0"/>
          <a:chExt cx="0" cy="0"/>
        </a:xfrm>
      </p:grpSpPr>
      <p:pic>
        <p:nvPicPr>
          <p:cNvPr id="304" name="Google Shape;304;p46"/>
          <p:cNvPicPr preferRelativeResize="0"/>
          <p:nvPr/>
        </p:nvPicPr>
        <p:blipFill>
          <a:blip r:embed="rId3">
            <a:alphaModFix/>
          </a:blip>
          <a:stretch>
            <a:fillRect/>
          </a:stretch>
        </p:blipFill>
        <p:spPr>
          <a:xfrm>
            <a:off x="0" y="0"/>
            <a:ext cx="9143997" cy="5143490"/>
          </a:xfrm>
          <a:prstGeom prst="rect">
            <a:avLst/>
          </a:prstGeom>
          <a:noFill/>
          <a:ln>
            <a:noFill/>
          </a:ln>
        </p:spPr>
      </p:pic>
      <p:pic>
        <p:nvPicPr>
          <p:cNvPr id="305" name="Google Shape;305;p46"/>
          <p:cNvPicPr preferRelativeResize="0"/>
          <p:nvPr/>
        </p:nvPicPr>
        <p:blipFill>
          <a:blip r:embed="rId4">
            <a:alphaModFix/>
          </a:blip>
          <a:stretch>
            <a:fillRect/>
          </a:stretch>
        </p:blipFill>
        <p:spPr>
          <a:xfrm>
            <a:off x="941942" y="-152400"/>
            <a:ext cx="7586165" cy="5143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7"/>
          <p:cNvPicPr preferRelativeResize="0"/>
          <p:nvPr/>
        </p:nvPicPr>
        <p:blipFill>
          <a:blip r:embed="rId3">
            <a:alphaModFix/>
          </a:blip>
          <a:stretch>
            <a:fillRect/>
          </a:stretch>
        </p:blipFill>
        <p:spPr>
          <a:xfrm>
            <a:off x="0" y="0"/>
            <a:ext cx="9143997" cy="5143490"/>
          </a:xfrm>
          <a:prstGeom prst="rect">
            <a:avLst/>
          </a:prstGeom>
          <a:noFill/>
          <a:ln>
            <a:noFill/>
          </a:ln>
        </p:spPr>
      </p:pic>
      <p:sp>
        <p:nvSpPr>
          <p:cNvPr id="311" name="Google Shape;311;p47"/>
          <p:cNvSpPr txBox="1">
            <a:spLocks noGrp="1"/>
          </p:cNvSpPr>
          <p:nvPr>
            <p:ph type="ctrTitle"/>
          </p:nvPr>
        </p:nvSpPr>
        <p:spPr>
          <a:xfrm>
            <a:off x="311700" y="625350"/>
            <a:ext cx="8520600" cy="717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800">
                <a:solidFill>
                  <a:schemeClr val="lt1"/>
                </a:solidFill>
              </a:rPr>
              <a:t>Stuurgroep Overkop (Ninove - Geraardsbergen)</a:t>
            </a:r>
            <a:endParaRPr/>
          </a:p>
        </p:txBody>
      </p:sp>
      <p:sp>
        <p:nvSpPr>
          <p:cNvPr id="312" name="Google Shape;312;p47"/>
          <p:cNvSpPr txBox="1">
            <a:spLocks noGrp="1"/>
          </p:cNvSpPr>
          <p:nvPr>
            <p:ph type="subTitle" idx="1"/>
          </p:nvPr>
        </p:nvSpPr>
        <p:spPr>
          <a:xfrm>
            <a:off x="737300" y="1688925"/>
            <a:ext cx="7697700" cy="2318700"/>
          </a:xfrm>
          <a:prstGeom prst="rect">
            <a:avLst/>
          </a:prstGeom>
        </p:spPr>
        <p:txBody>
          <a:bodyPr spcFirstLastPara="1" wrap="square" lIns="91425" tIns="91425" rIns="91425" bIns="91425" anchor="t" anchorCtr="0">
            <a:noAutofit/>
          </a:bodyPr>
          <a:lstStyle/>
          <a:p>
            <a:pPr marL="0" lvl="0" indent="0" algn="l" rtl="0">
              <a:lnSpc>
                <a:spcPct val="95000"/>
              </a:lnSpc>
              <a:spcBef>
                <a:spcPts val="1500"/>
              </a:spcBef>
              <a:spcAft>
                <a:spcPts val="0"/>
              </a:spcAft>
              <a:buClr>
                <a:schemeClr val="dk1"/>
              </a:buClr>
              <a:buSzPts val="1018"/>
              <a:buFont typeface="Arial"/>
              <a:buNone/>
            </a:pPr>
            <a:r>
              <a:rPr lang="en" sz="1510">
                <a:solidFill>
                  <a:schemeClr val="lt1"/>
                </a:solidFill>
                <a:latin typeface="Roboto"/>
                <a:ea typeface="Roboto"/>
                <a:cs typeface="Roboto"/>
                <a:sym typeface="Roboto"/>
              </a:rPr>
              <a:t>Sedert december 2023 zitten wij tweewekelijks samen met de stuurgroep van OverKop Dender-zuid voor het opstarten en vormgeven van OverKop Geraardsbergen en OverKop Ninove. </a:t>
            </a:r>
            <a:endParaRPr sz="1510">
              <a:solidFill>
                <a:schemeClr val="lt1"/>
              </a:solidFill>
              <a:latin typeface="Roboto"/>
              <a:ea typeface="Roboto"/>
              <a:cs typeface="Roboto"/>
              <a:sym typeface="Roboto"/>
            </a:endParaRPr>
          </a:p>
          <a:p>
            <a:pPr marL="0" lvl="0" indent="0" algn="l" rtl="0">
              <a:lnSpc>
                <a:spcPct val="95000"/>
              </a:lnSpc>
              <a:spcBef>
                <a:spcPts val="1500"/>
              </a:spcBef>
              <a:spcAft>
                <a:spcPts val="0"/>
              </a:spcAft>
              <a:buClr>
                <a:schemeClr val="dk1"/>
              </a:buClr>
              <a:buSzPts val="1018"/>
              <a:buFont typeface="Arial"/>
              <a:buNone/>
            </a:pPr>
            <a:r>
              <a:rPr lang="en" sz="1510">
                <a:solidFill>
                  <a:schemeClr val="lt1"/>
                </a:solidFill>
                <a:latin typeface="Roboto"/>
                <a:ea typeface="Roboto"/>
                <a:cs typeface="Roboto"/>
                <a:sym typeface="Roboto"/>
              </a:rPr>
              <a:t>Door onze samenwerkingsovereenkomst met niet enkel Ninove maar ook Geraardsbergen, voelden wij de noodzaak om OverKop in beide steden te helpen realiseren. Met onze organisatie zijn wij verder ook kandidaat om de uitvoerende partner te worden. </a:t>
            </a:r>
            <a:endParaRPr sz="1510">
              <a:solidFill>
                <a:schemeClr val="lt1"/>
              </a:solidFill>
              <a:latin typeface="Roboto"/>
              <a:ea typeface="Roboto"/>
              <a:cs typeface="Roboto"/>
              <a:sym typeface="Roboto"/>
            </a:endParaRPr>
          </a:p>
          <a:p>
            <a:pPr marL="0" lvl="0" indent="0" algn="l" rtl="0">
              <a:lnSpc>
                <a:spcPct val="95000"/>
              </a:lnSpc>
              <a:spcBef>
                <a:spcPts val="1500"/>
              </a:spcBef>
              <a:spcAft>
                <a:spcPts val="0"/>
              </a:spcAft>
              <a:buClr>
                <a:schemeClr val="dk1"/>
              </a:buClr>
              <a:buSzPts val="1018"/>
              <a:buFont typeface="Arial"/>
              <a:buNone/>
            </a:pPr>
            <a:r>
              <a:rPr lang="en" sz="1510">
                <a:solidFill>
                  <a:schemeClr val="lt1"/>
                </a:solidFill>
                <a:latin typeface="Roboto"/>
                <a:ea typeface="Roboto"/>
                <a:cs typeface="Roboto"/>
                <a:sym typeface="Roboto"/>
              </a:rPr>
              <a:t>OverKop is een uitbreiding zijn van onze dagelijkse werking in beide steden worden. </a:t>
            </a:r>
            <a:endParaRPr sz="1510">
              <a:solidFill>
                <a:schemeClr val="lt1"/>
              </a:solidFill>
              <a:latin typeface="Roboto"/>
              <a:ea typeface="Roboto"/>
              <a:cs typeface="Roboto"/>
              <a:sym typeface="Roboto"/>
            </a:endParaRPr>
          </a:p>
          <a:p>
            <a:pPr marL="0" lvl="0" indent="0" algn="ctr" rtl="0">
              <a:lnSpc>
                <a:spcPct val="80000"/>
              </a:lnSpc>
              <a:spcBef>
                <a:spcPts val="1500"/>
              </a:spcBef>
              <a:spcAft>
                <a:spcPts val="0"/>
              </a:spcAft>
              <a:buSzPts val="1018"/>
              <a:buNone/>
            </a:pPr>
            <a:endParaRPr sz="279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A69"/>
        </a:solidFill>
        <a:effectLst/>
      </p:bgPr>
    </p:bg>
    <p:spTree>
      <p:nvGrpSpPr>
        <p:cNvPr id="1" name="Shape 316"/>
        <p:cNvGrpSpPr/>
        <p:nvPr/>
      </p:nvGrpSpPr>
      <p:grpSpPr>
        <a:xfrm>
          <a:off x="0" y="0"/>
          <a:ext cx="0" cy="0"/>
          <a:chOff x="0" y="0"/>
          <a:chExt cx="0" cy="0"/>
        </a:xfrm>
      </p:grpSpPr>
      <p:pic>
        <p:nvPicPr>
          <p:cNvPr id="317" name="Google Shape;317;p48"/>
          <p:cNvPicPr preferRelativeResize="0"/>
          <p:nvPr/>
        </p:nvPicPr>
        <p:blipFill>
          <a:blip r:embed="rId3">
            <a:alphaModFix/>
          </a:blip>
          <a:stretch>
            <a:fillRect/>
          </a:stretch>
        </p:blipFill>
        <p:spPr>
          <a:xfrm>
            <a:off x="0" y="0"/>
            <a:ext cx="9143997" cy="5143490"/>
          </a:xfrm>
          <a:prstGeom prst="rect">
            <a:avLst/>
          </a:prstGeom>
          <a:noFill/>
          <a:ln>
            <a:noFill/>
          </a:ln>
        </p:spPr>
      </p:pic>
      <p:sp>
        <p:nvSpPr>
          <p:cNvPr id="318" name="Google Shape;318;p48"/>
          <p:cNvSpPr txBox="1">
            <a:spLocks noGrp="1"/>
          </p:cNvSpPr>
          <p:nvPr>
            <p:ph type="ctrTitle"/>
          </p:nvPr>
        </p:nvSpPr>
        <p:spPr>
          <a:xfrm>
            <a:off x="2931425" y="1298375"/>
            <a:ext cx="5907300" cy="1379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000" b="1">
                <a:solidFill>
                  <a:schemeClr val="lt1"/>
                </a:solidFill>
              </a:rPr>
              <a:t>2 OverKophuizen </a:t>
            </a:r>
            <a:endParaRPr sz="3000" b="1">
              <a:solidFill>
                <a:schemeClr val="lt1"/>
              </a:solidFill>
            </a:endParaRPr>
          </a:p>
          <a:p>
            <a:pPr marL="0" lvl="0" indent="0" algn="l" rtl="0">
              <a:spcBef>
                <a:spcPts val="0"/>
              </a:spcBef>
              <a:spcAft>
                <a:spcPts val="0"/>
              </a:spcAft>
              <a:buNone/>
            </a:pPr>
            <a:r>
              <a:rPr lang="en" sz="3000" b="1">
                <a:solidFill>
                  <a:schemeClr val="lt1"/>
                </a:solidFill>
              </a:rPr>
              <a:t>in de eerstelijnszone </a:t>
            </a:r>
            <a:endParaRPr sz="3000" b="1">
              <a:solidFill>
                <a:schemeClr val="lt1"/>
              </a:solidFill>
            </a:endParaRPr>
          </a:p>
          <a:p>
            <a:pPr marL="0" lvl="0" indent="0" algn="l" rtl="0">
              <a:spcBef>
                <a:spcPts val="0"/>
              </a:spcBef>
              <a:spcAft>
                <a:spcPts val="0"/>
              </a:spcAft>
              <a:buNone/>
            </a:pPr>
            <a:r>
              <a:rPr lang="en" sz="3000" b="1">
                <a:solidFill>
                  <a:schemeClr val="lt1"/>
                </a:solidFill>
              </a:rPr>
              <a:t>Dender-Zuid</a:t>
            </a:r>
            <a:endParaRPr sz="3000" b="1">
              <a:solidFill>
                <a:srgbClr val="22E1FF"/>
              </a:solidFill>
            </a:endParaRPr>
          </a:p>
        </p:txBody>
      </p:sp>
      <p:sp>
        <p:nvSpPr>
          <p:cNvPr id="319" name="Google Shape;319;p48"/>
          <p:cNvSpPr txBox="1">
            <a:spLocks noGrp="1"/>
          </p:cNvSpPr>
          <p:nvPr>
            <p:ph type="ctrTitle"/>
          </p:nvPr>
        </p:nvSpPr>
        <p:spPr>
          <a:xfrm>
            <a:off x="2955675" y="2922375"/>
            <a:ext cx="4003800" cy="61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2000">
                <a:solidFill>
                  <a:srgbClr val="FF235A"/>
                </a:solidFill>
              </a:rPr>
              <a:t>Ninove (De Kuip)</a:t>
            </a:r>
            <a:endParaRPr sz="2000">
              <a:solidFill>
                <a:srgbClr val="FF235A"/>
              </a:solidFill>
            </a:endParaRPr>
          </a:p>
          <a:p>
            <a:pPr marL="0" lvl="0" indent="0" algn="l" rtl="0">
              <a:spcBef>
                <a:spcPts val="0"/>
              </a:spcBef>
              <a:spcAft>
                <a:spcPts val="0"/>
              </a:spcAft>
              <a:buSzPts val="990"/>
              <a:buNone/>
            </a:pPr>
            <a:r>
              <a:rPr lang="en" sz="2000">
                <a:solidFill>
                  <a:srgbClr val="FF235A"/>
                </a:solidFill>
              </a:rPr>
              <a:t>Geraardsbergen (De Spiraal)</a:t>
            </a:r>
            <a:endParaRPr sz="2000">
              <a:solidFill>
                <a:srgbClr val="FF235A"/>
              </a:solidFill>
            </a:endParaRPr>
          </a:p>
        </p:txBody>
      </p:sp>
      <p:pic>
        <p:nvPicPr>
          <p:cNvPr id="320" name="Google Shape;320;p48"/>
          <p:cNvPicPr preferRelativeResize="0"/>
          <p:nvPr/>
        </p:nvPicPr>
        <p:blipFill>
          <a:blip r:embed="rId4">
            <a:alphaModFix/>
          </a:blip>
          <a:stretch>
            <a:fillRect/>
          </a:stretch>
        </p:blipFill>
        <p:spPr>
          <a:xfrm>
            <a:off x="-2765474" y="2466975"/>
            <a:ext cx="6740224" cy="47655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A69"/>
        </a:solidFill>
        <a:effectLst/>
      </p:bgPr>
    </p:bg>
    <p:spTree>
      <p:nvGrpSpPr>
        <p:cNvPr id="1" name="Shape 324"/>
        <p:cNvGrpSpPr/>
        <p:nvPr/>
      </p:nvGrpSpPr>
      <p:grpSpPr>
        <a:xfrm>
          <a:off x="0" y="0"/>
          <a:ext cx="0" cy="0"/>
          <a:chOff x="0" y="0"/>
          <a:chExt cx="0" cy="0"/>
        </a:xfrm>
      </p:grpSpPr>
      <p:pic>
        <p:nvPicPr>
          <p:cNvPr id="325" name="Google Shape;325;p49"/>
          <p:cNvPicPr preferRelativeResize="0"/>
          <p:nvPr/>
        </p:nvPicPr>
        <p:blipFill>
          <a:blip r:embed="rId3">
            <a:alphaModFix/>
          </a:blip>
          <a:stretch>
            <a:fillRect/>
          </a:stretch>
        </p:blipFill>
        <p:spPr>
          <a:xfrm>
            <a:off x="0" y="0"/>
            <a:ext cx="9143997" cy="5143490"/>
          </a:xfrm>
          <a:prstGeom prst="rect">
            <a:avLst/>
          </a:prstGeom>
          <a:noFill/>
          <a:ln>
            <a:noFill/>
          </a:ln>
        </p:spPr>
      </p:pic>
      <p:pic>
        <p:nvPicPr>
          <p:cNvPr id="326" name="Google Shape;326;p49"/>
          <p:cNvPicPr preferRelativeResize="0"/>
          <p:nvPr/>
        </p:nvPicPr>
        <p:blipFill rotWithShape="1">
          <a:blip r:embed="rId4">
            <a:alphaModFix/>
          </a:blip>
          <a:srcRect l="2629"/>
          <a:stretch/>
        </p:blipFill>
        <p:spPr>
          <a:xfrm>
            <a:off x="2733475" y="295275"/>
            <a:ext cx="6072175" cy="3928400"/>
          </a:xfrm>
          <a:prstGeom prst="rect">
            <a:avLst/>
          </a:prstGeom>
          <a:noFill/>
          <a:ln>
            <a:noFill/>
          </a:ln>
        </p:spPr>
      </p:pic>
      <p:pic>
        <p:nvPicPr>
          <p:cNvPr id="327" name="Google Shape;327;p49"/>
          <p:cNvPicPr preferRelativeResize="0"/>
          <p:nvPr/>
        </p:nvPicPr>
        <p:blipFill>
          <a:blip r:embed="rId5">
            <a:alphaModFix/>
          </a:blip>
          <a:stretch>
            <a:fillRect/>
          </a:stretch>
        </p:blipFill>
        <p:spPr>
          <a:xfrm>
            <a:off x="-2765474" y="2466975"/>
            <a:ext cx="6740224" cy="47655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A69"/>
        </a:solidFill>
        <a:effectLst/>
      </p:bgPr>
    </p:bg>
    <p:spTree>
      <p:nvGrpSpPr>
        <p:cNvPr id="1" name="Shape 331"/>
        <p:cNvGrpSpPr/>
        <p:nvPr/>
      </p:nvGrpSpPr>
      <p:grpSpPr>
        <a:xfrm>
          <a:off x="0" y="0"/>
          <a:ext cx="0" cy="0"/>
          <a:chOff x="0" y="0"/>
          <a:chExt cx="0" cy="0"/>
        </a:xfrm>
      </p:grpSpPr>
      <p:pic>
        <p:nvPicPr>
          <p:cNvPr id="332" name="Google Shape;332;p50"/>
          <p:cNvPicPr preferRelativeResize="0"/>
          <p:nvPr/>
        </p:nvPicPr>
        <p:blipFill>
          <a:blip r:embed="rId3">
            <a:alphaModFix/>
          </a:blip>
          <a:stretch>
            <a:fillRect/>
          </a:stretch>
        </p:blipFill>
        <p:spPr>
          <a:xfrm>
            <a:off x="0" y="0"/>
            <a:ext cx="9143997" cy="5143490"/>
          </a:xfrm>
          <a:prstGeom prst="rect">
            <a:avLst/>
          </a:prstGeom>
          <a:noFill/>
          <a:ln>
            <a:noFill/>
          </a:ln>
        </p:spPr>
      </p:pic>
      <p:pic>
        <p:nvPicPr>
          <p:cNvPr id="333" name="Google Shape;333;p50"/>
          <p:cNvPicPr preferRelativeResize="0"/>
          <p:nvPr/>
        </p:nvPicPr>
        <p:blipFill>
          <a:blip r:embed="rId4">
            <a:alphaModFix/>
          </a:blip>
          <a:stretch>
            <a:fillRect/>
          </a:stretch>
        </p:blipFill>
        <p:spPr>
          <a:xfrm>
            <a:off x="2706225" y="500100"/>
            <a:ext cx="5805101" cy="3340825"/>
          </a:xfrm>
          <a:prstGeom prst="rect">
            <a:avLst/>
          </a:prstGeom>
          <a:noFill/>
          <a:ln>
            <a:noFill/>
          </a:ln>
        </p:spPr>
      </p:pic>
      <p:pic>
        <p:nvPicPr>
          <p:cNvPr id="334" name="Google Shape;334;p50"/>
          <p:cNvPicPr preferRelativeResize="0"/>
          <p:nvPr/>
        </p:nvPicPr>
        <p:blipFill>
          <a:blip r:embed="rId5">
            <a:alphaModFix/>
          </a:blip>
          <a:stretch>
            <a:fillRect/>
          </a:stretch>
        </p:blipFill>
        <p:spPr>
          <a:xfrm>
            <a:off x="-2765474" y="2466975"/>
            <a:ext cx="6740224" cy="47655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A69"/>
        </a:solidFill>
        <a:effectLst/>
      </p:bgPr>
    </p:bg>
    <p:spTree>
      <p:nvGrpSpPr>
        <p:cNvPr id="1" name="Shape 338"/>
        <p:cNvGrpSpPr/>
        <p:nvPr/>
      </p:nvGrpSpPr>
      <p:grpSpPr>
        <a:xfrm>
          <a:off x="0" y="0"/>
          <a:ext cx="0" cy="0"/>
          <a:chOff x="0" y="0"/>
          <a:chExt cx="0" cy="0"/>
        </a:xfrm>
      </p:grpSpPr>
      <p:pic>
        <p:nvPicPr>
          <p:cNvPr id="339" name="Google Shape;339;p51"/>
          <p:cNvPicPr preferRelativeResize="0"/>
          <p:nvPr/>
        </p:nvPicPr>
        <p:blipFill>
          <a:blip r:embed="rId3">
            <a:alphaModFix/>
          </a:blip>
          <a:stretch>
            <a:fillRect/>
          </a:stretch>
        </p:blipFill>
        <p:spPr>
          <a:xfrm>
            <a:off x="0" y="0"/>
            <a:ext cx="9143997" cy="5143490"/>
          </a:xfrm>
          <a:prstGeom prst="rect">
            <a:avLst/>
          </a:prstGeom>
          <a:noFill/>
          <a:ln>
            <a:noFill/>
          </a:ln>
        </p:spPr>
      </p:pic>
      <p:sp>
        <p:nvSpPr>
          <p:cNvPr id="340" name="Google Shape;340;p51"/>
          <p:cNvSpPr txBox="1"/>
          <p:nvPr/>
        </p:nvSpPr>
        <p:spPr>
          <a:xfrm>
            <a:off x="623600" y="795150"/>
            <a:ext cx="7100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Overkop in De Kuip (Ninove)</a:t>
            </a:r>
            <a:endParaRPr sz="2200" b="1">
              <a:solidFill>
                <a:schemeClr val="lt1"/>
              </a:solidFill>
            </a:endParaRPr>
          </a:p>
        </p:txBody>
      </p:sp>
      <p:pic>
        <p:nvPicPr>
          <p:cNvPr id="341" name="Google Shape;341;p51"/>
          <p:cNvPicPr preferRelativeResize="0"/>
          <p:nvPr/>
        </p:nvPicPr>
        <p:blipFill>
          <a:blip r:embed="rId4">
            <a:alphaModFix/>
          </a:blip>
          <a:stretch>
            <a:fillRect/>
          </a:stretch>
        </p:blipFill>
        <p:spPr>
          <a:xfrm>
            <a:off x="5116958" y="-1337850"/>
            <a:ext cx="7274783" cy="5143499"/>
          </a:xfrm>
          <a:prstGeom prst="rect">
            <a:avLst/>
          </a:prstGeom>
          <a:noFill/>
          <a:ln>
            <a:noFill/>
          </a:ln>
        </p:spPr>
      </p:pic>
      <p:pic>
        <p:nvPicPr>
          <p:cNvPr id="342" name="Google Shape;342;p51"/>
          <p:cNvPicPr preferRelativeResize="0"/>
          <p:nvPr/>
        </p:nvPicPr>
        <p:blipFill>
          <a:blip r:embed="rId5">
            <a:alphaModFix/>
          </a:blip>
          <a:stretch>
            <a:fillRect/>
          </a:stretch>
        </p:blipFill>
        <p:spPr>
          <a:xfrm>
            <a:off x="514150" y="1505525"/>
            <a:ext cx="3438377" cy="2887100"/>
          </a:xfrm>
          <a:prstGeom prst="rect">
            <a:avLst/>
          </a:prstGeom>
          <a:noFill/>
          <a:ln>
            <a:noFill/>
          </a:ln>
        </p:spPr>
      </p:pic>
      <p:pic>
        <p:nvPicPr>
          <p:cNvPr id="343" name="Google Shape;343;p51"/>
          <p:cNvPicPr preferRelativeResize="0"/>
          <p:nvPr/>
        </p:nvPicPr>
        <p:blipFill>
          <a:blip r:embed="rId6">
            <a:alphaModFix/>
          </a:blip>
          <a:stretch>
            <a:fillRect/>
          </a:stretch>
        </p:blipFill>
        <p:spPr>
          <a:xfrm>
            <a:off x="4315450" y="1487475"/>
            <a:ext cx="3897600" cy="292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a:blip r:embed="rId3">
            <a:alphaModFix/>
          </a:blip>
          <a:stretch>
            <a:fillRect/>
          </a:stretch>
        </p:blipFill>
        <p:spPr>
          <a:xfrm>
            <a:off x="3316113" y="238100"/>
            <a:ext cx="2511774" cy="1048250"/>
          </a:xfrm>
          <a:prstGeom prst="rect">
            <a:avLst/>
          </a:prstGeom>
          <a:noFill/>
          <a:ln>
            <a:noFill/>
          </a:ln>
        </p:spPr>
      </p:pic>
      <p:pic>
        <p:nvPicPr>
          <p:cNvPr id="85" name="Google Shape;85;p16"/>
          <p:cNvPicPr preferRelativeResize="0"/>
          <p:nvPr/>
        </p:nvPicPr>
        <p:blipFill>
          <a:blip r:embed="rId4">
            <a:alphaModFix/>
          </a:blip>
          <a:stretch>
            <a:fillRect/>
          </a:stretch>
        </p:blipFill>
        <p:spPr>
          <a:xfrm>
            <a:off x="25" y="0"/>
            <a:ext cx="9143956" cy="5143501"/>
          </a:xfrm>
          <a:prstGeom prst="rect">
            <a:avLst/>
          </a:prstGeom>
          <a:noFill/>
          <a:ln>
            <a:noFill/>
          </a:ln>
        </p:spPr>
      </p:pic>
      <p:sp>
        <p:nvSpPr>
          <p:cNvPr id="86" name="Google Shape;86;p16"/>
          <p:cNvSpPr txBox="1">
            <a:spLocks noGrp="1"/>
          </p:cNvSpPr>
          <p:nvPr>
            <p:ph type="subTitle" idx="1"/>
          </p:nvPr>
        </p:nvSpPr>
        <p:spPr>
          <a:xfrm>
            <a:off x="4659006" y="1669650"/>
            <a:ext cx="1911300" cy="2864400"/>
          </a:xfrm>
          <a:prstGeom prst="rect">
            <a:avLst/>
          </a:prstGeom>
        </p:spPr>
        <p:txBody>
          <a:bodyPr spcFirstLastPara="1" wrap="square" lIns="91425" tIns="91425" rIns="91425" bIns="91425" anchor="t" anchorCtr="0">
            <a:normAutofit fontScale="70000" lnSpcReduction="20000"/>
          </a:bodyPr>
          <a:lstStyle/>
          <a:p>
            <a:pPr marL="0" lvl="0" indent="0" algn="l" rtl="0">
              <a:lnSpc>
                <a:spcPct val="150000"/>
              </a:lnSpc>
              <a:spcBef>
                <a:spcPts val="0"/>
              </a:spcBef>
              <a:spcAft>
                <a:spcPts val="0"/>
              </a:spcAft>
              <a:buNone/>
            </a:pPr>
            <a:r>
              <a:rPr lang="en" b="1">
                <a:solidFill>
                  <a:schemeClr val="lt1"/>
                </a:solidFill>
              </a:rPr>
              <a:t>Maandag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Dinsdag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Woensdag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Donderdag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Vrijdag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Zaterdag</a:t>
            </a:r>
            <a:endParaRPr b="1">
              <a:solidFill>
                <a:schemeClr val="lt1"/>
              </a:solidFill>
            </a:endParaRPr>
          </a:p>
          <a:p>
            <a:pPr marL="0" lvl="0" indent="0" algn="l" rtl="0">
              <a:spcBef>
                <a:spcPts val="0"/>
              </a:spcBef>
              <a:spcAft>
                <a:spcPts val="0"/>
              </a:spcAft>
              <a:buNone/>
            </a:pPr>
            <a:r>
              <a:rPr lang="en">
                <a:solidFill>
                  <a:schemeClr val="lt1"/>
                </a:solidFill>
              </a:rPr>
              <a:t> </a:t>
            </a:r>
            <a:endParaRPr>
              <a:solidFill>
                <a:schemeClr val="lt1"/>
              </a:solidFill>
            </a:endParaRPr>
          </a:p>
        </p:txBody>
      </p:sp>
      <p:sp>
        <p:nvSpPr>
          <p:cNvPr id="87" name="Google Shape;87;p16"/>
          <p:cNvSpPr txBox="1">
            <a:spLocks noGrp="1"/>
          </p:cNvSpPr>
          <p:nvPr>
            <p:ph type="subTitle" idx="1"/>
          </p:nvPr>
        </p:nvSpPr>
        <p:spPr>
          <a:xfrm>
            <a:off x="6354453" y="1669650"/>
            <a:ext cx="2075400" cy="2752800"/>
          </a:xfrm>
          <a:prstGeom prst="rect">
            <a:avLst/>
          </a:prstGeom>
        </p:spPr>
        <p:txBody>
          <a:bodyPr spcFirstLastPara="1" wrap="square" lIns="91425" tIns="91425" rIns="91425" bIns="91425" anchor="t" anchorCtr="0">
            <a:normAutofit fontScale="70000" lnSpcReduction="20000"/>
          </a:bodyPr>
          <a:lstStyle/>
          <a:p>
            <a:pPr marL="0" lvl="0" indent="0" algn="l" rtl="0">
              <a:lnSpc>
                <a:spcPct val="150000"/>
              </a:lnSpc>
              <a:spcBef>
                <a:spcPts val="0"/>
              </a:spcBef>
              <a:spcAft>
                <a:spcPts val="0"/>
              </a:spcAft>
              <a:buNone/>
            </a:pPr>
            <a:r>
              <a:rPr lang="en">
                <a:solidFill>
                  <a:schemeClr val="lt1"/>
                </a:solidFill>
              </a:rPr>
              <a:t>16:00u - 19:00u</a:t>
            </a:r>
            <a:endParaRPr>
              <a:solidFill>
                <a:schemeClr val="lt1"/>
              </a:solidFill>
            </a:endParaRPr>
          </a:p>
          <a:p>
            <a:pPr marL="0" lvl="0" indent="0" algn="l" rtl="0">
              <a:lnSpc>
                <a:spcPct val="150000"/>
              </a:lnSpc>
              <a:spcBef>
                <a:spcPts val="0"/>
              </a:spcBef>
              <a:spcAft>
                <a:spcPts val="0"/>
              </a:spcAft>
              <a:buNone/>
            </a:pPr>
            <a:r>
              <a:rPr lang="en">
                <a:solidFill>
                  <a:schemeClr val="lt1"/>
                </a:solidFill>
              </a:rPr>
              <a:t>16:00u - 19:00u </a:t>
            </a:r>
            <a:endParaRPr>
              <a:solidFill>
                <a:schemeClr val="lt1"/>
              </a:solidFill>
            </a:endParaRPr>
          </a:p>
          <a:p>
            <a:pPr marL="0" lvl="0" indent="0" algn="l" rtl="0">
              <a:lnSpc>
                <a:spcPct val="150000"/>
              </a:lnSpc>
              <a:spcBef>
                <a:spcPts val="0"/>
              </a:spcBef>
              <a:spcAft>
                <a:spcPts val="0"/>
              </a:spcAft>
              <a:buNone/>
            </a:pPr>
            <a:r>
              <a:rPr lang="en">
                <a:solidFill>
                  <a:schemeClr val="lt1"/>
                </a:solidFill>
              </a:rPr>
              <a:t>13:00u - 19:00u</a:t>
            </a:r>
            <a:br>
              <a:rPr lang="en">
                <a:solidFill>
                  <a:schemeClr val="lt1"/>
                </a:solidFill>
              </a:rPr>
            </a:br>
            <a:r>
              <a:rPr lang="en">
                <a:solidFill>
                  <a:schemeClr val="lt1"/>
                </a:solidFill>
              </a:rPr>
              <a:t>/</a:t>
            </a:r>
            <a:br>
              <a:rPr lang="en">
                <a:solidFill>
                  <a:schemeClr val="lt1"/>
                </a:solidFill>
              </a:rPr>
            </a:br>
            <a:r>
              <a:rPr lang="en">
                <a:solidFill>
                  <a:schemeClr val="lt1"/>
                </a:solidFill>
              </a:rPr>
              <a:t>/</a:t>
            </a:r>
            <a:br>
              <a:rPr lang="en">
                <a:solidFill>
                  <a:schemeClr val="lt1"/>
                </a:solidFill>
              </a:rPr>
            </a:br>
            <a:r>
              <a:rPr lang="en">
                <a:solidFill>
                  <a:schemeClr val="lt1"/>
                </a:solidFill>
              </a:rPr>
              <a:t>/</a:t>
            </a:r>
            <a:endParaRPr>
              <a:solidFill>
                <a:schemeClr val="lt1"/>
              </a:solidFill>
            </a:endParaRPr>
          </a:p>
          <a:p>
            <a:pPr marL="0" lvl="0" indent="0" algn="l" rtl="0">
              <a:spcBef>
                <a:spcPts val="0"/>
              </a:spcBef>
              <a:spcAft>
                <a:spcPts val="0"/>
              </a:spcAft>
              <a:buNone/>
            </a:pPr>
            <a:r>
              <a:rPr lang="en">
                <a:solidFill>
                  <a:schemeClr val="lt1"/>
                </a:solidFill>
              </a:rPr>
              <a:t> </a:t>
            </a:r>
            <a:endParaRPr>
              <a:solidFill>
                <a:schemeClr val="lt1"/>
              </a:solidFill>
            </a:endParaRPr>
          </a:p>
        </p:txBody>
      </p:sp>
      <p:pic>
        <p:nvPicPr>
          <p:cNvPr id="88" name="Google Shape;88;p16"/>
          <p:cNvPicPr preferRelativeResize="0"/>
          <p:nvPr/>
        </p:nvPicPr>
        <p:blipFill rotWithShape="1">
          <a:blip r:embed="rId5">
            <a:alphaModFix/>
          </a:blip>
          <a:srcRect t="4765" r="1989" b="11186"/>
          <a:stretch/>
        </p:blipFill>
        <p:spPr>
          <a:xfrm>
            <a:off x="852467" y="1286350"/>
            <a:ext cx="2677709" cy="306144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A69"/>
        </a:solidFill>
        <a:effectLst/>
      </p:bgPr>
    </p:bg>
    <p:spTree>
      <p:nvGrpSpPr>
        <p:cNvPr id="1" name="Shape 347"/>
        <p:cNvGrpSpPr/>
        <p:nvPr/>
      </p:nvGrpSpPr>
      <p:grpSpPr>
        <a:xfrm>
          <a:off x="0" y="0"/>
          <a:ext cx="0" cy="0"/>
          <a:chOff x="0" y="0"/>
          <a:chExt cx="0" cy="0"/>
        </a:xfrm>
      </p:grpSpPr>
      <p:pic>
        <p:nvPicPr>
          <p:cNvPr id="348" name="Google Shape;348;p52"/>
          <p:cNvPicPr preferRelativeResize="0"/>
          <p:nvPr/>
        </p:nvPicPr>
        <p:blipFill>
          <a:blip r:embed="rId3">
            <a:alphaModFix/>
          </a:blip>
          <a:stretch>
            <a:fillRect/>
          </a:stretch>
        </p:blipFill>
        <p:spPr>
          <a:xfrm>
            <a:off x="0" y="0"/>
            <a:ext cx="9143997" cy="5143490"/>
          </a:xfrm>
          <a:prstGeom prst="rect">
            <a:avLst/>
          </a:prstGeom>
          <a:noFill/>
          <a:ln>
            <a:noFill/>
          </a:ln>
        </p:spPr>
      </p:pic>
      <p:sp>
        <p:nvSpPr>
          <p:cNvPr id="349" name="Google Shape;349;p52"/>
          <p:cNvSpPr txBox="1"/>
          <p:nvPr/>
        </p:nvSpPr>
        <p:spPr>
          <a:xfrm>
            <a:off x="623600" y="795150"/>
            <a:ext cx="7100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b="1">
              <a:solidFill>
                <a:schemeClr val="lt1"/>
              </a:solidFill>
            </a:endParaRPr>
          </a:p>
        </p:txBody>
      </p:sp>
      <p:pic>
        <p:nvPicPr>
          <p:cNvPr id="350" name="Google Shape;350;p52"/>
          <p:cNvPicPr preferRelativeResize="0"/>
          <p:nvPr/>
        </p:nvPicPr>
        <p:blipFill>
          <a:blip r:embed="rId4">
            <a:alphaModFix/>
          </a:blip>
          <a:stretch>
            <a:fillRect/>
          </a:stretch>
        </p:blipFill>
        <p:spPr>
          <a:xfrm>
            <a:off x="-4537392" y="-1879200"/>
            <a:ext cx="7274783" cy="5143499"/>
          </a:xfrm>
          <a:prstGeom prst="rect">
            <a:avLst/>
          </a:prstGeom>
          <a:noFill/>
          <a:ln>
            <a:noFill/>
          </a:ln>
        </p:spPr>
      </p:pic>
      <p:sp>
        <p:nvSpPr>
          <p:cNvPr id="351" name="Google Shape;351;p52"/>
          <p:cNvSpPr txBox="1">
            <a:spLocks noGrp="1"/>
          </p:cNvSpPr>
          <p:nvPr>
            <p:ph type="subTitle" idx="1"/>
          </p:nvPr>
        </p:nvSpPr>
        <p:spPr>
          <a:xfrm>
            <a:off x="1785775" y="939775"/>
            <a:ext cx="5459700" cy="458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a:solidFill>
                  <a:schemeClr val="lt1"/>
                </a:solidFill>
              </a:rPr>
              <a:t>Bereik van het aantal bezoeken in OverKop </a:t>
            </a:r>
            <a:endParaRPr sz="1400">
              <a:solidFill>
                <a:schemeClr val="lt1"/>
              </a:solidFill>
            </a:endParaRPr>
          </a:p>
          <a:p>
            <a:pPr marL="0" lvl="0" indent="0" algn="l" rtl="0">
              <a:lnSpc>
                <a:spcPct val="150000"/>
              </a:lnSpc>
              <a:spcBef>
                <a:spcPts val="0"/>
              </a:spcBef>
              <a:spcAft>
                <a:spcPts val="0"/>
              </a:spcAft>
              <a:buNone/>
            </a:pPr>
            <a:r>
              <a:rPr lang="en" sz="1400">
                <a:solidFill>
                  <a:schemeClr val="lt1"/>
                </a:solidFill>
              </a:rPr>
              <a:t>2024: 243 bezoeken</a:t>
            </a:r>
            <a:endParaRPr sz="1400">
              <a:solidFill>
                <a:schemeClr val="lt1"/>
              </a:solidFill>
            </a:endParaRPr>
          </a:p>
          <a:p>
            <a:pPr marL="0" lvl="0" indent="0" algn="l" rtl="0">
              <a:lnSpc>
                <a:spcPct val="150000"/>
              </a:lnSpc>
              <a:spcBef>
                <a:spcPts val="0"/>
              </a:spcBef>
              <a:spcAft>
                <a:spcPts val="0"/>
              </a:spcAft>
              <a:buNone/>
            </a:pPr>
            <a:r>
              <a:rPr lang="en" sz="1400">
                <a:solidFill>
                  <a:schemeClr val="lt1"/>
                </a:solidFill>
              </a:rPr>
              <a:t>2025: 22 bezoeken</a:t>
            </a:r>
            <a:endParaRPr sz="1400">
              <a:solidFill>
                <a:schemeClr val="lt1"/>
              </a:solidFill>
            </a:endParaRPr>
          </a:p>
          <a:p>
            <a:pPr marL="0" lvl="0" indent="0" algn="l" rtl="0">
              <a:lnSpc>
                <a:spcPct val="150000"/>
              </a:lnSpc>
              <a:spcBef>
                <a:spcPts val="0"/>
              </a:spcBef>
              <a:spcAft>
                <a:spcPts val="0"/>
              </a:spcAft>
              <a:buSzPts val="275"/>
              <a:buNone/>
            </a:pPr>
            <a:endParaRPr sz="1500">
              <a:solidFill>
                <a:schemeClr val="lt1"/>
              </a:solidFill>
            </a:endParaRPr>
          </a:p>
        </p:txBody>
      </p:sp>
      <p:sp>
        <p:nvSpPr>
          <p:cNvPr id="352" name="Google Shape;352;p52"/>
          <p:cNvSpPr txBox="1"/>
          <p:nvPr/>
        </p:nvSpPr>
        <p:spPr>
          <a:xfrm>
            <a:off x="1709575" y="350550"/>
            <a:ext cx="7100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Overkop in De Kuip (Ninove)</a:t>
            </a:r>
            <a:endParaRPr sz="2200" b="1">
              <a:solidFill>
                <a:schemeClr val="lt1"/>
              </a:solidFill>
            </a:endParaRPr>
          </a:p>
        </p:txBody>
      </p:sp>
      <p:pic>
        <p:nvPicPr>
          <p:cNvPr id="353" name="Google Shape;353;p52"/>
          <p:cNvPicPr preferRelativeResize="0"/>
          <p:nvPr/>
        </p:nvPicPr>
        <p:blipFill>
          <a:blip r:embed="rId5">
            <a:alphaModFix/>
          </a:blip>
          <a:stretch>
            <a:fillRect/>
          </a:stretch>
        </p:blipFill>
        <p:spPr>
          <a:xfrm>
            <a:off x="4072125" y="1991725"/>
            <a:ext cx="3001275" cy="26094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A69"/>
        </a:solidFill>
        <a:effectLst/>
      </p:bgPr>
    </p:bg>
    <p:spTree>
      <p:nvGrpSpPr>
        <p:cNvPr id="1" name="Shape 357"/>
        <p:cNvGrpSpPr/>
        <p:nvPr/>
      </p:nvGrpSpPr>
      <p:grpSpPr>
        <a:xfrm>
          <a:off x="0" y="0"/>
          <a:ext cx="0" cy="0"/>
          <a:chOff x="0" y="0"/>
          <a:chExt cx="0" cy="0"/>
        </a:xfrm>
      </p:grpSpPr>
      <p:pic>
        <p:nvPicPr>
          <p:cNvPr id="358" name="Google Shape;358;p53"/>
          <p:cNvPicPr preferRelativeResize="0"/>
          <p:nvPr/>
        </p:nvPicPr>
        <p:blipFill>
          <a:blip r:embed="rId3">
            <a:alphaModFix/>
          </a:blip>
          <a:stretch>
            <a:fillRect/>
          </a:stretch>
        </p:blipFill>
        <p:spPr>
          <a:xfrm>
            <a:off x="0" y="0"/>
            <a:ext cx="9143997" cy="5143490"/>
          </a:xfrm>
          <a:prstGeom prst="rect">
            <a:avLst/>
          </a:prstGeom>
          <a:noFill/>
          <a:ln>
            <a:noFill/>
          </a:ln>
        </p:spPr>
      </p:pic>
      <p:sp>
        <p:nvSpPr>
          <p:cNvPr id="359" name="Google Shape;359;p53"/>
          <p:cNvSpPr txBox="1"/>
          <p:nvPr/>
        </p:nvSpPr>
        <p:spPr>
          <a:xfrm>
            <a:off x="623600" y="795150"/>
            <a:ext cx="7100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Overkop in De Spiraal (Geraardsbergen)</a:t>
            </a:r>
            <a:endParaRPr sz="2200" b="1">
              <a:solidFill>
                <a:schemeClr val="lt1"/>
              </a:solidFill>
            </a:endParaRPr>
          </a:p>
        </p:txBody>
      </p:sp>
      <p:pic>
        <p:nvPicPr>
          <p:cNvPr id="360" name="Google Shape;360;p53"/>
          <p:cNvPicPr preferRelativeResize="0"/>
          <p:nvPr/>
        </p:nvPicPr>
        <p:blipFill>
          <a:blip r:embed="rId4">
            <a:alphaModFix/>
          </a:blip>
          <a:stretch>
            <a:fillRect/>
          </a:stretch>
        </p:blipFill>
        <p:spPr>
          <a:xfrm>
            <a:off x="5116958" y="-1337850"/>
            <a:ext cx="7274783" cy="5143499"/>
          </a:xfrm>
          <a:prstGeom prst="rect">
            <a:avLst/>
          </a:prstGeom>
          <a:noFill/>
          <a:ln>
            <a:noFill/>
          </a:ln>
        </p:spPr>
      </p:pic>
      <p:pic>
        <p:nvPicPr>
          <p:cNvPr id="361" name="Google Shape;361;p53"/>
          <p:cNvPicPr preferRelativeResize="0"/>
          <p:nvPr/>
        </p:nvPicPr>
        <p:blipFill rotWithShape="1">
          <a:blip r:embed="rId5">
            <a:alphaModFix/>
          </a:blip>
          <a:srcRect t="-8038"/>
          <a:stretch/>
        </p:blipFill>
        <p:spPr>
          <a:xfrm>
            <a:off x="699799" y="1497600"/>
            <a:ext cx="2269824" cy="3026424"/>
          </a:xfrm>
          <a:prstGeom prst="rect">
            <a:avLst/>
          </a:prstGeom>
          <a:noFill/>
          <a:ln>
            <a:noFill/>
          </a:ln>
        </p:spPr>
      </p:pic>
      <p:pic>
        <p:nvPicPr>
          <p:cNvPr id="362" name="Google Shape;362;p53"/>
          <p:cNvPicPr preferRelativeResize="0"/>
          <p:nvPr/>
        </p:nvPicPr>
        <p:blipFill>
          <a:blip r:embed="rId6">
            <a:alphaModFix/>
          </a:blip>
          <a:stretch>
            <a:fillRect/>
          </a:stretch>
        </p:blipFill>
        <p:spPr>
          <a:xfrm>
            <a:off x="3187850" y="1722850"/>
            <a:ext cx="3734900" cy="2801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A69"/>
        </a:solidFill>
        <a:effectLst/>
      </p:bgPr>
    </p:bg>
    <p:spTree>
      <p:nvGrpSpPr>
        <p:cNvPr id="1" name="Shape 366"/>
        <p:cNvGrpSpPr/>
        <p:nvPr/>
      </p:nvGrpSpPr>
      <p:grpSpPr>
        <a:xfrm>
          <a:off x="0" y="0"/>
          <a:ext cx="0" cy="0"/>
          <a:chOff x="0" y="0"/>
          <a:chExt cx="0" cy="0"/>
        </a:xfrm>
      </p:grpSpPr>
      <p:pic>
        <p:nvPicPr>
          <p:cNvPr id="367" name="Google Shape;367;p54"/>
          <p:cNvPicPr preferRelativeResize="0"/>
          <p:nvPr/>
        </p:nvPicPr>
        <p:blipFill>
          <a:blip r:embed="rId3">
            <a:alphaModFix/>
          </a:blip>
          <a:stretch>
            <a:fillRect/>
          </a:stretch>
        </p:blipFill>
        <p:spPr>
          <a:xfrm>
            <a:off x="0" y="0"/>
            <a:ext cx="9143997" cy="5143490"/>
          </a:xfrm>
          <a:prstGeom prst="rect">
            <a:avLst/>
          </a:prstGeom>
          <a:noFill/>
          <a:ln>
            <a:noFill/>
          </a:ln>
        </p:spPr>
      </p:pic>
      <p:sp>
        <p:nvSpPr>
          <p:cNvPr id="368" name="Google Shape;368;p54"/>
          <p:cNvSpPr txBox="1"/>
          <p:nvPr/>
        </p:nvSpPr>
        <p:spPr>
          <a:xfrm>
            <a:off x="623600" y="795150"/>
            <a:ext cx="7100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b="1">
              <a:solidFill>
                <a:schemeClr val="lt1"/>
              </a:solidFill>
            </a:endParaRPr>
          </a:p>
        </p:txBody>
      </p:sp>
      <p:pic>
        <p:nvPicPr>
          <p:cNvPr id="369" name="Google Shape;369;p54"/>
          <p:cNvPicPr preferRelativeResize="0"/>
          <p:nvPr/>
        </p:nvPicPr>
        <p:blipFill>
          <a:blip r:embed="rId4">
            <a:alphaModFix/>
          </a:blip>
          <a:stretch>
            <a:fillRect/>
          </a:stretch>
        </p:blipFill>
        <p:spPr>
          <a:xfrm>
            <a:off x="-4537392" y="-1879200"/>
            <a:ext cx="7274783" cy="5143499"/>
          </a:xfrm>
          <a:prstGeom prst="rect">
            <a:avLst/>
          </a:prstGeom>
          <a:noFill/>
          <a:ln>
            <a:noFill/>
          </a:ln>
        </p:spPr>
      </p:pic>
      <p:sp>
        <p:nvSpPr>
          <p:cNvPr id="370" name="Google Shape;370;p54"/>
          <p:cNvSpPr txBox="1">
            <a:spLocks noGrp="1"/>
          </p:cNvSpPr>
          <p:nvPr>
            <p:ph type="subTitle" idx="1"/>
          </p:nvPr>
        </p:nvSpPr>
        <p:spPr>
          <a:xfrm>
            <a:off x="1785775" y="939775"/>
            <a:ext cx="5459700" cy="458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a:solidFill>
                  <a:schemeClr val="lt1"/>
                </a:solidFill>
              </a:rPr>
              <a:t>Bereik van het aantal bezoeken in OverKop</a:t>
            </a:r>
            <a:endParaRPr sz="1400">
              <a:solidFill>
                <a:schemeClr val="lt1"/>
              </a:solidFill>
            </a:endParaRPr>
          </a:p>
          <a:p>
            <a:pPr marL="0" lvl="0" indent="0" algn="l" rtl="0">
              <a:lnSpc>
                <a:spcPct val="150000"/>
              </a:lnSpc>
              <a:spcBef>
                <a:spcPts val="0"/>
              </a:spcBef>
              <a:spcAft>
                <a:spcPts val="0"/>
              </a:spcAft>
              <a:buClr>
                <a:schemeClr val="dk1"/>
              </a:buClr>
              <a:buSzPts val="1100"/>
              <a:buFont typeface="Arial"/>
              <a:buNone/>
            </a:pPr>
            <a:r>
              <a:rPr lang="en" sz="1400">
                <a:solidFill>
                  <a:schemeClr val="lt1"/>
                </a:solidFill>
              </a:rPr>
              <a:t>2024: 112 bezoeken</a:t>
            </a:r>
            <a:endParaRPr sz="1400">
              <a:solidFill>
                <a:schemeClr val="lt1"/>
              </a:solidFill>
            </a:endParaRPr>
          </a:p>
          <a:p>
            <a:pPr marL="0" lvl="0" indent="0" algn="l" rtl="0">
              <a:lnSpc>
                <a:spcPct val="150000"/>
              </a:lnSpc>
              <a:spcBef>
                <a:spcPts val="0"/>
              </a:spcBef>
              <a:spcAft>
                <a:spcPts val="0"/>
              </a:spcAft>
              <a:buClr>
                <a:schemeClr val="dk1"/>
              </a:buClr>
              <a:buSzPts val="1100"/>
              <a:buFont typeface="Arial"/>
              <a:buNone/>
            </a:pPr>
            <a:r>
              <a:rPr lang="en" sz="1400">
                <a:solidFill>
                  <a:schemeClr val="lt1"/>
                </a:solidFill>
              </a:rPr>
              <a:t>2025: 27 bezoeken</a:t>
            </a:r>
            <a:endParaRPr sz="1400">
              <a:solidFill>
                <a:schemeClr val="lt1"/>
              </a:solidFill>
            </a:endParaRPr>
          </a:p>
          <a:p>
            <a:pPr marL="0" lvl="0" indent="0" algn="l" rtl="0">
              <a:lnSpc>
                <a:spcPct val="150000"/>
              </a:lnSpc>
              <a:spcBef>
                <a:spcPts val="0"/>
              </a:spcBef>
              <a:spcAft>
                <a:spcPts val="0"/>
              </a:spcAft>
              <a:buSzPts val="275"/>
              <a:buNone/>
            </a:pPr>
            <a:endParaRPr sz="1500">
              <a:solidFill>
                <a:schemeClr val="lt1"/>
              </a:solidFill>
            </a:endParaRPr>
          </a:p>
        </p:txBody>
      </p:sp>
      <p:sp>
        <p:nvSpPr>
          <p:cNvPr id="371" name="Google Shape;371;p54"/>
          <p:cNvSpPr txBox="1"/>
          <p:nvPr/>
        </p:nvSpPr>
        <p:spPr>
          <a:xfrm>
            <a:off x="1709575" y="350550"/>
            <a:ext cx="7100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Overkop in De Spiraal (Geraardsbergen)</a:t>
            </a:r>
            <a:endParaRPr sz="2200" b="1">
              <a:solidFill>
                <a:schemeClr val="lt1"/>
              </a:solidFill>
            </a:endParaRPr>
          </a:p>
        </p:txBody>
      </p:sp>
      <p:pic>
        <p:nvPicPr>
          <p:cNvPr id="372" name="Google Shape;372;p54"/>
          <p:cNvPicPr preferRelativeResize="0"/>
          <p:nvPr/>
        </p:nvPicPr>
        <p:blipFill>
          <a:blip r:embed="rId5">
            <a:alphaModFix/>
          </a:blip>
          <a:stretch>
            <a:fillRect/>
          </a:stretch>
        </p:blipFill>
        <p:spPr>
          <a:xfrm>
            <a:off x="4174199" y="1972425"/>
            <a:ext cx="2965975" cy="25787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55"/>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378" name="Google Shape;378;p55"/>
          <p:cNvPicPr preferRelativeResize="0"/>
          <p:nvPr/>
        </p:nvPicPr>
        <p:blipFill>
          <a:blip r:embed="rId4">
            <a:alphaModFix/>
          </a:blip>
          <a:stretch>
            <a:fillRect/>
          </a:stretch>
        </p:blipFill>
        <p:spPr>
          <a:xfrm>
            <a:off x="-2630875" y="-1957225"/>
            <a:ext cx="4727556" cy="3343623"/>
          </a:xfrm>
          <a:prstGeom prst="rect">
            <a:avLst/>
          </a:prstGeom>
          <a:noFill/>
          <a:ln>
            <a:noFill/>
          </a:ln>
        </p:spPr>
      </p:pic>
      <p:pic>
        <p:nvPicPr>
          <p:cNvPr id="379" name="Google Shape;379;p55"/>
          <p:cNvPicPr preferRelativeResize="0"/>
          <p:nvPr/>
        </p:nvPicPr>
        <p:blipFill>
          <a:blip r:embed="rId5">
            <a:alphaModFix/>
          </a:blip>
          <a:stretch>
            <a:fillRect/>
          </a:stretch>
        </p:blipFill>
        <p:spPr>
          <a:xfrm>
            <a:off x="3844385" y="-105824"/>
            <a:ext cx="1455238" cy="1455268"/>
          </a:xfrm>
          <a:prstGeom prst="rect">
            <a:avLst/>
          </a:prstGeom>
          <a:noFill/>
          <a:ln>
            <a:noFill/>
          </a:ln>
        </p:spPr>
      </p:pic>
      <p:pic>
        <p:nvPicPr>
          <p:cNvPr id="380" name="Google Shape;380;p55"/>
          <p:cNvPicPr preferRelativeResize="0"/>
          <p:nvPr/>
        </p:nvPicPr>
        <p:blipFill rotWithShape="1">
          <a:blip r:embed="rId6">
            <a:alphaModFix/>
          </a:blip>
          <a:srcRect t="18248" b="32081"/>
          <a:stretch/>
        </p:blipFill>
        <p:spPr>
          <a:xfrm>
            <a:off x="2096663" y="1603775"/>
            <a:ext cx="4851476" cy="240972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6"/>
          <p:cNvPicPr preferRelativeResize="0"/>
          <p:nvPr/>
        </p:nvPicPr>
        <p:blipFill>
          <a:blip r:embed="rId3">
            <a:alphaModFix/>
          </a:blip>
          <a:stretch>
            <a:fillRect/>
          </a:stretch>
        </p:blipFill>
        <p:spPr>
          <a:xfrm>
            <a:off x="0" y="0"/>
            <a:ext cx="9144003" cy="5143501"/>
          </a:xfrm>
          <a:prstGeom prst="rect">
            <a:avLst/>
          </a:prstGeom>
          <a:noFill/>
          <a:ln>
            <a:noFill/>
          </a:ln>
        </p:spPr>
      </p:pic>
      <p:sp>
        <p:nvSpPr>
          <p:cNvPr id="386" name="Google Shape;386;p56"/>
          <p:cNvSpPr txBox="1">
            <a:spLocks noGrp="1"/>
          </p:cNvSpPr>
          <p:nvPr>
            <p:ph type="subTitle" idx="1"/>
          </p:nvPr>
        </p:nvSpPr>
        <p:spPr>
          <a:xfrm>
            <a:off x="431300" y="1162175"/>
            <a:ext cx="5355900" cy="3635400"/>
          </a:xfrm>
          <a:prstGeom prst="rect">
            <a:avLst/>
          </a:prstGeom>
        </p:spPr>
        <p:txBody>
          <a:bodyPr spcFirstLastPara="1" wrap="square" lIns="91425" tIns="91425" rIns="91425" bIns="91425" anchor="t" anchorCtr="0">
            <a:noAutofit/>
          </a:bodyPr>
          <a:lstStyle/>
          <a:p>
            <a:pPr marL="0" lvl="0" indent="0" algn="just" rtl="0">
              <a:lnSpc>
                <a:spcPct val="95000"/>
              </a:lnSpc>
              <a:spcBef>
                <a:spcPts val="1500"/>
              </a:spcBef>
              <a:spcAft>
                <a:spcPts val="0"/>
              </a:spcAft>
              <a:buClr>
                <a:schemeClr val="dk1"/>
              </a:buClr>
              <a:buSzPts val="1018"/>
              <a:buFont typeface="Arial"/>
              <a:buNone/>
            </a:pPr>
            <a:r>
              <a:rPr lang="en" sz="1510">
                <a:solidFill>
                  <a:schemeClr val="lt1"/>
                </a:solidFill>
                <a:latin typeface="Roboto"/>
                <a:ea typeface="Roboto"/>
                <a:cs typeface="Roboto"/>
                <a:sym typeface="Roboto"/>
              </a:rPr>
              <a:t>KIDZ ON TOUR is een vernieuwend, inclusief en verbindend project dat zich richt op de vrijetijdsbesteding van kinderen en jongeren in Ninove, Denderleeuw en Geraardsbergen. Habbekrats zet een vrolijke elektrische minibus in die langs verschillende pleintjes, Hot-Spots en parken outreachend te werk gaat.</a:t>
            </a:r>
            <a:endParaRPr sz="1510">
              <a:solidFill>
                <a:schemeClr val="lt1"/>
              </a:solidFill>
              <a:latin typeface="Roboto"/>
              <a:ea typeface="Roboto"/>
              <a:cs typeface="Roboto"/>
              <a:sym typeface="Roboto"/>
            </a:endParaRPr>
          </a:p>
          <a:p>
            <a:pPr marL="0" lvl="0" indent="0" algn="just" rtl="0">
              <a:lnSpc>
                <a:spcPct val="95000"/>
              </a:lnSpc>
              <a:spcBef>
                <a:spcPts val="1500"/>
              </a:spcBef>
              <a:spcAft>
                <a:spcPts val="0"/>
              </a:spcAft>
              <a:buClr>
                <a:schemeClr val="dk1"/>
              </a:buClr>
              <a:buSzPts val="1018"/>
              <a:buFont typeface="Arial"/>
              <a:buNone/>
            </a:pPr>
            <a:r>
              <a:rPr lang="en" sz="1510">
                <a:solidFill>
                  <a:schemeClr val="lt1"/>
                </a:solidFill>
                <a:latin typeface="Roboto"/>
                <a:ea typeface="Roboto"/>
                <a:cs typeface="Roboto"/>
                <a:sym typeface="Roboto"/>
              </a:rPr>
              <a:t>Het doel van KIDZ ON TOUR is het in kaart brengen waar  kinderen en jongeren hun vrije tijd doorbrengen. Wat leeft er in hun leefwereld, wat vinden jongeren belangrijk als ze deelnemen aan sport of cultuur. Zijn er signalen die we kunnen meenemen naar de lokale besturen.</a:t>
            </a:r>
            <a:endParaRPr sz="1510">
              <a:solidFill>
                <a:schemeClr val="lt1"/>
              </a:solidFill>
              <a:latin typeface="Roboto"/>
              <a:ea typeface="Roboto"/>
              <a:cs typeface="Roboto"/>
              <a:sym typeface="Roboto"/>
            </a:endParaRPr>
          </a:p>
          <a:p>
            <a:pPr marL="0" lvl="0" indent="0" algn="l" rtl="0">
              <a:lnSpc>
                <a:spcPct val="95000"/>
              </a:lnSpc>
              <a:spcBef>
                <a:spcPts val="1500"/>
              </a:spcBef>
              <a:spcAft>
                <a:spcPts val="1500"/>
              </a:spcAft>
              <a:buClr>
                <a:schemeClr val="dk1"/>
              </a:buClr>
              <a:buSzPts val="1018"/>
              <a:buFont typeface="Arial"/>
              <a:buNone/>
            </a:pPr>
            <a:endParaRPr sz="1510">
              <a:solidFill>
                <a:schemeClr val="lt1"/>
              </a:solidFill>
              <a:latin typeface="Roboto"/>
              <a:ea typeface="Roboto"/>
              <a:cs typeface="Roboto"/>
              <a:sym typeface="Roboto"/>
            </a:endParaRPr>
          </a:p>
        </p:txBody>
      </p:sp>
      <p:pic>
        <p:nvPicPr>
          <p:cNvPr id="387" name="Google Shape;387;p56"/>
          <p:cNvPicPr preferRelativeResize="0"/>
          <p:nvPr/>
        </p:nvPicPr>
        <p:blipFill>
          <a:blip r:embed="rId4">
            <a:alphaModFix/>
          </a:blip>
          <a:stretch>
            <a:fillRect/>
          </a:stretch>
        </p:blipFill>
        <p:spPr>
          <a:xfrm>
            <a:off x="3844385" y="-105824"/>
            <a:ext cx="1455238" cy="1455268"/>
          </a:xfrm>
          <a:prstGeom prst="rect">
            <a:avLst/>
          </a:prstGeom>
          <a:noFill/>
          <a:ln>
            <a:noFill/>
          </a:ln>
        </p:spPr>
      </p:pic>
      <p:pic>
        <p:nvPicPr>
          <p:cNvPr id="388" name="Google Shape;388;p56"/>
          <p:cNvPicPr preferRelativeResize="0"/>
          <p:nvPr/>
        </p:nvPicPr>
        <p:blipFill rotWithShape="1">
          <a:blip r:embed="rId5">
            <a:alphaModFix/>
          </a:blip>
          <a:srcRect t="21761" r="-2364" b="-2361"/>
          <a:stretch/>
        </p:blipFill>
        <p:spPr>
          <a:xfrm>
            <a:off x="6144450" y="1303525"/>
            <a:ext cx="1972149" cy="27621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57"/>
          <p:cNvPicPr preferRelativeResize="0"/>
          <p:nvPr/>
        </p:nvPicPr>
        <p:blipFill>
          <a:blip r:embed="rId3">
            <a:alphaModFix/>
          </a:blip>
          <a:stretch>
            <a:fillRect/>
          </a:stretch>
        </p:blipFill>
        <p:spPr>
          <a:xfrm>
            <a:off x="0" y="0"/>
            <a:ext cx="9144003" cy="5143501"/>
          </a:xfrm>
          <a:prstGeom prst="rect">
            <a:avLst/>
          </a:prstGeom>
          <a:noFill/>
          <a:ln>
            <a:noFill/>
          </a:ln>
        </p:spPr>
      </p:pic>
      <p:sp>
        <p:nvSpPr>
          <p:cNvPr id="394" name="Google Shape;394;p57"/>
          <p:cNvSpPr txBox="1">
            <a:spLocks noGrp="1"/>
          </p:cNvSpPr>
          <p:nvPr>
            <p:ph type="subTitle" idx="1"/>
          </p:nvPr>
        </p:nvSpPr>
        <p:spPr>
          <a:xfrm>
            <a:off x="2992575" y="1134275"/>
            <a:ext cx="5839800" cy="3545100"/>
          </a:xfrm>
          <a:prstGeom prst="rect">
            <a:avLst/>
          </a:prstGeom>
        </p:spPr>
        <p:txBody>
          <a:bodyPr spcFirstLastPara="1" wrap="square" lIns="91425" tIns="91425" rIns="91425" bIns="91425" anchor="t" anchorCtr="0">
            <a:noAutofit/>
          </a:bodyPr>
          <a:lstStyle/>
          <a:p>
            <a:pPr marL="0" lvl="0" indent="0" algn="just" rtl="0">
              <a:lnSpc>
                <a:spcPct val="95000"/>
              </a:lnSpc>
              <a:spcBef>
                <a:spcPts val="1500"/>
              </a:spcBef>
              <a:spcAft>
                <a:spcPts val="0"/>
              </a:spcAft>
              <a:buClr>
                <a:schemeClr val="dk1"/>
              </a:buClr>
              <a:buSzPts val="1018"/>
              <a:buFont typeface="Arial"/>
              <a:buNone/>
            </a:pPr>
            <a:r>
              <a:rPr lang="en" sz="1410">
                <a:solidFill>
                  <a:schemeClr val="lt1"/>
                </a:solidFill>
                <a:latin typeface="Roboto"/>
                <a:ea typeface="Roboto"/>
                <a:cs typeface="Roboto"/>
                <a:sym typeface="Roboto"/>
              </a:rPr>
              <a:t>Naast het opvangen van deze signalen willen we als begeleiders de band versterken en tegelijkertijd een omgevingsanalyse maken, hoe het vrijetijdsaanbod in de steden Ninove, Geraardsbergen en Ninove verbeterd kan worden. Kidz on tour is iets uniek. Een kleurrijke minibus, volgeladen met sport- en spelmateriaal dat naar verschillende locaties rijdt. Enthousiaste begeleiders zorgen ervoor dat iedereen zich welkom voelen en zetten allerlei leuke activiteiten op poten.</a:t>
            </a:r>
            <a:endParaRPr sz="1410">
              <a:solidFill>
                <a:schemeClr val="lt1"/>
              </a:solidFill>
              <a:latin typeface="Roboto"/>
              <a:ea typeface="Roboto"/>
              <a:cs typeface="Roboto"/>
              <a:sym typeface="Roboto"/>
            </a:endParaRPr>
          </a:p>
          <a:p>
            <a:pPr marL="0" lvl="0" indent="0" algn="just" rtl="0">
              <a:lnSpc>
                <a:spcPct val="95000"/>
              </a:lnSpc>
              <a:spcBef>
                <a:spcPts val="1500"/>
              </a:spcBef>
              <a:spcAft>
                <a:spcPts val="1500"/>
              </a:spcAft>
              <a:buClr>
                <a:schemeClr val="dk1"/>
              </a:buClr>
              <a:buSzPts val="1018"/>
              <a:buFont typeface="Arial"/>
              <a:buNone/>
            </a:pPr>
            <a:r>
              <a:rPr lang="en" sz="1410">
                <a:solidFill>
                  <a:schemeClr val="lt1"/>
                </a:solidFill>
                <a:latin typeface="Roboto"/>
                <a:ea typeface="Roboto"/>
                <a:cs typeface="Roboto"/>
                <a:sym typeface="Roboto"/>
              </a:rPr>
              <a:t>We zijn aanwezig op verschillende pleintjes of hot-spots om cultuur en sport aan te bieden. Dit door verschillende evenementen bij te wonen waarbij de jongeren laagdrempelig kunnen deelnemen. Het aanbod van Habbekrats is altijd gratis.</a:t>
            </a:r>
            <a:endParaRPr sz="2790">
              <a:solidFill>
                <a:schemeClr val="lt1"/>
              </a:solidFill>
            </a:endParaRPr>
          </a:p>
        </p:txBody>
      </p:sp>
      <p:pic>
        <p:nvPicPr>
          <p:cNvPr id="395" name="Google Shape;395;p57"/>
          <p:cNvPicPr preferRelativeResize="0"/>
          <p:nvPr/>
        </p:nvPicPr>
        <p:blipFill>
          <a:blip r:embed="rId4">
            <a:alphaModFix/>
          </a:blip>
          <a:stretch>
            <a:fillRect/>
          </a:stretch>
        </p:blipFill>
        <p:spPr>
          <a:xfrm>
            <a:off x="3844385" y="-105824"/>
            <a:ext cx="1455238" cy="1455268"/>
          </a:xfrm>
          <a:prstGeom prst="rect">
            <a:avLst/>
          </a:prstGeom>
          <a:noFill/>
          <a:ln>
            <a:noFill/>
          </a:ln>
        </p:spPr>
      </p:pic>
      <p:pic>
        <p:nvPicPr>
          <p:cNvPr id="396" name="Google Shape;396;p57"/>
          <p:cNvPicPr preferRelativeResize="0"/>
          <p:nvPr/>
        </p:nvPicPr>
        <p:blipFill rotWithShape="1">
          <a:blip r:embed="rId5">
            <a:alphaModFix/>
          </a:blip>
          <a:srcRect l="12501" t="12781" r="12501" b="12781"/>
          <a:stretch/>
        </p:blipFill>
        <p:spPr>
          <a:xfrm>
            <a:off x="705000" y="1219125"/>
            <a:ext cx="1717626" cy="30323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8"/>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402" name="Google Shape;402;p58"/>
          <p:cNvPicPr preferRelativeResize="0"/>
          <p:nvPr/>
        </p:nvPicPr>
        <p:blipFill>
          <a:blip r:embed="rId4">
            <a:alphaModFix/>
          </a:blip>
          <a:stretch>
            <a:fillRect/>
          </a:stretch>
        </p:blipFill>
        <p:spPr>
          <a:xfrm>
            <a:off x="5867150" y="4088825"/>
            <a:ext cx="1980825" cy="1405149"/>
          </a:xfrm>
          <a:prstGeom prst="rect">
            <a:avLst/>
          </a:prstGeom>
          <a:noFill/>
          <a:ln>
            <a:noFill/>
          </a:ln>
        </p:spPr>
      </p:pic>
      <p:pic>
        <p:nvPicPr>
          <p:cNvPr id="403" name="Google Shape;403;p58"/>
          <p:cNvPicPr preferRelativeResize="0"/>
          <p:nvPr/>
        </p:nvPicPr>
        <p:blipFill>
          <a:blip r:embed="rId5">
            <a:alphaModFix/>
          </a:blip>
          <a:stretch>
            <a:fillRect/>
          </a:stretch>
        </p:blipFill>
        <p:spPr>
          <a:xfrm>
            <a:off x="-2630875" y="-1957225"/>
            <a:ext cx="4727556" cy="3343623"/>
          </a:xfrm>
          <a:prstGeom prst="rect">
            <a:avLst/>
          </a:prstGeom>
          <a:noFill/>
          <a:ln>
            <a:noFill/>
          </a:ln>
        </p:spPr>
      </p:pic>
      <p:sp>
        <p:nvSpPr>
          <p:cNvPr id="404" name="Google Shape;404;p58"/>
          <p:cNvSpPr txBox="1">
            <a:spLocks noGrp="1"/>
          </p:cNvSpPr>
          <p:nvPr>
            <p:ph type="subTitle" idx="1"/>
          </p:nvPr>
        </p:nvSpPr>
        <p:spPr>
          <a:xfrm>
            <a:off x="1440450" y="284075"/>
            <a:ext cx="7913700" cy="7686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solidFill>
                  <a:schemeClr val="lt1"/>
                </a:solidFill>
              </a:rPr>
              <a:t>Omgevingsanalyse aanbod vrijetijdsbesteding</a:t>
            </a:r>
            <a:endParaRPr>
              <a:solidFill>
                <a:schemeClr val="lt1"/>
              </a:solidFill>
            </a:endParaRPr>
          </a:p>
          <a:p>
            <a:pPr marL="457200" lvl="0" indent="0" algn="l" rtl="0">
              <a:spcBef>
                <a:spcPts val="0"/>
              </a:spcBef>
              <a:spcAft>
                <a:spcPts val="0"/>
              </a:spcAft>
              <a:buNone/>
            </a:pPr>
            <a:endParaRPr>
              <a:solidFill>
                <a:schemeClr val="lt1"/>
              </a:solidFill>
            </a:endParaRPr>
          </a:p>
        </p:txBody>
      </p:sp>
      <p:sp>
        <p:nvSpPr>
          <p:cNvPr id="405" name="Google Shape;405;p58"/>
          <p:cNvSpPr txBox="1"/>
          <p:nvPr/>
        </p:nvSpPr>
        <p:spPr>
          <a:xfrm>
            <a:off x="706025" y="1645512"/>
            <a:ext cx="4643100" cy="2185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a:solidFill>
                  <a:schemeClr val="lt1"/>
                </a:solidFill>
              </a:rPr>
              <a:t>I</a:t>
            </a:r>
            <a:r>
              <a:rPr lang="en" sz="1600">
                <a:solidFill>
                  <a:schemeClr val="lt1"/>
                </a:solidFill>
              </a:rPr>
              <a:t>n Geraardsbergen, Ninove en Denderleeuw hebben jongeren onze bevraging ingevuld over het vrijetijdsaanbod in hun stad. De makkelijkste manier om dat te doen is om naar een school te gaan. Doordat wij op zoek gaan naar de jongeren die er het meeste nood aan hebben zijn we deze enquêtes gaan afnemen op pleintjes en in het centrum waar de jongeren vaak vertoeven.</a:t>
            </a:r>
            <a:endParaRPr sz="1600">
              <a:solidFill>
                <a:schemeClr val="lt1"/>
              </a:solidFill>
            </a:endParaRPr>
          </a:p>
        </p:txBody>
      </p:sp>
      <p:pic>
        <p:nvPicPr>
          <p:cNvPr id="406" name="Google Shape;406;p58"/>
          <p:cNvPicPr preferRelativeResize="0"/>
          <p:nvPr/>
        </p:nvPicPr>
        <p:blipFill>
          <a:blip r:embed="rId6">
            <a:alphaModFix/>
          </a:blip>
          <a:stretch>
            <a:fillRect/>
          </a:stretch>
        </p:blipFill>
        <p:spPr>
          <a:xfrm>
            <a:off x="5867150" y="1851250"/>
            <a:ext cx="2484950" cy="187406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59"/>
          <p:cNvPicPr preferRelativeResize="0"/>
          <p:nvPr/>
        </p:nvPicPr>
        <p:blipFill>
          <a:blip r:embed="rId3">
            <a:alphaModFix/>
          </a:blip>
          <a:stretch>
            <a:fillRect/>
          </a:stretch>
        </p:blipFill>
        <p:spPr>
          <a:xfrm>
            <a:off x="0" y="0"/>
            <a:ext cx="9144003" cy="5143501"/>
          </a:xfrm>
          <a:prstGeom prst="rect">
            <a:avLst/>
          </a:prstGeom>
          <a:noFill/>
          <a:ln>
            <a:noFill/>
          </a:ln>
        </p:spPr>
      </p:pic>
      <p:sp>
        <p:nvSpPr>
          <p:cNvPr id="412" name="Google Shape;412;p59"/>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lt1"/>
                </a:solidFill>
              </a:rPr>
              <a:t>Waar en wanneer?</a:t>
            </a:r>
            <a:endParaRPr b="1">
              <a:solidFill>
                <a:schemeClr val="lt1"/>
              </a:solidFill>
            </a:endParaRPr>
          </a:p>
        </p:txBody>
      </p:sp>
      <p:pic>
        <p:nvPicPr>
          <p:cNvPr id="413" name="Google Shape;413;p59"/>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414" name="Google Shape;414;p59"/>
          <p:cNvSpPr txBox="1">
            <a:spLocks noGrp="1"/>
          </p:cNvSpPr>
          <p:nvPr>
            <p:ph type="subTitle" idx="1"/>
          </p:nvPr>
        </p:nvSpPr>
        <p:spPr>
          <a:xfrm>
            <a:off x="1015976" y="1737875"/>
            <a:ext cx="1400400" cy="2642400"/>
          </a:xfrm>
          <a:prstGeom prst="rect">
            <a:avLst/>
          </a:prstGeom>
        </p:spPr>
        <p:txBody>
          <a:bodyPr spcFirstLastPara="1" wrap="square" lIns="91425" tIns="91425" rIns="91425" bIns="91425" anchor="t" anchorCtr="0">
            <a:normAutofit fontScale="62500" lnSpcReduction="20000"/>
          </a:bodyPr>
          <a:lstStyle/>
          <a:p>
            <a:pPr marL="0" lvl="0" indent="0" algn="l" rtl="0">
              <a:lnSpc>
                <a:spcPct val="150000"/>
              </a:lnSpc>
              <a:spcBef>
                <a:spcPts val="0"/>
              </a:spcBef>
              <a:spcAft>
                <a:spcPts val="0"/>
              </a:spcAft>
              <a:buNone/>
            </a:pPr>
            <a:r>
              <a:rPr lang="en" b="1">
                <a:solidFill>
                  <a:schemeClr val="lt1"/>
                </a:solidFill>
              </a:rPr>
              <a:t>Maandag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Dinsdag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Woensdag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Donderdag</a:t>
            </a:r>
            <a:endParaRPr b="1">
              <a:solidFill>
                <a:schemeClr val="lt1"/>
              </a:solidFill>
            </a:endParaRPr>
          </a:p>
          <a:p>
            <a:pPr marL="0" lvl="0" indent="0" algn="l" rtl="0">
              <a:lnSpc>
                <a:spcPct val="150000"/>
              </a:lnSpc>
              <a:spcBef>
                <a:spcPts val="0"/>
              </a:spcBef>
              <a:spcAft>
                <a:spcPts val="0"/>
              </a:spcAft>
              <a:buNone/>
            </a:pPr>
            <a:r>
              <a:rPr lang="en" b="1">
                <a:solidFill>
                  <a:schemeClr val="lt1"/>
                </a:solidFill>
              </a:rPr>
              <a:t>Vrijdag</a:t>
            </a:r>
            <a:endParaRPr b="1">
              <a:solidFill>
                <a:schemeClr val="lt1"/>
              </a:solidFill>
            </a:endParaRPr>
          </a:p>
          <a:p>
            <a:pPr marL="0" lvl="0" indent="0" algn="l" rtl="0">
              <a:lnSpc>
                <a:spcPct val="150000"/>
              </a:lnSpc>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 </a:t>
            </a:r>
            <a:endParaRPr>
              <a:solidFill>
                <a:schemeClr val="lt1"/>
              </a:solidFill>
            </a:endParaRPr>
          </a:p>
        </p:txBody>
      </p:sp>
      <p:sp>
        <p:nvSpPr>
          <p:cNvPr id="415" name="Google Shape;415;p59"/>
          <p:cNvSpPr txBox="1">
            <a:spLocks noGrp="1"/>
          </p:cNvSpPr>
          <p:nvPr>
            <p:ph type="subTitle" idx="1"/>
          </p:nvPr>
        </p:nvSpPr>
        <p:spPr>
          <a:xfrm>
            <a:off x="2576250" y="1737875"/>
            <a:ext cx="1938600" cy="2642400"/>
          </a:xfrm>
          <a:prstGeom prst="rect">
            <a:avLst/>
          </a:prstGeom>
        </p:spPr>
        <p:txBody>
          <a:bodyPr spcFirstLastPara="1" wrap="square" lIns="91425" tIns="91425" rIns="91425" bIns="91425" anchor="t" anchorCtr="0">
            <a:normAutofit fontScale="62500" lnSpcReduction="20000"/>
          </a:bodyPr>
          <a:lstStyle/>
          <a:p>
            <a:pPr marL="0" lvl="0" indent="0" algn="l" rtl="0">
              <a:lnSpc>
                <a:spcPct val="150000"/>
              </a:lnSpc>
              <a:spcBef>
                <a:spcPts val="0"/>
              </a:spcBef>
              <a:spcAft>
                <a:spcPts val="0"/>
              </a:spcAft>
              <a:buNone/>
            </a:pPr>
            <a:r>
              <a:rPr lang="en">
                <a:solidFill>
                  <a:schemeClr val="lt1"/>
                </a:solidFill>
              </a:rPr>
              <a:t>Ninove</a:t>
            </a:r>
            <a:endParaRPr>
              <a:solidFill>
                <a:schemeClr val="lt1"/>
              </a:solidFill>
            </a:endParaRPr>
          </a:p>
          <a:p>
            <a:pPr marL="0" lvl="0" indent="0" algn="l" rtl="0">
              <a:lnSpc>
                <a:spcPct val="150000"/>
              </a:lnSpc>
              <a:spcBef>
                <a:spcPts val="0"/>
              </a:spcBef>
              <a:spcAft>
                <a:spcPts val="0"/>
              </a:spcAft>
              <a:buNone/>
            </a:pPr>
            <a:r>
              <a:rPr lang="en">
                <a:solidFill>
                  <a:schemeClr val="lt1"/>
                </a:solidFill>
              </a:rPr>
              <a:t>Geraardsbergen</a:t>
            </a:r>
            <a:endParaRPr>
              <a:solidFill>
                <a:schemeClr val="lt1"/>
              </a:solidFill>
            </a:endParaRPr>
          </a:p>
          <a:p>
            <a:pPr marL="0" lvl="0" indent="0" algn="l" rtl="0">
              <a:lnSpc>
                <a:spcPct val="150000"/>
              </a:lnSpc>
              <a:spcBef>
                <a:spcPts val="0"/>
              </a:spcBef>
              <a:spcAft>
                <a:spcPts val="0"/>
              </a:spcAft>
              <a:buNone/>
            </a:pPr>
            <a:r>
              <a:rPr lang="en">
                <a:solidFill>
                  <a:schemeClr val="lt1"/>
                </a:solidFill>
              </a:rPr>
              <a:t>Denderleeuw</a:t>
            </a:r>
            <a:endParaRPr>
              <a:solidFill>
                <a:schemeClr val="lt1"/>
              </a:solidFill>
            </a:endParaRPr>
          </a:p>
          <a:p>
            <a:pPr marL="0" lvl="0" indent="0" algn="l" rtl="0">
              <a:lnSpc>
                <a:spcPct val="150000"/>
              </a:lnSpc>
              <a:spcBef>
                <a:spcPts val="0"/>
              </a:spcBef>
              <a:spcAft>
                <a:spcPts val="0"/>
              </a:spcAft>
              <a:buNone/>
            </a:pPr>
            <a:r>
              <a:rPr lang="en">
                <a:solidFill>
                  <a:schemeClr val="lt1"/>
                </a:solidFill>
              </a:rPr>
              <a:t>Ninove</a:t>
            </a:r>
            <a:endParaRPr>
              <a:solidFill>
                <a:schemeClr val="lt1"/>
              </a:solidFill>
            </a:endParaRPr>
          </a:p>
          <a:p>
            <a:pPr marL="0" lvl="0" indent="0" algn="l" rtl="0">
              <a:lnSpc>
                <a:spcPct val="150000"/>
              </a:lnSpc>
              <a:spcBef>
                <a:spcPts val="0"/>
              </a:spcBef>
              <a:spcAft>
                <a:spcPts val="0"/>
              </a:spcAft>
              <a:buNone/>
            </a:pPr>
            <a:r>
              <a:rPr lang="en">
                <a:solidFill>
                  <a:schemeClr val="lt1"/>
                </a:solidFill>
              </a:rPr>
              <a:t>Geraardsbergen</a:t>
            </a:r>
            <a:endParaRPr>
              <a:solidFill>
                <a:schemeClr val="lt1"/>
              </a:solidFill>
            </a:endParaRPr>
          </a:p>
          <a:p>
            <a:pPr marL="0" lvl="0" indent="0" algn="l" rtl="0">
              <a:lnSpc>
                <a:spcPct val="150000"/>
              </a:lnSpc>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 </a:t>
            </a:r>
            <a:endParaRPr>
              <a:solidFill>
                <a:schemeClr val="lt1"/>
              </a:solidFill>
            </a:endParaRPr>
          </a:p>
        </p:txBody>
      </p:sp>
      <p:sp>
        <p:nvSpPr>
          <p:cNvPr id="416" name="Google Shape;416;p59"/>
          <p:cNvSpPr txBox="1"/>
          <p:nvPr/>
        </p:nvSpPr>
        <p:spPr>
          <a:xfrm>
            <a:off x="1081350" y="3966900"/>
            <a:ext cx="6981300" cy="741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800">
                <a:solidFill>
                  <a:schemeClr val="lt1"/>
                </a:solidFill>
              </a:rPr>
              <a:t>  Bij belangrijke evenementen kunnen de dagen en uren variëren.</a:t>
            </a:r>
            <a:endParaRPr sz="1800">
              <a:solidFill>
                <a:schemeClr val="lt1"/>
              </a:solidFill>
            </a:endParaRPr>
          </a:p>
        </p:txBody>
      </p:sp>
      <p:pic>
        <p:nvPicPr>
          <p:cNvPr id="417" name="Google Shape;417;p59"/>
          <p:cNvPicPr preferRelativeResize="0"/>
          <p:nvPr/>
        </p:nvPicPr>
        <p:blipFill>
          <a:blip r:embed="rId5">
            <a:alphaModFix/>
          </a:blip>
          <a:stretch>
            <a:fillRect/>
          </a:stretch>
        </p:blipFill>
        <p:spPr>
          <a:xfrm>
            <a:off x="5212073" y="1898375"/>
            <a:ext cx="2758026" cy="20685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0"/>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423" name="Google Shape;423;p60"/>
          <p:cNvPicPr preferRelativeResize="0"/>
          <p:nvPr/>
        </p:nvPicPr>
        <p:blipFill>
          <a:blip r:embed="rId4">
            <a:alphaModFix/>
          </a:blip>
          <a:stretch>
            <a:fillRect/>
          </a:stretch>
        </p:blipFill>
        <p:spPr>
          <a:xfrm>
            <a:off x="-2630875" y="-1957225"/>
            <a:ext cx="4727556" cy="3343623"/>
          </a:xfrm>
          <a:prstGeom prst="rect">
            <a:avLst/>
          </a:prstGeom>
          <a:noFill/>
          <a:ln>
            <a:noFill/>
          </a:ln>
        </p:spPr>
      </p:pic>
      <p:pic>
        <p:nvPicPr>
          <p:cNvPr id="424" name="Google Shape;424;p60"/>
          <p:cNvPicPr preferRelativeResize="0"/>
          <p:nvPr/>
        </p:nvPicPr>
        <p:blipFill>
          <a:blip r:embed="rId5">
            <a:alphaModFix/>
          </a:blip>
          <a:stretch>
            <a:fillRect/>
          </a:stretch>
        </p:blipFill>
        <p:spPr>
          <a:xfrm>
            <a:off x="277375" y="921875"/>
            <a:ext cx="2676076" cy="3527396"/>
          </a:xfrm>
          <a:prstGeom prst="rect">
            <a:avLst/>
          </a:prstGeom>
          <a:noFill/>
          <a:ln>
            <a:noFill/>
          </a:ln>
        </p:spPr>
      </p:pic>
      <p:pic>
        <p:nvPicPr>
          <p:cNvPr id="425" name="Google Shape;425;p60"/>
          <p:cNvPicPr preferRelativeResize="0"/>
          <p:nvPr/>
        </p:nvPicPr>
        <p:blipFill>
          <a:blip r:embed="rId6">
            <a:alphaModFix/>
          </a:blip>
          <a:stretch>
            <a:fillRect/>
          </a:stretch>
        </p:blipFill>
        <p:spPr>
          <a:xfrm>
            <a:off x="6164471" y="921875"/>
            <a:ext cx="2617125" cy="3489475"/>
          </a:xfrm>
          <a:prstGeom prst="rect">
            <a:avLst/>
          </a:prstGeom>
          <a:noFill/>
          <a:ln>
            <a:noFill/>
          </a:ln>
        </p:spPr>
      </p:pic>
      <p:pic>
        <p:nvPicPr>
          <p:cNvPr id="426" name="Google Shape;426;p60"/>
          <p:cNvPicPr preferRelativeResize="0"/>
          <p:nvPr/>
        </p:nvPicPr>
        <p:blipFill>
          <a:blip r:embed="rId7">
            <a:alphaModFix/>
          </a:blip>
          <a:stretch>
            <a:fillRect/>
          </a:stretch>
        </p:blipFill>
        <p:spPr>
          <a:xfrm>
            <a:off x="3263425" y="940825"/>
            <a:ext cx="2617125" cy="348946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61"/>
          <p:cNvPicPr preferRelativeResize="0"/>
          <p:nvPr/>
        </p:nvPicPr>
        <p:blipFill>
          <a:blip r:embed="rId3">
            <a:alphaModFix/>
          </a:blip>
          <a:stretch>
            <a:fillRect/>
          </a:stretch>
        </p:blipFill>
        <p:spPr>
          <a:xfrm>
            <a:off x="0" y="0"/>
            <a:ext cx="9144003" cy="5143501"/>
          </a:xfrm>
          <a:prstGeom prst="rect">
            <a:avLst/>
          </a:prstGeom>
          <a:noFill/>
          <a:ln>
            <a:noFill/>
          </a:ln>
        </p:spPr>
      </p:pic>
      <p:sp>
        <p:nvSpPr>
          <p:cNvPr id="432" name="Google Shape;432;p61"/>
          <p:cNvSpPr txBox="1">
            <a:spLocks noGrp="1"/>
          </p:cNvSpPr>
          <p:nvPr>
            <p:ph type="ctrTitle"/>
          </p:nvPr>
        </p:nvSpPr>
        <p:spPr>
          <a:xfrm>
            <a:off x="381700" y="333775"/>
            <a:ext cx="8520600" cy="116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lt1"/>
                </a:solidFill>
              </a:rPr>
              <a:t>Omgevingsanalyse</a:t>
            </a:r>
            <a:endParaRPr b="1">
              <a:solidFill>
                <a:schemeClr val="lt1"/>
              </a:solidFill>
            </a:endParaRPr>
          </a:p>
        </p:txBody>
      </p:sp>
      <p:pic>
        <p:nvPicPr>
          <p:cNvPr id="433" name="Google Shape;433;p61"/>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434" name="Google Shape;434;p61"/>
          <p:cNvSpPr txBox="1">
            <a:spLocks noGrp="1"/>
          </p:cNvSpPr>
          <p:nvPr>
            <p:ph type="subTitle" idx="1"/>
          </p:nvPr>
        </p:nvSpPr>
        <p:spPr>
          <a:xfrm>
            <a:off x="1236425" y="1881100"/>
            <a:ext cx="7202100" cy="2396700"/>
          </a:xfrm>
          <a:prstGeom prst="rect">
            <a:avLst/>
          </a:prstGeom>
        </p:spPr>
        <p:txBody>
          <a:bodyPr spcFirstLastPara="1" wrap="square" lIns="91425" tIns="91425" rIns="91425" bIns="91425" anchor="t" anchorCtr="0">
            <a:normAutofit/>
          </a:bodyPr>
          <a:lstStyle/>
          <a:p>
            <a:pPr marL="457200" lvl="0" indent="-406400" algn="l" rtl="0">
              <a:spcBef>
                <a:spcPts val="0"/>
              </a:spcBef>
              <a:spcAft>
                <a:spcPts val="0"/>
              </a:spcAft>
              <a:buClr>
                <a:schemeClr val="lt1"/>
              </a:buClr>
              <a:buSzPts val="2800"/>
              <a:buChar char="●"/>
            </a:pPr>
            <a:r>
              <a:rPr lang="en">
                <a:solidFill>
                  <a:schemeClr val="lt1"/>
                </a:solidFill>
              </a:rPr>
              <a:t>Fase 1: april 2023 tot september 2023 </a:t>
            </a:r>
            <a:endParaRPr>
              <a:solidFill>
                <a:schemeClr val="lt1"/>
              </a:solidFill>
            </a:endParaRPr>
          </a:p>
          <a:p>
            <a:pPr marL="457200" lvl="0" indent="-406400" algn="l" rtl="0">
              <a:spcBef>
                <a:spcPts val="0"/>
              </a:spcBef>
              <a:spcAft>
                <a:spcPts val="0"/>
              </a:spcAft>
              <a:buClr>
                <a:schemeClr val="lt1"/>
              </a:buClr>
              <a:buSzPts val="2800"/>
              <a:buChar char="●"/>
            </a:pPr>
            <a:r>
              <a:rPr lang="en">
                <a:solidFill>
                  <a:schemeClr val="lt1"/>
                </a:solidFill>
              </a:rPr>
              <a:t>Fase 2: oktober 2023 tot mei 2024</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a:blip r:embed="rId3">
            <a:alphaModFix/>
          </a:blip>
          <a:stretch>
            <a:fillRect/>
          </a:stretch>
        </p:blipFill>
        <p:spPr>
          <a:xfrm>
            <a:off x="3316113" y="238100"/>
            <a:ext cx="2511774" cy="1048250"/>
          </a:xfrm>
          <a:prstGeom prst="rect">
            <a:avLst/>
          </a:prstGeom>
          <a:noFill/>
          <a:ln>
            <a:noFill/>
          </a:ln>
        </p:spPr>
      </p:pic>
      <p:sp>
        <p:nvSpPr>
          <p:cNvPr id="94" name="Google Shape;94;p17"/>
          <p:cNvSpPr txBox="1">
            <a:spLocks noGrp="1"/>
          </p:cNvSpPr>
          <p:nvPr>
            <p:ph type="subTitle" idx="1"/>
          </p:nvPr>
        </p:nvSpPr>
        <p:spPr>
          <a:xfrm>
            <a:off x="1285350" y="1373400"/>
            <a:ext cx="6573300" cy="2396700"/>
          </a:xfrm>
          <a:prstGeom prst="rect">
            <a:avLst/>
          </a:prstGeom>
        </p:spPr>
        <p:txBody>
          <a:bodyPr spcFirstLastPara="1" wrap="square" lIns="91425" tIns="91425" rIns="91425" bIns="91425" anchor="t" anchorCtr="0">
            <a:noAutofit/>
          </a:bodyPr>
          <a:lstStyle/>
          <a:p>
            <a:pPr marL="457200" lvl="0" indent="-320040" algn="l" rtl="0">
              <a:lnSpc>
                <a:spcPct val="140000"/>
              </a:lnSpc>
              <a:spcBef>
                <a:spcPts val="0"/>
              </a:spcBef>
              <a:spcAft>
                <a:spcPts val="0"/>
              </a:spcAft>
              <a:buClr>
                <a:schemeClr val="lt1"/>
              </a:buClr>
              <a:buSzPts val="1440"/>
              <a:buChar char="●"/>
            </a:pPr>
            <a:r>
              <a:rPr lang="en" sz="1440">
                <a:solidFill>
                  <a:schemeClr val="lt1"/>
                </a:solidFill>
              </a:rPr>
              <a:t>Samenwerkingsovereenkomst Stad Ninove 2021 - 2026</a:t>
            </a:r>
            <a:endParaRPr sz="1440">
              <a:solidFill>
                <a:schemeClr val="lt1"/>
              </a:solidFill>
            </a:endParaRPr>
          </a:p>
          <a:p>
            <a:pPr marL="457200" lvl="0" indent="-320040" algn="l" rtl="0">
              <a:lnSpc>
                <a:spcPct val="140000"/>
              </a:lnSpc>
              <a:spcBef>
                <a:spcPts val="0"/>
              </a:spcBef>
              <a:spcAft>
                <a:spcPts val="0"/>
              </a:spcAft>
              <a:buClr>
                <a:schemeClr val="lt1"/>
              </a:buClr>
              <a:buSzPts val="1440"/>
              <a:buChar char="●"/>
            </a:pPr>
            <a:r>
              <a:rPr lang="en" sz="1440">
                <a:solidFill>
                  <a:schemeClr val="lt1"/>
                </a:solidFill>
              </a:rPr>
              <a:t>Vindplaatsgericht werk</a:t>
            </a:r>
            <a:endParaRPr sz="1440">
              <a:solidFill>
                <a:schemeClr val="lt1"/>
              </a:solidFill>
            </a:endParaRPr>
          </a:p>
          <a:p>
            <a:pPr marL="457200" lvl="0" indent="-320040" algn="l" rtl="0">
              <a:lnSpc>
                <a:spcPct val="140000"/>
              </a:lnSpc>
              <a:spcBef>
                <a:spcPts val="0"/>
              </a:spcBef>
              <a:spcAft>
                <a:spcPts val="0"/>
              </a:spcAft>
              <a:buClr>
                <a:schemeClr val="lt1"/>
              </a:buClr>
              <a:buSzPts val="1440"/>
              <a:buChar char="●"/>
            </a:pPr>
            <a:r>
              <a:rPr lang="en" sz="1440">
                <a:solidFill>
                  <a:schemeClr val="lt1"/>
                </a:solidFill>
              </a:rPr>
              <a:t>Vrijetijdsaanbod</a:t>
            </a:r>
            <a:endParaRPr sz="1440">
              <a:solidFill>
                <a:schemeClr val="lt1"/>
              </a:solidFill>
            </a:endParaRPr>
          </a:p>
          <a:p>
            <a:pPr marL="457200" lvl="0" indent="-320040" algn="l" rtl="0">
              <a:lnSpc>
                <a:spcPct val="140000"/>
              </a:lnSpc>
              <a:spcBef>
                <a:spcPts val="0"/>
              </a:spcBef>
              <a:spcAft>
                <a:spcPts val="0"/>
              </a:spcAft>
              <a:buClr>
                <a:schemeClr val="lt1"/>
              </a:buClr>
              <a:buSzPts val="1440"/>
              <a:buChar char="●"/>
            </a:pPr>
            <a:r>
              <a:rPr lang="en" sz="1440">
                <a:solidFill>
                  <a:schemeClr val="lt1"/>
                </a:solidFill>
              </a:rPr>
              <a:t>Brug met andere levensdomeinen</a:t>
            </a:r>
            <a:endParaRPr sz="1440">
              <a:solidFill>
                <a:schemeClr val="lt1"/>
              </a:solidFill>
            </a:endParaRPr>
          </a:p>
          <a:p>
            <a:pPr marL="457200" lvl="0" indent="-320040" algn="l" rtl="0">
              <a:lnSpc>
                <a:spcPct val="140000"/>
              </a:lnSpc>
              <a:spcBef>
                <a:spcPts val="0"/>
              </a:spcBef>
              <a:spcAft>
                <a:spcPts val="0"/>
              </a:spcAft>
              <a:buClr>
                <a:schemeClr val="lt1"/>
              </a:buClr>
              <a:buSzPts val="1440"/>
              <a:buChar char="●"/>
            </a:pPr>
            <a:r>
              <a:rPr lang="en" sz="1440">
                <a:solidFill>
                  <a:schemeClr val="lt1"/>
                </a:solidFill>
              </a:rPr>
              <a:t>Vertegenwoordiging van de jongeren</a:t>
            </a:r>
            <a:endParaRPr sz="1440">
              <a:solidFill>
                <a:schemeClr val="lt1"/>
              </a:solidFill>
            </a:endParaRPr>
          </a:p>
          <a:p>
            <a:pPr marL="457200" lvl="0" indent="-320040" algn="l" rtl="0">
              <a:lnSpc>
                <a:spcPct val="140000"/>
              </a:lnSpc>
              <a:spcBef>
                <a:spcPts val="0"/>
              </a:spcBef>
              <a:spcAft>
                <a:spcPts val="0"/>
              </a:spcAft>
              <a:buClr>
                <a:schemeClr val="lt1"/>
              </a:buClr>
              <a:buSzPts val="1440"/>
              <a:buChar char="●"/>
            </a:pPr>
            <a:r>
              <a:rPr lang="en" sz="1440">
                <a:solidFill>
                  <a:schemeClr val="lt1"/>
                </a:solidFill>
              </a:rPr>
              <a:t>Warme ontvangst</a:t>
            </a:r>
            <a:endParaRPr sz="1440">
              <a:solidFill>
                <a:schemeClr val="lt1"/>
              </a:solidFill>
            </a:endParaRPr>
          </a:p>
          <a:p>
            <a:pPr marL="457200" lvl="0" indent="-320040" algn="l" rtl="0">
              <a:lnSpc>
                <a:spcPct val="140000"/>
              </a:lnSpc>
              <a:spcBef>
                <a:spcPts val="0"/>
              </a:spcBef>
              <a:spcAft>
                <a:spcPts val="0"/>
              </a:spcAft>
              <a:buClr>
                <a:schemeClr val="lt1"/>
              </a:buClr>
              <a:buSzPts val="1440"/>
              <a:buChar char="●"/>
            </a:pPr>
            <a:r>
              <a:rPr lang="en" sz="1440">
                <a:solidFill>
                  <a:schemeClr val="lt1"/>
                </a:solidFill>
              </a:rPr>
              <a:t>Private partners </a:t>
            </a:r>
            <a:r>
              <a:rPr lang="en" sz="1440" b="1">
                <a:solidFill>
                  <a:schemeClr val="lt1"/>
                </a:solidFill>
              </a:rPr>
              <a:t>La Lorraine en Rotary Ninove - Dendervalei</a:t>
            </a:r>
            <a:endParaRPr sz="1440" b="1">
              <a:solidFill>
                <a:schemeClr val="lt1"/>
              </a:solidFill>
            </a:endParaRPr>
          </a:p>
          <a:p>
            <a:pPr marL="457200" lvl="0" indent="-320040" algn="l" rtl="0">
              <a:lnSpc>
                <a:spcPct val="140000"/>
              </a:lnSpc>
              <a:spcBef>
                <a:spcPts val="0"/>
              </a:spcBef>
              <a:spcAft>
                <a:spcPts val="0"/>
              </a:spcAft>
              <a:buClr>
                <a:schemeClr val="lt1"/>
              </a:buClr>
              <a:buSzPts val="1440"/>
              <a:buChar char="●"/>
            </a:pPr>
            <a:r>
              <a:rPr lang="en" sz="1440" b="1">
                <a:solidFill>
                  <a:schemeClr val="lt1"/>
                </a:solidFill>
              </a:rPr>
              <a:t>Ontmoeten, verwonderen en verbinden</a:t>
            </a:r>
            <a:endParaRPr sz="1440" b="1">
              <a:solidFill>
                <a:schemeClr val="lt1"/>
              </a:solidFill>
            </a:endParaRPr>
          </a:p>
          <a:p>
            <a:pPr marL="457200" lvl="0" indent="-320040" algn="l" rtl="0">
              <a:lnSpc>
                <a:spcPct val="140000"/>
              </a:lnSpc>
              <a:spcBef>
                <a:spcPts val="0"/>
              </a:spcBef>
              <a:spcAft>
                <a:spcPts val="0"/>
              </a:spcAft>
              <a:buClr>
                <a:schemeClr val="lt1"/>
              </a:buClr>
              <a:buSzPts val="1440"/>
              <a:buChar char="●"/>
            </a:pPr>
            <a:r>
              <a:rPr lang="en" sz="1440" b="1">
                <a:solidFill>
                  <a:schemeClr val="lt1"/>
                </a:solidFill>
              </a:rPr>
              <a:t>RESPECT</a:t>
            </a:r>
            <a:endParaRPr sz="1440" b="1">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62"/>
          <p:cNvPicPr preferRelativeResize="0"/>
          <p:nvPr/>
        </p:nvPicPr>
        <p:blipFill>
          <a:blip r:embed="rId3">
            <a:alphaModFix/>
          </a:blip>
          <a:stretch>
            <a:fillRect/>
          </a:stretch>
        </p:blipFill>
        <p:spPr>
          <a:xfrm>
            <a:off x="0" y="0"/>
            <a:ext cx="9144003" cy="5143501"/>
          </a:xfrm>
          <a:prstGeom prst="rect">
            <a:avLst/>
          </a:prstGeom>
          <a:noFill/>
          <a:ln>
            <a:noFill/>
          </a:ln>
        </p:spPr>
      </p:pic>
      <p:sp>
        <p:nvSpPr>
          <p:cNvPr id="440" name="Google Shape;440;p62"/>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1:</a:t>
            </a:r>
            <a:r>
              <a:rPr lang="en" sz="3000" b="1">
                <a:solidFill>
                  <a:srgbClr val="22E1FF"/>
                </a:solidFill>
              </a:rPr>
              <a:t> april 2023 - september 2023</a:t>
            </a:r>
            <a:endParaRPr sz="3000" b="1">
              <a:solidFill>
                <a:srgbClr val="22E1FF"/>
              </a:solidFill>
            </a:endParaRPr>
          </a:p>
        </p:txBody>
      </p:sp>
      <p:pic>
        <p:nvPicPr>
          <p:cNvPr id="441" name="Google Shape;441;p62"/>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442" name="Google Shape;442;p62"/>
          <p:cNvSpPr txBox="1">
            <a:spLocks noGrp="1"/>
          </p:cNvSpPr>
          <p:nvPr>
            <p:ph type="subTitle" idx="1"/>
          </p:nvPr>
        </p:nvSpPr>
        <p:spPr>
          <a:xfrm>
            <a:off x="823450" y="1741975"/>
            <a:ext cx="7637100" cy="2102400"/>
          </a:xfrm>
          <a:prstGeom prst="rect">
            <a:avLst/>
          </a:prstGeom>
        </p:spPr>
        <p:txBody>
          <a:bodyPr spcFirstLastPara="1" wrap="square" lIns="91425" tIns="91425" rIns="91425" bIns="91425" anchor="t" anchorCtr="0">
            <a:normAutofit fontScale="25000" lnSpcReduction="20000"/>
          </a:bodyPr>
          <a:lstStyle/>
          <a:p>
            <a:pPr marL="457200" lvl="0" indent="-336550" algn="l" rtl="0">
              <a:lnSpc>
                <a:spcPct val="150000"/>
              </a:lnSpc>
              <a:spcBef>
                <a:spcPts val="0"/>
              </a:spcBef>
              <a:spcAft>
                <a:spcPts val="0"/>
              </a:spcAft>
              <a:buClr>
                <a:schemeClr val="lt1"/>
              </a:buClr>
              <a:buSzPct val="100000"/>
              <a:buChar char="●"/>
            </a:pPr>
            <a:r>
              <a:rPr lang="en" sz="6800">
                <a:solidFill>
                  <a:schemeClr val="lt1"/>
                </a:solidFill>
              </a:rPr>
              <a:t>Welke drempels wegen het vaakst door om al dan niet deel te nemen aan initiatieven van de stad?</a:t>
            </a:r>
            <a:endParaRPr sz="6800">
              <a:solidFill>
                <a:schemeClr val="lt1"/>
              </a:solidFill>
            </a:endParaRPr>
          </a:p>
          <a:p>
            <a:pPr marL="457200" lvl="0" indent="-336550" algn="l" rtl="0">
              <a:lnSpc>
                <a:spcPct val="150000"/>
              </a:lnSpc>
              <a:spcBef>
                <a:spcPts val="0"/>
              </a:spcBef>
              <a:spcAft>
                <a:spcPts val="0"/>
              </a:spcAft>
              <a:buClr>
                <a:schemeClr val="lt1"/>
              </a:buClr>
              <a:buSzPct val="100000"/>
              <a:buChar char="●"/>
            </a:pPr>
            <a:r>
              <a:rPr lang="en" sz="6800">
                <a:solidFill>
                  <a:schemeClr val="lt1"/>
                </a:solidFill>
              </a:rPr>
              <a:t>Door welke drempels haken jongeren af wanneer ze wél al deelnemen aan een initiatief?</a:t>
            </a:r>
            <a:endParaRPr sz="6800">
              <a:solidFill>
                <a:schemeClr val="lt1"/>
              </a:solidFill>
            </a:endParaRPr>
          </a:p>
          <a:p>
            <a:pPr marL="457200" lvl="0" indent="-336550" algn="l" rtl="0">
              <a:lnSpc>
                <a:spcPct val="150000"/>
              </a:lnSpc>
              <a:spcBef>
                <a:spcPts val="0"/>
              </a:spcBef>
              <a:spcAft>
                <a:spcPts val="0"/>
              </a:spcAft>
              <a:buClr>
                <a:schemeClr val="lt1"/>
              </a:buClr>
              <a:buSzPct val="100000"/>
              <a:buChar char="●"/>
            </a:pPr>
            <a:r>
              <a:rPr lang="en" sz="6800">
                <a:solidFill>
                  <a:schemeClr val="lt1"/>
                </a:solidFill>
              </a:rPr>
              <a:t>In fase 2 gaan we aan de slag met de resultaten van deze drempels</a:t>
            </a:r>
            <a:endParaRPr sz="6800">
              <a:solidFill>
                <a:schemeClr val="lt1"/>
              </a:solidFill>
            </a:endParaRPr>
          </a:p>
          <a:p>
            <a:pPr marL="0" lvl="0" indent="0" algn="l" rtl="0">
              <a:spcBef>
                <a:spcPts val="0"/>
              </a:spcBef>
              <a:spcAft>
                <a:spcPts val="0"/>
              </a:spcAft>
              <a:buNone/>
            </a:pPr>
            <a:endParaRPr sz="3701">
              <a:solidFill>
                <a:schemeClr val="lt1"/>
              </a:solidFill>
            </a:endParaRPr>
          </a:p>
          <a:p>
            <a:pPr marL="0" lvl="0" indent="0" algn="l" rtl="0">
              <a:spcBef>
                <a:spcPts val="0"/>
              </a:spcBef>
              <a:spcAft>
                <a:spcPts val="0"/>
              </a:spcAft>
              <a:buNone/>
            </a:pPr>
            <a:endParaRPr>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3"/>
          <p:cNvPicPr preferRelativeResize="0"/>
          <p:nvPr/>
        </p:nvPicPr>
        <p:blipFill>
          <a:blip r:embed="rId3">
            <a:alphaModFix/>
          </a:blip>
          <a:stretch>
            <a:fillRect/>
          </a:stretch>
        </p:blipFill>
        <p:spPr>
          <a:xfrm>
            <a:off x="0" y="0"/>
            <a:ext cx="9144003" cy="5143501"/>
          </a:xfrm>
          <a:prstGeom prst="rect">
            <a:avLst/>
          </a:prstGeom>
          <a:noFill/>
          <a:ln>
            <a:noFill/>
          </a:ln>
        </p:spPr>
      </p:pic>
      <p:sp>
        <p:nvSpPr>
          <p:cNvPr id="448" name="Google Shape;448;p63"/>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1:</a:t>
            </a:r>
            <a:r>
              <a:rPr lang="en" sz="3000" b="1">
                <a:solidFill>
                  <a:srgbClr val="22E1FF"/>
                </a:solidFill>
              </a:rPr>
              <a:t> april 2023 - september 2023</a:t>
            </a:r>
            <a:endParaRPr sz="3000" b="1">
              <a:solidFill>
                <a:srgbClr val="22E1FF"/>
              </a:solidFill>
            </a:endParaRPr>
          </a:p>
        </p:txBody>
      </p:sp>
      <p:pic>
        <p:nvPicPr>
          <p:cNvPr id="449" name="Google Shape;449;p63"/>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450" name="Google Shape;450;p63"/>
          <p:cNvSpPr txBox="1">
            <a:spLocks noGrp="1"/>
          </p:cNvSpPr>
          <p:nvPr>
            <p:ph type="subTitle" idx="1"/>
          </p:nvPr>
        </p:nvSpPr>
        <p:spPr>
          <a:xfrm>
            <a:off x="2139450" y="876462"/>
            <a:ext cx="4865100" cy="65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rPr>
              <a:t>Leeftijd en geslacht</a:t>
            </a:r>
            <a:endParaRPr>
              <a:solidFill>
                <a:schemeClr val="lt1"/>
              </a:solidFill>
            </a:endParaRPr>
          </a:p>
        </p:txBody>
      </p:sp>
      <p:sp>
        <p:nvSpPr>
          <p:cNvPr id="451" name="Google Shape;451;p63"/>
          <p:cNvSpPr txBox="1"/>
          <p:nvPr/>
        </p:nvSpPr>
        <p:spPr>
          <a:xfrm>
            <a:off x="3072000" y="3749850"/>
            <a:ext cx="3000000" cy="831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1200"/>
              </a:spcAft>
              <a:buNone/>
            </a:pPr>
            <a:r>
              <a:rPr lang="en">
                <a:solidFill>
                  <a:schemeClr val="lt1"/>
                </a:solidFill>
                <a:latin typeface="Lato"/>
                <a:ea typeface="Lato"/>
                <a:cs typeface="Lato"/>
                <a:sym typeface="Lato"/>
              </a:rPr>
              <a:t>64,9% = </a:t>
            </a:r>
            <a:r>
              <a:rPr lang="en" b="1">
                <a:solidFill>
                  <a:schemeClr val="lt1"/>
                </a:solidFill>
                <a:latin typeface="Lato"/>
                <a:ea typeface="Lato"/>
                <a:cs typeface="Lato"/>
                <a:sym typeface="Lato"/>
              </a:rPr>
              <a:t>133</a:t>
            </a:r>
            <a:br>
              <a:rPr lang="en">
                <a:solidFill>
                  <a:schemeClr val="lt1"/>
                </a:solidFill>
                <a:latin typeface="Lato"/>
                <a:ea typeface="Lato"/>
                <a:cs typeface="Lato"/>
                <a:sym typeface="Lato"/>
              </a:rPr>
            </a:br>
            <a:r>
              <a:rPr lang="en">
                <a:solidFill>
                  <a:schemeClr val="lt1"/>
                </a:solidFill>
                <a:latin typeface="Lato"/>
                <a:ea typeface="Lato"/>
                <a:cs typeface="Lato"/>
                <a:sym typeface="Lato"/>
              </a:rPr>
              <a:t>34,1% = </a:t>
            </a:r>
            <a:r>
              <a:rPr lang="en" b="1">
                <a:solidFill>
                  <a:schemeClr val="lt1"/>
                </a:solidFill>
                <a:latin typeface="Lato"/>
                <a:ea typeface="Lato"/>
                <a:cs typeface="Lato"/>
                <a:sym typeface="Lato"/>
              </a:rPr>
              <a:t>72</a:t>
            </a:r>
            <a:br>
              <a:rPr lang="en">
                <a:solidFill>
                  <a:schemeClr val="lt1"/>
                </a:solidFill>
                <a:latin typeface="Lato"/>
                <a:ea typeface="Lato"/>
                <a:cs typeface="Lato"/>
                <a:sym typeface="Lato"/>
              </a:rPr>
            </a:br>
            <a:r>
              <a:rPr lang="en">
                <a:solidFill>
                  <a:schemeClr val="lt1"/>
                </a:solidFill>
                <a:latin typeface="Lato"/>
                <a:ea typeface="Lato"/>
                <a:cs typeface="Lato"/>
                <a:sym typeface="Lato"/>
              </a:rPr>
              <a:t>1% = </a:t>
            </a:r>
            <a:r>
              <a:rPr lang="en" b="1">
                <a:solidFill>
                  <a:schemeClr val="lt1"/>
                </a:solidFill>
                <a:latin typeface="Lato"/>
                <a:ea typeface="Lato"/>
                <a:cs typeface="Lato"/>
                <a:sym typeface="Lato"/>
              </a:rPr>
              <a:t>2</a:t>
            </a:r>
            <a:endParaRPr>
              <a:solidFill>
                <a:schemeClr val="lt1"/>
              </a:solidFill>
            </a:endParaRPr>
          </a:p>
        </p:txBody>
      </p:sp>
      <p:pic>
        <p:nvPicPr>
          <p:cNvPr id="452" name="Google Shape;452;p63"/>
          <p:cNvPicPr preferRelativeResize="0"/>
          <p:nvPr/>
        </p:nvPicPr>
        <p:blipFill>
          <a:blip r:embed="rId5">
            <a:alphaModFix/>
          </a:blip>
          <a:stretch>
            <a:fillRect/>
          </a:stretch>
        </p:blipFill>
        <p:spPr>
          <a:xfrm>
            <a:off x="686825" y="1453650"/>
            <a:ext cx="4513300" cy="2296225"/>
          </a:xfrm>
          <a:prstGeom prst="rect">
            <a:avLst/>
          </a:prstGeom>
          <a:noFill/>
          <a:ln>
            <a:noFill/>
          </a:ln>
        </p:spPr>
      </p:pic>
      <p:pic>
        <p:nvPicPr>
          <p:cNvPr id="453" name="Google Shape;453;p63"/>
          <p:cNvPicPr preferRelativeResize="0"/>
          <p:nvPr/>
        </p:nvPicPr>
        <p:blipFill>
          <a:blip r:embed="rId6">
            <a:alphaModFix/>
          </a:blip>
          <a:stretch>
            <a:fillRect/>
          </a:stretch>
        </p:blipFill>
        <p:spPr>
          <a:xfrm>
            <a:off x="5200125" y="1453625"/>
            <a:ext cx="3102552" cy="22962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64"/>
          <p:cNvPicPr preferRelativeResize="0"/>
          <p:nvPr/>
        </p:nvPicPr>
        <p:blipFill>
          <a:blip r:embed="rId3">
            <a:alphaModFix/>
          </a:blip>
          <a:stretch>
            <a:fillRect/>
          </a:stretch>
        </p:blipFill>
        <p:spPr>
          <a:xfrm>
            <a:off x="0" y="0"/>
            <a:ext cx="9144003" cy="5143501"/>
          </a:xfrm>
          <a:prstGeom prst="rect">
            <a:avLst/>
          </a:prstGeom>
          <a:noFill/>
          <a:ln>
            <a:noFill/>
          </a:ln>
        </p:spPr>
      </p:pic>
      <p:sp>
        <p:nvSpPr>
          <p:cNvPr id="459" name="Google Shape;459;p64"/>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1:</a:t>
            </a:r>
            <a:r>
              <a:rPr lang="en" sz="3000" b="1">
                <a:solidFill>
                  <a:srgbClr val="22E1FF"/>
                </a:solidFill>
              </a:rPr>
              <a:t> april 2023 - september 2023</a:t>
            </a:r>
            <a:endParaRPr sz="3000" b="1">
              <a:solidFill>
                <a:srgbClr val="22E1FF"/>
              </a:solidFill>
            </a:endParaRPr>
          </a:p>
        </p:txBody>
      </p:sp>
      <p:pic>
        <p:nvPicPr>
          <p:cNvPr id="460" name="Google Shape;460;p64"/>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461" name="Google Shape;461;p64"/>
          <p:cNvSpPr txBox="1">
            <a:spLocks noGrp="1"/>
          </p:cNvSpPr>
          <p:nvPr>
            <p:ph type="subTitle" idx="1"/>
          </p:nvPr>
        </p:nvSpPr>
        <p:spPr>
          <a:xfrm>
            <a:off x="2139450" y="876462"/>
            <a:ext cx="4865100" cy="65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rPr>
              <a:t>Lid van een vereniging</a:t>
            </a:r>
            <a:endParaRPr>
              <a:solidFill>
                <a:schemeClr val="lt1"/>
              </a:solidFill>
            </a:endParaRPr>
          </a:p>
        </p:txBody>
      </p:sp>
      <p:sp>
        <p:nvSpPr>
          <p:cNvPr id="462" name="Google Shape;462;p64"/>
          <p:cNvSpPr txBox="1"/>
          <p:nvPr/>
        </p:nvSpPr>
        <p:spPr>
          <a:xfrm>
            <a:off x="3072000" y="4000025"/>
            <a:ext cx="30000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lt1"/>
                </a:solidFill>
                <a:latin typeface="Lato"/>
                <a:ea typeface="Lato"/>
                <a:cs typeface="Lato"/>
                <a:sym typeface="Lato"/>
              </a:rPr>
              <a:t>50,7% = </a:t>
            </a:r>
            <a:r>
              <a:rPr lang="en" b="1">
                <a:solidFill>
                  <a:schemeClr val="lt1"/>
                </a:solidFill>
                <a:latin typeface="Lato"/>
                <a:ea typeface="Lato"/>
                <a:cs typeface="Lato"/>
                <a:sym typeface="Lato"/>
              </a:rPr>
              <a:t>105</a:t>
            </a:r>
            <a:br>
              <a:rPr lang="en">
                <a:solidFill>
                  <a:schemeClr val="lt1"/>
                </a:solidFill>
                <a:latin typeface="Lato"/>
                <a:ea typeface="Lato"/>
                <a:cs typeface="Lato"/>
                <a:sym typeface="Lato"/>
              </a:rPr>
            </a:br>
            <a:r>
              <a:rPr lang="en">
                <a:solidFill>
                  <a:schemeClr val="lt1"/>
                </a:solidFill>
                <a:latin typeface="Lato"/>
                <a:ea typeface="Lato"/>
                <a:cs typeface="Lato"/>
                <a:sym typeface="Lato"/>
              </a:rPr>
              <a:t>49,3% = </a:t>
            </a:r>
            <a:r>
              <a:rPr lang="en" b="1">
                <a:solidFill>
                  <a:schemeClr val="lt1"/>
                </a:solidFill>
                <a:latin typeface="Lato"/>
                <a:ea typeface="Lato"/>
                <a:cs typeface="Lato"/>
                <a:sym typeface="Lato"/>
              </a:rPr>
              <a:t>102</a:t>
            </a:r>
            <a:endParaRPr>
              <a:solidFill>
                <a:schemeClr val="lt1"/>
              </a:solidFill>
            </a:endParaRPr>
          </a:p>
        </p:txBody>
      </p:sp>
      <p:pic>
        <p:nvPicPr>
          <p:cNvPr id="463" name="Google Shape;463;p64"/>
          <p:cNvPicPr preferRelativeResize="0"/>
          <p:nvPr/>
        </p:nvPicPr>
        <p:blipFill>
          <a:blip r:embed="rId5">
            <a:alphaModFix/>
          </a:blip>
          <a:stretch>
            <a:fillRect/>
          </a:stretch>
        </p:blipFill>
        <p:spPr>
          <a:xfrm>
            <a:off x="3037875" y="1453951"/>
            <a:ext cx="3068250" cy="2602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5"/>
          <p:cNvPicPr preferRelativeResize="0"/>
          <p:nvPr/>
        </p:nvPicPr>
        <p:blipFill>
          <a:blip r:embed="rId3">
            <a:alphaModFix/>
          </a:blip>
          <a:stretch>
            <a:fillRect/>
          </a:stretch>
        </p:blipFill>
        <p:spPr>
          <a:xfrm>
            <a:off x="0" y="0"/>
            <a:ext cx="9144003" cy="5143501"/>
          </a:xfrm>
          <a:prstGeom prst="rect">
            <a:avLst/>
          </a:prstGeom>
          <a:noFill/>
          <a:ln>
            <a:noFill/>
          </a:ln>
        </p:spPr>
      </p:pic>
      <p:sp>
        <p:nvSpPr>
          <p:cNvPr id="469" name="Google Shape;469;p65"/>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1:</a:t>
            </a:r>
            <a:r>
              <a:rPr lang="en" sz="3000" b="1">
                <a:solidFill>
                  <a:srgbClr val="22E1FF"/>
                </a:solidFill>
              </a:rPr>
              <a:t> april 2023 - september 2023</a:t>
            </a:r>
            <a:endParaRPr sz="3000" b="1">
              <a:solidFill>
                <a:srgbClr val="22E1FF"/>
              </a:solidFill>
            </a:endParaRPr>
          </a:p>
        </p:txBody>
      </p:sp>
      <p:pic>
        <p:nvPicPr>
          <p:cNvPr id="470" name="Google Shape;470;p65"/>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471" name="Google Shape;471;p65"/>
          <p:cNvSpPr txBox="1">
            <a:spLocks noGrp="1"/>
          </p:cNvSpPr>
          <p:nvPr>
            <p:ph type="subTitle" idx="1"/>
          </p:nvPr>
        </p:nvSpPr>
        <p:spPr>
          <a:xfrm>
            <a:off x="2139450" y="876462"/>
            <a:ext cx="4865100" cy="65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rPr>
              <a:t>Geen lid van een vereniging</a:t>
            </a:r>
            <a:endParaRPr>
              <a:solidFill>
                <a:schemeClr val="lt1"/>
              </a:solidFill>
            </a:endParaRPr>
          </a:p>
        </p:txBody>
      </p:sp>
      <p:pic>
        <p:nvPicPr>
          <p:cNvPr id="472" name="Google Shape;472;p65"/>
          <p:cNvPicPr preferRelativeResize="0"/>
          <p:nvPr/>
        </p:nvPicPr>
        <p:blipFill>
          <a:blip r:embed="rId5">
            <a:alphaModFix/>
          </a:blip>
          <a:stretch>
            <a:fillRect/>
          </a:stretch>
        </p:blipFill>
        <p:spPr>
          <a:xfrm>
            <a:off x="1231712" y="1478725"/>
            <a:ext cx="6680576" cy="29338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66"/>
          <p:cNvPicPr preferRelativeResize="0"/>
          <p:nvPr/>
        </p:nvPicPr>
        <p:blipFill>
          <a:blip r:embed="rId3">
            <a:alphaModFix/>
          </a:blip>
          <a:stretch>
            <a:fillRect/>
          </a:stretch>
        </p:blipFill>
        <p:spPr>
          <a:xfrm>
            <a:off x="0" y="0"/>
            <a:ext cx="9144003" cy="5143501"/>
          </a:xfrm>
          <a:prstGeom prst="rect">
            <a:avLst/>
          </a:prstGeom>
          <a:noFill/>
          <a:ln>
            <a:noFill/>
          </a:ln>
        </p:spPr>
      </p:pic>
      <p:sp>
        <p:nvSpPr>
          <p:cNvPr id="478" name="Google Shape;478;p66"/>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1:</a:t>
            </a:r>
            <a:r>
              <a:rPr lang="en" sz="3000" b="1">
                <a:solidFill>
                  <a:srgbClr val="22E1FF"/>
                </a:solidFill>
              </a:rPr>
              <a:t> april 2023 - september 2023</a:t>
            </a:r>
            <a:endParaRPr sz="3000" b="1">
              <a:solidFill>
                <a:srgbClr val="22E1FF"/>
              </a:solidFill>
            </a:endParaRPr>
          </a:p>
        </p:txBody>
      </p:sp>
      <p:pic>
        <p:nvPicPr>
          <p:cNvPr id="479" name="Google Shape;479;p66"/>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480" name="Google Shape;480;p66"/>
          <p:cNvSpPr txBox="1">
            <a:spLocks noGrp="1"/>
          </p:cNvSpPr>
          <p:nvPr>
            <p:ph type="subTitle" idx="1"/>
          </p:nvPr>
        </p:nvSpPr>
        <p:spPr>
          <a:xfrm>
            <a:off x="2139450" y="952650"/>
            <a:ext cx="4811100" cy="61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a:solidFill>
                  <a:schemeClr val="lt1"/>
                </a:solidFill>
              </a:rPr>
              <a:t>Samenvatting</a:t>
            </a:r>
            <a:endParaRPr sz="2200">
              <a:solidFill>
                <a:schemeClr val="lt1"/>
              </a:solidFill>
            </a:endParaRPr>
          </a:p>
        </p:txBody>
      </p:sp>
      <p:sp>
        <p:nvSpPr>
          <p:cNvPr id="481" name="Google Shape;481;p66"/>
          <p:cNvSpPr txBox="1"/>
          <p:nvPr/>
        </p:nvSpPr>
        <p:spPr>
          <a:xfrm>
            <a:off x="1670400" y="1507525"/>
            <a:ext cx="5749200" cy="25398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chemeClr val="lt1"/>
              </a:buClr>
              <a:buSzPts val="1500"/>
              <a:buFont typeface="Lato"/>
              <a:buChar char="●"/>
            </a:pPr>
            <a:r>
              <a:rPr lang="en" sz="1500">
                <a:solidFill>
                  <a:schemeClr val="lt1"/>
                </a:solidFill>
                <a:latin typeface="Lato"/>
                <a:ea typeface="Lato"/>
                <a:cs typeface="Lato"/>
                <a:sym typeface="Lato"/>
              </a:rPr>
              <a:t>Weinig kenbaarheid / duidelijkheid van aanbod</a:t>
            </a:r>
            <a:endParaRPr sz="1500">
              <a:solidFill>
                <a:schemeClr val="lt1"/>
              </a:solidFill>
              <a:latin typeface="Lato"/>
              <a:ea typeface="Lato"/>
              <a:cs typeface="Lato"/>
              <a:sym typeface="Lato"/>
            </a:endParaRPr>
          </a:p>
          <a:p>
            <a:pPr marL="457200" lvl="0" indent="-323850" algn="l" rtl="0">
              <a:lnSpc>
                <a:spcPct val="115000"/>
              </a:lnSpc>
              <a:spcBef>
                <a:spcPts val="0"/>
              </a:spcBef>
              <a:spcAft>
                <a:spcPts val="0"/>
              </a:spcAft>
              <a:buClr>
                <a:schemeClr val="lt1"/>
              </a:buClr>
              <a:buSzPts val="1500"/>
              <a:buFont typeface="Lato"/>
              <a:buChar char="●"/>
            </a:pPr>
            <a:r>
              <a:rPr lang="en" sz="1500">
                <a:solidFill>
                  <a:schemeClr val="lt1"/>
                </a:solidFill>
                <a:latin typeface="Lato"/>
                <a:ea typeface="Lato"/>
                <a:cs typeface="Lato"/>
                <a:sym typeface="Lato"/>
              </a:rPr>
              <a:t>Te duur / weinig gratis aanbod</a:t>
            </a:r>
            <a:endParaRPr sz="1500">
              <a:solidFill>
                <a:schemeClr val="lt1"/>
              </a:solidFill>
              <a:latin typeface="Lato"/>
              <a:ea typeface="Lato"/>
              <a:cs typeface="Lato"/>
              <a:sym typeface="Lato"/>
            </a:endParaRPr>
          </a:p>
          <a:p>
            <a:pPr marL="457200" lvl="0" indent="-323850" algn="l" rtl="0">
              <a:lnSpc>
                <a:spcPct val="115000"/>
              </a:lnSpc>
              <a:spcBef>
                <a:spcPts val="0"/>
              </a:spcBef>
              <a:spcAft>
                <a:spcPts val="0"/>
              </a:spcAft>
              <a:buClr>
                <a:schemeClr val="lt1"/>
              </a:buClr>
              <a:buSzPts val="1500"/>
              <a:buFont typeface="Lato"/>
              <a:buChar char="●"/>
            </a:pPr>
            <a:r>
              <a:rPr lang="en" sz="1500">
                <a:solidFill>
                  <a:schemeClr val="lt1"/>
                </a:solidFill>
                <a:latin typeface="Lato"/>
                <a:ea typeface="Lato"/>
                <a:cs typeface="Lato"/>
                <a:sym typeface="Lato"/>
              </a:rPr>
              <a:t>Geen laagdrempelige plekken / geen ruimte </a:t>
            </a:r>
            <a:endParaRPr sz="1500">
              <a:solidFill>
                <a:schemeClr val="lt1"/>
              </a:solidFill>
              <a:latin typeface="Lato"/>
              <a:ea typeface="Lato"/>
              <a:cs typeface="Lato"/>
              <a:sym typeface="Lato"/>
            </a:endParaRPr>
          </a:p>
          <a:p>
            <a:pPr marL="457200" lvl="0" indent="-323850" algn="l" rtl="0">
              <a:lnSpc>
                <a:spcPct val="115000"/>
              </a:lnSpc>
              <a:spcBef>
                <a:spcPts val="0"/>
              </a:spcBef>
              <a:spcAft>
                <a:spcPts val="0"/>
              </a:spcAft>
              <a:buClr>
                <a:schemeClr val="lt1"/>
              </a:buClr>
              <a:buSzPts val="1500"/>
              <a:buFont typeface="Lato"/>
              <a:buChar char="●"/>
            </a:pPr>
            <a:r>
              <a:rPr lang="en" sz="1500">
                <a:solidFill>
                  <a:schemeClr val="lt1"/>
                </a:solidFill>
                <a:latin typeface="Lato"/>
                <a:ea typeface="Lato"/>
                <a:cs typeface="Lato"/>
                <a:sym typeface="Lato"/>
              </a:rPr>
              <a:t>Jongeren willen MEER recreatief aanbod waar jongeren zichzelf kunnen zijn</a:t>
            </a:r>
            <a:endParaRPr sz="1500">
              <a:solidFill>
                <a:schemeClr val="lt1"/>
              </a:solidFill>
              <a:latin typeface="Lato"/>
              <a:ea typeface="Lato"/>
              <a:cs typeface="Lato"/>
              <a:sym typeface="Lato"/>
            </a:endParaRPr>
          </a:p>
          <a:p>
            <a:pPr marL="457200" lvl="0" indent="-323850" algn="l" rtl="0">
              <a:lnSpc>
                <a:spcPct val="115000"/>
              </a:lnSpc>
              <a:spcBef>
                <a:spcPts val="0"/>
              </a:spcBef>
              <a:spcAft>
                <a:spcPts val="0"/>
              </a:spcAft>
              <a:buClr>
                <a:schemeClr val="lt1"/>
              </a:buClr>
              <a:buSzPts val="1500"/>
              <a:buFont typeface="Lato"/>
              <a:buChar char="●"/>
            </a:pPr>
            <a:r>
              <a:rPr lang="en" sz="1500">
                <a:solidFill>
                  <a:schemeClr val="lt1"/>
                </a:solidFill>
                <a:latin typeface="Lato"/>
                <a:ea typeface="Lato"/>
                <a:cs typeface="Lato"/>
                <a:sym typeface="Lato"/>
              </a:rPr>
              <a:t>Vergelijking tussen gemeenten waar aanbod beter en/of anders is</a:t>
            </a:r>
            <a:endParaRPr sz="1500">
              <a:solidFill>
                <a:schemeClr val="lt1"/>
              </a:solidFill>
              <a:latin typeface="Lato"/>
              <a:ea typeface="Lato"/>
              <a:cs typeface="Lato"/>
              <a:sym typeface="Lato"/>
            </a:endParaRPr>
          </a:p>
          <a:p>
            <a:pPr marL="457200" lvl="0" indent="-323850" algn="l" rtl="0">
              <a:lnSpc>
                <a:spcPct val="115000"/>
              </a:lnSpc>
              <a:spcBef>
                <a:spcPts val="0"/>
              </a:spcBef>
              <a:spcAft>
                <a:spcPts val="0"/>
              </a:spcAft>
              <a:buClr>
                <a:schemeClr val="lt1"/>
              </a:buClr>
              <a:buSzPts val="1500"/>
              <a:buFont typeface="Lato"/>
              <a:buChar char="●"/>
            </a:pPr>
            <a:r>
              <a:rPr lang="en" sz="1500">
                <a:solidFill>
                  <a:schemeClr val="lt1"/>
                </a:solidFill>
                <a:latin typeface="Lato"/>
                <a:ea typeface="Lato"/>
                <a:cs typeface="Lato"/>
                <a:sym typeface="Lato"/>
              </a:rPr>
              <a:t>Sterkte halen uit kleine afstand tussen gemeenten bv. De Kleine Dender</a:t>
            </a:r>
            <a:endParaRPr sz="1100">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67"/>
          <p:cNvPicPr preferRelativeResize="0"/>
          <p:nvPr/>
        </p:nvPicPr>
        <p:blipFill>
          <a:blip r:embed="rId3">
            <a:alphaModFix/>
          </a:blip>
          <a:stretch>
            <a:fillRect/>
          </a:stretch>
        </p:blipFill>
        <p:spPr>
          <a:xfrm>
            <a:off x="0" y="0"/>
            <a:ext cx="9144003" cy="5143501"/>
          </a:xfrm>
          <a:prstGeom prst="rect">
            <a:avLst/>
          </a:prstGeom>
          <a:noFill/>
          <a:ln>
            <a:noFill/>
          </a:ln>
        </p:spPr>
      </p:pic>
      <p:sp>
        <p:nvSpPr>
          <p:cNvPr id="487" name="Google Shape;487;p67"/>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488" name="Google Shape;488;p67"/>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489" name="Google Shape;489;p67"/>
          <p:cNvSpPr txBox="1">
            <a:spLocks noGrp="1"/>
          </p:cNvSpPr>
          <p:nvPr>
            <p:ph type="subTitle" idx="1"/>
          </p:nvPr>
        </p:nvSpPr>
        <p:spPr>
          <a:xfrm>
            <a:off x="1730975" y="1741975"/>
            <a:ext cx="6729600" cy="2102400"/>
          </a:xfrm>
          <a:prstGeom prst="rect">
            <a:avLst/>
          </a:prstGeom>
        </p:spPr>
        <p:txBody>
          <a:bodyPr spcFirstLastPara="1" wrap="square" lIns="91425" tIns="91425" rIns="91425" bIns="91425" anchor="t" anchorCtr="0">
            <a:normAutofit lnSpcReduction="20000"/>
          </a:bodyPr>
          <a:lstStyle/>
          <a:p>
            <a:pPr marL="457200" lvl="0" indent="-332499" algn="l" rtl="0">
              <a:lnSpc>
                <a:spcPct val="150000"/>
              </a:lnSpc>
              <a:spcBef>
                <a:spcPts val="0"/>
              </a:spcBef>
              <a:spcAft>
                <a:spcPts val="0"/>
              </a:spcAft>
              <a:buClr>
                <a:schemeClr val="lt1"/>
              </a:buClr>
              <a:buSzPts val="1636"/>
              <a:buChar char="●"/>
            </a:pPr>
            <a:r>
              <a:rPr lang="en" sz="1636">
                <a:solidFill>
                  <a:schemeClr val="lt1"/>
                </a:solidFill>
              </a:rPr>
              <a:t>Betaalbaarheid</a:t>
            </a:r>
            <a:endParaRPr sz="1636">
              <a:solidFill>
                <a:schemeClr val="lt1"/>
              </a:solidFill>
            </a:endParaRPr>
          </a:p>
          <a:p>
            <a:pPr marL="457200" lvl="0" indent="-332499" algn="l" rtl="0">
              <a:lnSpc>
                <a:spcPct val="150000"/>
              </a:lnSpc>
              <a:spcBef>
                <a:spcPts val="0"/>
              </a:spcBef>
              <a:spcAft>
                <a:spcPts val="0"/>
              </a:spcAft>
              <a:buClr>
                <a:schemeClr val="lt1"/>
              </a:buClr>
              <a:buSzPts val="1636"/>
              <a:buChar char="●"/>
            </a:pPr>
            <a:r>
              <a:rPr lang="en" sz="1636">
                <a:solidFill>
                  <a:schemeClr val="lt1"/>
                </a:solidFill>
              </a:rPr>
              <a:t>Bekendheid &amp; bruikbaarheid (interesse)</a:t>
            </a:r>
            <a:endParaRPr sz="1636">
              <a:solidFill>
                <a:schemeClr val="lt1"/>
              </a:solidFill>
            </a:endParaRPr>
          </a:p>
          <a:p>
            <a:pPr marL="457200" lvl="0" indent="-332499" algn="l" rtl="0">
              <a:lnSpc>
                <a:spcPct val="150000"/>
              </a:lnSpc>
              <a:spcBef>
                <a:spcPts val="0"/>
              </a:spcBef>
              <a:spcAft>
                <a:spcPts val="0"/>
              </a:spcAft>
              <a:buClr>
                <a:schemeClr val="lt1"/>
              </a:buClr>
              <a:buSzPts val="1636"/>
              <a:buChar char="●"/>
            </a:pPr>
            <a:r>
              <a:rPr lang="en" sz="1636">
                <a:solidFill>
                  <a:schemeClr val="lt1"/>
                </a:solidFill>
              </a:rPr>
              <a:t>Bereikbaarheid</a:t>
            </a:r>
            <a:endParaRPr sz="1636">
              <a:solidFill>
                <a:schemeClr val="lt1"/>
              </a:solidFill>
            </a:endParaRPr>
          </a:p>
          <a:p>
            <a:pPr marL="0" lvl="0" indent="0" algn="l" rtl="0">
              <a:spcBef>
                <a:spcPts val="0"/>
              </a:spcBef>
              <a:spcAft>
                <a:spcPts val="0"/>
              </a:spcAft>
              <a:buNone/>
            </a:pPr>
            <a:endParaRPr sz="3701">
              <a:solidFill>
                <a:schemeClr val="lt1"/>
              </a:solidFill>
            </a:endParaRPr>
          </a:p>
          <a:p>
            <a:pPr marL="0" lvl="0" indent="0" algn="l" rtl="0">
              <a:spcBef>
                <a:spcPts val="0"/>
              </a:spcBef>
              <a:spcAft>
                <a:spcPts val="0"/>
              </a:spcAft>
              <a:buNone/>
            </a:pPr>
            <a:endParaRPr>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68"/>
          <p:cNvPicPr preferRelativeResize="0"/>
          <p:nvPr/>
        </p:nvPicPr>
        <p:blipFill>
          <a:blip r:embed="rId3">
            <a:alphaModFix/>
          </a:blip>
          <a:stretch>
            <a:fillRect/>
          </a:stretch>
        </p:blipFill>
        <p:spPr>
          <a:xfrm>
            <a:off x="0" y="0"/>
            <a:ext cx="9144003" cy="5143501"/>
          </a:xfrm>
          <a:prstGeom prst="rect">
            <a:avLst/>
          </a:prstGeom>
          <a:noFill/>
          <a:ln>
            <a:noFill/>
          </a:ln>
        </p:spPr>
      </p:pic>
      <p:sp>
        <p:nvSpPr>
          <p:cNvPr id="495" name="Google Shape;495;p68"/>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496" name="Google Shape;496;p68"/>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497" name="Google Shape;497;p68"/>
          <p:cNvSpPr txBox="1">
            <a:spLocks noGrp="1"/>
          </p:cNvSpPr>
          <p:nvPr>
            <p:ph type="ctrTitle"/>
          </p:nvPr>
        </p:nvSpPr>
        <p:spPr>
          <a:xfrm>
            <a:off x="415125" y="767200"/>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Algemene cijfers: betaalbaarheid</a:t>
            </a:r>
            <a:endParaRPr sz="3000" b="1">
              <a:solidFill>
                <a:srgbClr val="22E1FF"/>
              </a:solidFill>
            </a:endParaRPr>
          </a:p>
        </p:txBody>
      </p:sp>
      <p:pic>
        <p:nvPicPr>
          <p:cNvPr id="498" name="Google Shape;498;p68"/>
          <p:cNvPicPr preferRelativeResize="0"/>
          <p:nvPr/>
        </p:nvPicPr>
        <p:blipFill>
          <a:blip r:embed="rId5">
            <a:alphaModFix/>
          </a:blip>
          <a:stretch>
            <a:fillRect/>
          </a:stretch>
        </p:blipFill>
        <p:spPr>
          <a:xfrm>
            <a:off x="1821125" y="1386408"/>
            <a:ext cx="5257749" cy="314196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69"/>
          <p:cNvPicPr preferRelativeResize="0"/>
          <p:nvPr/>
        </p:nvPicPr>
        <p:blipFill>
          <a:blip r:embed="rId3">
            <a:alphaModFix/>
          </a:blip>
          <a:stretch>
            <a:fillRect/>
          </a:stretch>
        </p:blipFill>
        <p:spPr>
          <a:xfrm>
            <a:off x="0" y="0"/>
            <a:ext cx="9144003" cy="5143501"/>
          </a:xfrm>
          <a:prstGeom prst="rect">
            <a:avLst/>
          </a:prstGeom>
          <a:noFill/>
          <a:ln>
            <a:noFill/>
          </a:ln>
        </p:spPr>
      </p:pic>
      <p:sp>
        <p:nvSpPr>
          <p:cNvPr id="504" name="Google Shape;504;p69"/>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505" name="Google Shape;505;p69"/>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506" name="Google Shape;506;p69"/>
          <p:cNvSpPr txBox="1">
            <a:spLocks noGrp="1"/>
          </p:cNvSpPr>
          <p:nvPr>
            <p:ph type="ctrTitle"/>
          </p:nvPr>
        </p:nvSpPr>
        <p:spPr>
          <a:xfrm>
            <a:off x="415125" y="767200"/>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Algemene cijfers: bekendheid (interesse)</a:t>
            </a:r>
            <a:endParaRPr sz="3000" b="1">
              <a:solidFill>
                <a:srgbClr val="22E1FF"/>
              </a:solidFill>
            </a:endParaRPr>
          </a:p>
        </p:txBody>
      </p:sp>
      <p:pic>
        <p:nvPicPr>
          <p:cNvPr id="507" name="Google Shape;507;p69"/>
          <p:cNvPicPr preferRelativeResize="0"/>
          <p:nvPr/>
        </p:nvPicPr>
        <p:blipFill>
          <a:blip r:embed="rId5">
            <a:alphaModFix/>
          </a:blip>
          <a:stretch>
            <a:fillRect/>
          </a:stretch>
        </p:blipFill>
        <p:spPr>
          <a:xfrm>
            <a:off x="2044162" y="1386400"/>
            <a:ext cx="5055675" cy="31863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70"/>
          <p:cNvPicPr preferRelativeResize="0"/>
          <p:nvPr/>
        </p:nvPicPr>
        <p:blipFill>
          <a:blip r:embed="rId3">
            <a:alphaModFix/>
          </a:blip>
          <a:stretch>
            <a:fillRect/>
          </a:stretch>
        </p:blipFill>
        <p:spPr>
          <a:xfrm>
            <a:off x="0" y="0"/>
            <a:ext cx="9144003" cy="5143501"/>
          </a:xfrm>
          <a:prstGeom prst="rect">
            <a:avLst/>
          </a:prstGeom>
          <a:noFill/>
          <a:ln>
            <a:noFill/>
          </a:ln>
        </p:spPr>
      </p:pic>
      <p:sp>
        <p:nvSpPr>
          <p:cNvPr id="513" name="Google Shape;513;p70"/>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514" name="Google Shape;514;p70"/>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515" name="Google Shape;515;p70"/>
          <p:cNvSpPr txBox="1">
            <a:spLocks noGrp="1"/>
          </p:cNvSpPr>
          <p:nvPr>
            <p:ph type="ctrTitle"/>
          </p:nvPr>
        </p:nvSpPr>
        <p:spPr>
          <a:xfrm>
            <a:off x="415125" y="767200"/>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Algemene cijfers: bereikbaarheid</a:t>
            </a:r>
            <a:endParaRPr sz="3000" b="1">
              <a:solidFill>
                <a:schemeClr val="lt1"/>
              </a:solidFill>
            </a:endParaRPr>
          </a:p>
          <a:p>
            <a:pPr marL="0" lvl="0" indent="0" algn="ctr" rtl="0">
              <a:spcBef>
                <a:spcPts val="0"/>
              </a:spcBef>
              <a:spcAft>
                <a:spcPts val="0"/>
              </a:spcAft>
              <a:buNone/>
            </a:pPr>
            <a:r>
              <a:rPr lang="en" sz="1000" b="1">
                <a:solidFill>
                  <a:schemeClr val="lt1"/>
                </a:solidFill>
              </a:rPr>
              <a:t>Bereiken de jongeren elkaar?</a:t>
            </a:r>
            <a:endParaRPr sz="1000" b="1">
              <a:solidFill>
                <a:schemeClr val="lt1"/>
              </a:solidFill>
            </a:endParaRPr>
          </a:p>
        </p:txBody>
      </p:sp>
      <p:pic>
        <p:nvPicPr>
          <p:cNvPr id="516" name="Google Shape;516;p70"/>
          <p:cNvPicPr preferRelativeResize="0"/>
          <p:nvPr/>
        </p:nvPicPr>
        <p:blipFill>
          <a:blip r:embed="rId5">
            <a:alphaModFix/>
          </a:blip>
          <a:stretch>
            <a:fillRect/>
          </a:stretch>
        </p:blipFill>
        <p:spPr>
          <a:xfrm>
            <a:off x="2070265" y="1386400"/>
            <a:ext cx="5003476" cy="29671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71"/>
          <p:cNvPicPr preferRelativeResize="0"/>
          <p:nvPr/>
        </p:nvPicPr>
        <p:blipFill>
          <a:blip r:embed="rId3">
            <a:alphaModFix/>
          </a:blip>
          <a:stretch>
            <a:fillRect/>
          </a:stretch>
        </p:blipFill>
        <p:spPr>
          <a:xfrm>
            <a:off x="0" y="0"/>
            <a:ext cx="9144003" cy="5143501"/>
          </a:xfrm>
          <a:prstGeom prst="rect">
            <a:avLst/>
          </a:prstGeom>
          <a:noFill/>
          <a:ln>
            <a:noFill/>
          </a:ln>
        </p:spPr>
      </p:pic>
      <p:sp>
        <p:nvSpPr>
          <p:cNvPr id="522" name="Google Shape;522;p71"/>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523" name="Google Shape;523;p71"/>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524" name="Google Shape;524;p71"/>
          <p:cNvSpPr txBox="1">
            <a:spLocks noGrp="1"/>
          </p:cNvSpPr>
          <p:nvPr>
            <p:ph type="ctrTitle"/>
          </p:nvPr>
        </p:nvSpPr>
        <p:spPr>
          <a:xfrm>
            <a:off x="415125" y="767200"/>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Geraardsbergen: Stem van de jongeren</a:t>
            </a:r>
            <a:endParaRPr sz="3000" b="1">
              <a:solidFill>
                <a:srgbClr val="22E1FF"/>
              </a:solidFill>
            </a:endParaRPr>
          </a:p>
        </p:txBody>
      </p:sp>
      <p:sp>
        <p:nvSpPr>
          <p:cNvPr id="525" name="Google Shape;525;p71"/>
          <p:cNvSpPr txBox="1"/>
          <p:nvPr/>
        </p:nvSpPr>
        <p:spPr>
          <a:xfrm>
            <a:off x="1670400" y="1507525"/>
            <a:ext cx="5817300" cy="2373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Er ontbreekt een trefpunt</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Verlichting en meer bankjes aan skatepark The Hills</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De jongeren blijken nood te hebben aan outreachend werk</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Het huidige aanbod speelt niet in op de interesses van de jongeren en bereikt ze niet. </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Meer brug personen tussen de jongeren</a:t>
            </a:r>
            <a:endParaRPr sz="180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subTitle" idx="1"/>
          </p:nvPr>
        </p:nvSpPr>
        <p:spPr>
          <a:xfrm>
            <a:off x="429450" y="811800"/>
            <a:ext cx="5356200" cy="3264600"/>
          </a:xfrm>
          <a:prstGeom prst="rect">
            <a:avLst/>
          </a:prstGeom>
        </p:spPr>
        <p:txBody>
          <a:bodyPr spcFirstLastPara="1" wrap="square" lIns="91425" tIns="91425" rIns="91425" bIns="91425" anchor="t" anchorCtr="0">
            <a:noAutofit/>
          </a:bodyPr>
          <a:lstStyle/>
          <a:p>
            <a:pPr marL="0" lvl="0" indent="0" algn="just" rtl="0">
              <a:lnSpc>
                <a:spcPct val="80000"/>
              </a:lnSpc>
              <a:spcBef>
                <a:spcPts val="0"/>
              </a:spcBef>
              <a:spcAft>
                <a:spcPts val="0"/>
              </a:spcAft>
              <a:buSzPts val="688"/>
              <a:buNone/>
            </a:pPr>
            <a:endParaRPr sz="1300">
              <a:solidFill>
                <a:schemeClr val="lt1"/>
              </a:solidFill>
            </a:endParaRPr>
          </a:p>
          <a:p>
            <a:pPr marL="0" lvl="0" indent="0" algn="l" rtl="0">
              <a:lnSpc>
                <a:spcPct val="80000"/>
              </a:lnSpc>
              <a:spcBef>
                <a:spcPts val="0"/>
              </a:spcBef>
              <a:spcAft>
                <a:spcPts val="0"/>
              </a:spcAft>
              <a:buSzPts val="688"/>
              <a:buNone/>
            </a:pPr>
            <a:r>
              <a:rPr lang="en" sz="1400">
                <a:solidFill>
                  <a:schemeClr val="lt1"/>
                </a:solidFill>
              </a:rPr>
              <a:t>De Kidz is een vindplaatsgerichte werking in het park van Ninove. Gesitueerd in jeugdcentrum De Kuip. Het lokaal is warm en functioneel ingericht met een huiselijke sfeer. De jongeren voelen zich hier thuis en hebben aanbod om een hele dag bezig te zijn. Zo kunnen jongeren gebruik maken van laptops waar ze op kunnen spelen, CV’s of huiswerk op kunnen maken. </a:t>
            </a:r>
            <a:endParaRPr sz="1400">
              <a:solidFill>
                <a:schemeClr val="lt1"/>
              </a:solidFill>
            </a:endParaRPr>
          </a:p>
          <a:p>
            <a:pPr marL="0" lvl="0" indent="0" algn="l" rtl="0">
              <a:lnSpc>
                <a:spcPct val="80000"/>
              </a:lnSpc>
              <a:spcBef>
                <a:spcPts val="0"/>
              </a:spcBef>
              <a:spcAft>
                <a:spcPts val="0"/>
              </a:spcAft>
              <a:buSzPts val="688"/>
              <a:buNone/>
            </a:pPr>
            <a:endParaRPr sz="1400">
              <a:solidFill>
                <a:schemeClr val="lt1"/>
              </a:solidFill>
            </a:endParaRPr>
          </a:p>
          <a:p>
            <a:pPr marL="0" lvl="0" indent="0" algn="l" rtl="0">
              <a:lnSpc>
                <a:spcPct val="80000"/>
              </a:lnSpc>
              <a:spcBef>
                <a:spcPts val="0"/>
              </a:spcBef>
              <a:spcAft>
                <a:spcPts val="0"/>
              </a:spcAft>
              <a:buSzPts val="688"/>
              <a:buNone/>
            </a:pPr>
            <a:r>
              <a:rPr lang="en" sz="1400">
                <a:solidFill>
                  <a:schemeClr val="lt1"/>
                </a:solidFill>
              </a:rPr>
              <a:t>Er zijn vele gezelschapsspelletjes die de begeleiders of stagiairs graag boven halen om samen met de jongeren te spelen op deze manier kunnen ze nieuwe vrienden maken en verschillende sociale vaardigheden aanleren. </a:t>
            </a:r>
            <a:endParaRPr sz="1400">
              <a:solidFill>
                <a:schemeClr val="lt1"/>
              </a:solidFill>
            </a:endParaRPr>
          </a:p>
          <a:p>
            <a:pPr marL="0" lvl="0" indent="0" algn="l" rtl="0">
              <a:lnSpc>
                <a:spcPct val="80000"/>
              </a:lnSpc>
              <a:spcBef>
                <a:spcPts val="0"/>
              </a:spcBef>
              <a:spcAft>
                <a:spcPts val="0"/>
              </a:spcAft>
              <a:buSzPts val="688"/>
              <a:buNone/>
            </a:pPr>
            <a:endParaRPr sz="1400">
              <a:solidFill>
                <a:schemeClr val="lt1"/>
              </a:solidFill>
            </a:endParaRPr>
          </a:p>
          <a:p>
            <a:pPr marL="0" lvl="0" indent="0" algn="l" rtl="0">
              <a:lnSpc>
                <a:spcPct val="80000"/>
              </a:lnSpc>
              <a:spcBef>
                <a:spcPts val="0"/>
              </a:spcBef>
              <a:spcAft>
                <a:spcPts val="0"/>
              </a:spcAft>
              <a:buSzPts val="688"/>
              <a:buNone/>
            </a:pPr>
            <a:r>
              <a:rPr lang="en" sz="1400">
                <a:solidFill>
                  <a:schemeClr val="lt1"/>
                </a:solidFill>
              </a:rPr>
              <a:t>De begeleiders zijn er om de jongeren te helpen met de problemen die ze op hun leeftijd kunnen ervaren. Dit kan onder andere gaan over mentale problemen, moeilijke thuissituatie of financiële moeilijkheden. Wij helpen de jongeren zoveel mogelijk, waar we dit zelf kunnen.</a:t>
            </a:r>
            <a:endParaRPr sz="1400">
              <a:solidFill>
                <a:schemeClr val="lt1"/>
              </a:solidFill>
            </a:endParaRPr>
          </a:p>
          <a:p>
            <a:pPr marL="0" lvl="0" indent="0" algn="l" rtl="0">
              <a:lnSpc>
                <a:spcPct val="80000"/>
              </a:lnSpc>
              <a:spcBef>
                <a:spcPts val="0"/>
              </a:spcBef>
              <a:spcAft>
                <a:spcPts val="0"/>
              </a:spcAft>
              <a:buSzPts val="688"/>
              <a:buNone/>
            </a:pPr>
            <a:endParaRPr sz="1400">
              <a:solidFill>
                <a:schemeClr val="lt1"/>
              </a:solidFill>
            </a:endParaRPr>
          </a:p>
          <a:p>
            <a:pPr marL="0" lvl="0" indent="0" algn="l" rtl="0">
              <a:lnSpc>
                <a:spcPct val="80000"/>
              </a:lnSpc>
              <a:spcBef>
                <a:spcPts val="0"/>
              </a:spcBef>
              <a:spcAft>
                <a:spcPts val="0"/>
              </a:spcAft>
              <a:buSzPts val="688"/>
              <a:buNone/>
            </a:pPr>
            <a:r>
              <a:rPr lang="en" sz="1400">
                <a:solidFill>
                  <a:schemeClr val="lt1"/>
                </a:solidFill>
              </a:rPr>
              <a:t>Daarnaast verbinden we jongeren door naar de juiste organisaties als het probleem te groot wordt</a:t>
            </a:r>
            <a:r>
              <a:rPr lang="en" sz="1300">
                <a:solidFill>
                  <a:schemeClr val="lt1"/>
                </a:solidFill>
              </a:rPr>
              <a:t>.</a:t>
            </a:r>
            <a:endParaRPr sz="1300">
              <a:solidFill>
                <a:schemeClr val="lt1"/>
              </a:solidFill>
            </a:endParaRPr>
          </a:p>
          <a:p>
            <a:pPr marL="0" lvl="0" indent="0" algn="just" rtl="0">
              <a:lnSpc>
                <a:spcPct val="80000"/>
              </a:lnSpc>
              <a:spcBef>
                <a:spcPts val="0"/>
              </a:spcBef>
              <a:spcAft>
                <a:spcPts val="0"/>
              </a:spcAft>
              <a:buSzPts val="688"/>
              <a:buNone/>
            </a:pPr>
            <a:endParaRPr sz="1300">
              <a:solidFill>
                <a:schemeClr val="lt1"/>
              </a:solidFill>
            </a:endParaRPr>
          </a:p>
          <a:p>
            <a:pPr marL="0" lvl="0" indent="0" algn="just" rtl="0">
              <a:lnSpc>
                <a:spcPct val="80000"/>
              </a:lnSpc>
              <a:spcBef>
                <a:spcPts val="0"/>
              </a:spcBef>
              <a:spcAft>
                <a:spcPts val="0"/>
              </a:spcAft>
              <a:buSzPts val="688"/>
              <a:buNone/>
            </a:pPr>
            <a:endParaRPr sz="1300">
              <a:solidFill>
                <a:schemeClr val="lt1"/>
              </a:solidFill>
            </a:endParaRPr>
          </a:p>
          <a:p>
            <a:pPr marL="0" lvl="0" indent="0" algn="ctr" rtl="0">
              <a:lnSpc>
                <a:spcPct val="80000"/>
              </a:lnSpc>
              <a:spcBef>
                <a:spcPts val="0"/>
              </a:spcBef>
              <a:spcAft>
                <a:spcPts val="0"/>
              </a:spcAft>
              <a:buSzPts val="688"/>
              <a:buNone/>
            </a:pPr>
            <a:endParaRPr sz="1100">
              <a:solidFill>
                <a:schemeClr val="lt1"/>
              </a:solidFill>
            </a:endParaRPr>
          </a:p>
        </p:txBody>
      </p:sp>
      <p:pic>
        <p:nvPicPr>
          <p:cNvPr id="100" name="Google Shape;100;p18"/>
          <p:cNvPicPr preferRelativeResize="0"/>
          <p:nvPr/>
        </p:nvPicPr>
        <p:blipFill>
          <a:blip r:embed="rId3">
            <a:alphaModFix/>
          </a:blip>
          <a:stretch>
            <a:fillRect/>
          </a:stretch>
        </p:blipFill>
        <p:spPr>
          <a:xfrm>
            <a:off x="3373438" y="65250"/>
            <a:ext cx="2511774" cy="1048250"/>
          </a:xfrm>
          <a:prstGeom prst="rect">
            <a:avLst/>
          </a:prstGeom>
          <a:noFill/>
          <a:ln>
            <a:noFill/>
          </a:ln>
        </p:spPr>
      </p:pic>
      <p:pic>
        <p:nvPicPr>
          <p:cNvPr id="101" name="Google Shape;101;p18"/>
          <p:cNvPicPr preferRelativeResize="0"/>
          <p:nvPr/>
        </p:nvPicPr>
        <p:blipFill>
          <a:blip r:embed="rId4">
            <a:alphaModFix/>
          </a:blip>
          <a:stretch>
            <a:fillRect/>
          </a:stretch>
        </p:blipFill>
        <p:spPr>
          <a:xfrm>
            <a:off x="6233325" y="998150"/>
            <a:ext cx="2448526" cy="32647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72"/>
          <p:cNvPicPr preferRelativeResize="0"/>
          <p:nvPr/>
        </p:nvPicPr>
        <p:blipFill>
          <a:blip r:embed="rId3">
            <a:alphaModFix/>
          </a:blip>
          <a:stretch>
            <a:fillRect/>
          </a:stretch>
        </p:blipFill>
        <p:spPr>
          <a:xfrm>
            <a:off x="0" y="0"/>
            <a:ext cx="9144003" cy="5143501"/>
          </a:xfrm>
          <a:prstGeom prst="rect">
            <a:avLst/>
          </a:prstGeom>
          <a:noFill/>
          <a:ln>
            <a:noFill/>
          </a:ln>
        </p:spPr>
      </p:pic>
      <p:sp>
        <p:nvSpPr>
          <p:cNvPr id="531" name="Google Shape;531;p72"/>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532" name="Google Shape;532;p72"/>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533" name="Google Shape;533;p72"/>
          <p:cNvSpPr txBox="1">
            <a:spLocks noGrp="1"/>
          </p:cNvSpPr>
          <p:nvPr>
            <p:ph type="ctrTitle"/>
          </p:nvPr>
        </p:nvSpPr>
        <p:spPr>
          <a:xfrm>
            <a:off x="415125" y="767200"/>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Ninove: Stem van de jongeren</a:t>
            </a:r>
            <a:endParaRPr sz="3000" b="1">
              <a:solidFill>
                <a:srgbClr val="22E1FF"/>
              </a:solidFill>
            </a:endParaRPr>
          </a:p>
        </p:txBody>
      </p:sp>
      <p:sp>
        <p:nvSpPr>
          <p:cNvPr id="534" name="Google Shape;534;p72"/>
          <p:cNvSpPr txBox="1"/>
          <p:nvPr/>
        </p:nvSpPr>
        <p:spPr>
          <a:xfrm>
            <a:off x="1670400" y="1507525"/>
            <a:ext cx="5749200" cy="2055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Te weinig georganiseerde activiteiten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Naast Habbekrats weinig alternatieven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De informatie komt niet altijd tot bij de jongeren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Studio om muziek te maken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Te weinig gratis of goedkoop sportaanbod (bv boksen)</a:t>
            </a:r>
            <a:endParaRPr sz="1800">
              <a:solidFill>
                <a:schemeClr val="lt1"/>
              </a:solidFill>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73"/>
          <p:cNvPicPr preferRelativeResize="0"/>
          <p:nvPr/>
        </p:nvPicPr>
        <p:blipFill>
          <a:blip r:embed="rId3">
            <a:alphaModFix/>
          </a:blip>
          <a:stretch>
            <a:fillRect/>
          </a:stretch>
        </p:blipFill>
        <p:spPr>
          <a:xfrm>
            <a:off x="0" y="0"/>
            <a:ext cx="9144003" cy="5143501"/>
          </a:xfrm>
          <a:prstGeom prst="rect">
            <a:avLst/>
          </a:prstGeom>
          <a:noFill/>
          <a:ln>
            <a:noFill/>
          </a:ln>
        </p:spPr>
      </p:pic>
      <p:sp>
        <p:nvSpPr>
          <p:cNvPr id="540" name="Google Shape;540;p73"/>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541" name="Google Shape;541;p73"/>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542" name="Google Shape;542;p73"/>
          <p:cNvSpPr txBox="1">
            <a:spLocks noGrp="1"/>
          </p:cNvSpPr>
          <p:nvPr>
            <p:ph type="ctrTitle"/>
          </p:nvPr>
        </p:nvSpPr>
        <p:spPr>
          <a:xfrm>
            <a:off x="415125" y="767200"/>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Denderleeuw: Stem van de jongeren</a:t>
            </a:r>
            <a:endParaRPr sz="3000" b="1">
              <a:solidFill>
                <a:srgbClr val="22E1FF"/>
              </a:solidFill>
            </a:endParaRPr>
          </a:p>
        </p:txBody>
      </p:sp>
      <p:sp>
        <p:nvSpPr>
          <p:cNvPr id="543" name="Google Shape;543;p73"/>
          <p:cNvSpPr txBox="1"/>
          <p:nvPr/>
        </p:nvSpPr>
        <p:spPr>
          <a:xfrm>
            <a:off x="1670400" y="1507525"/>
            <a:ext cx="6868200" cy="30108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Er is geen jeugdwerking naast Kidz on Tour</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Meer verlichting op pleintjes &amp; De Palaver</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Vaker kunstgrasveld en sporthal huren voor jongeren (gratis)</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Groter aanbod van verschillende sporten (padel)</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Skate mogelijkheden in buurt Hemelrijk (nu nogal verwaarloosd)</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Overdekte locatie om te rusten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Studio om muziek te maken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Lewekooi extra veld </a:t>
            </a:r>
            <a:endParaRPr sz="1800">
              <a:solidFill>
                <a:schemeClr val="lt1"/>
              </a:solidFill>
              <a:latin typeface="Lato"/>
              <a:ea typeface="Lato"/>
              <a:cs typeface="Lato"/>
              <a:sym typeface="Lat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74"/>
          <p:cNvPicPr preferRelativeResize="0"/>
          <p:nvPr/>
        </p:nvPicPr>
        <p:blipFill>
          <a:blip r:embed="rId3">
            <a:alphaModFix/>
          </a:blip>
          <a:stretch>
            <a:fillRect/>
          </a:stretch>
        </p:blipFill>
        <p:spPr>
          <a:xfrm>
            <a:off x="0" y="0"/>
            <a:ext cx="9144003" cy="5143501"/>
          </a:xfrm>
          <a:prstGeom prst="rect">
            <a:avLst/>
          </a:prstGeom>
          <a:noFill/>
          <a:ln>
            <a:noFill/>
          </a:ln>
        </p:spPr>
      </p:pic>
      <p:sp>
        <p:nvSpPr>
          <p:cNvPr id="549" name="Google Shape;549;p74"/>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550" name="Google Shape;550;p74"/>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551" name="Google Shape;551;p74"/>
          <p:cNvSpPr txBox="1">
            <a:spLocks noGrp="1"/>
          </p:cNvSpPr>
          <p:nvPr>
            <p:ph type="ctrTitle"/>
          </p:nvPr>
        </p:nvSpPr>
        <p:spPr>
          <a:xfrm>
            <a:off x="415125" y="767200"/>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Wat willen de jongeren zelf ondernemen?</a:t>
            </a:r>
            <a:endParaRPr sz="3000" b="1">
              <a:solidFill>
                <a:srgbClr val="22E1FF"/>
              </a:solidFill>
            </a:endParaRPr>
          </a:p>
        </p:txBody>
      </p:sp>
      <p:sp>
        <p:nvSpPr>
          <p:cNvPr id="552" name="Google Shape;552;p74"/>
          <p:cNvSpPr txBox="1"/>
          <p:nvPr/>
        </p:nvSpPr>
        <p:spPr>
          <a:xfrm>
            <a:off x="1213200" y="1507525"/>
            <a:ext cx="6868200" cy="26922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Weinig engagement</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De jongeren hebben sturing nodig, bottom up blijkt moeilijk.</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Randgroepjongeren blijken niet de juiste focus</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Zien niet meteen hun rol er in omdat ze het verhaal niet helemaal kennen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Zelfvertrouwen ontbreekt om initiatief te nemen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Veel drempels bij het ondernemen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Jongeren weten vaak niet waar ze terecht kunnen</a:t>
            </a:r>
            <a:endParaRPr sz="1800">
              <a:solidFill>
                <a:schemeClr val="lt1"/>
              </a:solidFill>
              <a:latin typeface="Lato"/>
              <a:ea typeface="Lato"/>
              <a:cs typeface="Lato"/>
              <a:sym typeface="Lat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75"/>
          <p:cNvPicPr preferRelativeResize="0"/>
          <p:nvPr/>
        </p:nvPicPr>
        <p:blipFill>
          <a:blip r:embed="rId3">
            <a:alphaModFix/>
          </a:blip>
          <a:stretch>
            <a:fillRect/>
          </a:stretch>
        </p:blipFill>
        <p:spPr>
          <a:xfrm>
            <a:off x="0" y="-30450"/>
            <a:ext cx="9144003" cy="5173949"/>
          </a:xfrm>
          <a:prstGeom prst="rect">
            <a:avLst/>
          </a:prstGeom>
          <a:noFill/>
          <a:ln>
            <a:noFill/>
          </a:ln>
        </p:spPr>
      </p:pic>
      <p:sp>
        <p:nvSpPr>
          <p:cNvPr id="558" name="Google Shape;558;p75"/>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559" name="Google Shape;559;p75"/>
          <p:cNvPicPr preferRelativeResize="0"/>
          <p:nvPr/>
        </p:nvPicPr>
        <p:blipFill>
          <a:blip r:embed="rId4">
            <a:alphaModFix/>
          </a:blip>
          <a:stretch>
            <a:fillRect/>
          </a:stretch>
        </p:blipFill>
        <p:spPr>
          <a:xfrm>
            <a:off x="-2630875" y="-1957225"/>
            <a:ext cx="4727556" cy="3343623"/>
          </a:xfrm>
          <a:prstGeom prst="rect">
            <a:avLst/>
          </a:prstGeom>
          <a:noFill/>
          <a:ln>
            <a:noFill/>
          </a:ln>
        </p:spPr>
      </p:pic>
      <p:sp>
        <p:nvSpPr>
          <p:cNvPr id="560" name="Google Shape;560;p75"/>
          <p:cNvSpPr txBox="1">
            <a:spLocks noGrp="1"/>
          </p:cNvSpPr>
          <p:nvPr>
            <p:ph type="ctrTitle"/>
          </p:nvPr>
        </p:nvSpPr>
        <p:spPr>
          <a:xfrm>
            <a:off x="415125" y="767200"/>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Conclusie jongeren</a:t>
            </a:r>
            <a:endParaRPr sz="3000" b="1">
              <a:solidFill>
                <a:srgbClr val="22E1FF"/>
              </a:solidFill>
            </a:endParaRPr>
          </a:p>
        </p:txBody>
      </p:sp>
      <p:sp>
        <p:nvSpPr>
          <p:cNvPr id="561" name="Google Shape;561;p75"/>
          <p:cNvSpPr txBox="1"/>
          <p:nvPr/>
        </p:nvSpPr>
        <p:spPr>
          <a:xfrm>
            <a:off x="1137900" y="2399200"/>
            <a:ext cx="68682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2000">
                <a:solidFill>
                  <a:schemeClr val="lt1"/>
                </a:solidFill>
                <a:latin typeface="Lato"/>
                <a:ea typeface="Lato"/>
                <a:cs typeface="Lato"/>
                <a:sym typeface="Lato"/>
              </a:rPr>
              <a:t>Te weinig georganiseerd </a:t>
            </a:r>
            <a:r>
              <a:rPr lang="en" sz="2000" b="1">
                <a:solidFill>
                  <a:schemeClr val="lt1"/>
                </a:solidFill>
                <a:latin typeface="Lato"/>
                <a:ea typeface="Lato"/>
                <a:cs typeface="Lato"/>
                <a:sym typeface="Lato"/>
              </a:rPr>
              <a:t>vrijblijvend</a:t>
            </a:r>
            <a:r>
              <a:rPr lang="en" sz="2000">
                <a:solidFill>
                  <a:schemeClr val="lt1"/>
                </a:solidFill>
                <a:latin typeface="Lato"/>
                <a:ea typeface="Lato"/>
                <a:cs typeface="Lato"/>
                <a:sym typeface="Lato"/>
              </a:rPr>
              <a:t> aanbod</a:t>
            </a:r>
            <a:endParaRPr sz="2000">
              <a:solidFill>
                <a:schemeClr val="lt1"/>
              </a:solidFill>
              <a:latin typeface="Lato"/>
              <a:ea typeface="Lato"/>
              <a:cs typeface="Lato"/>
              <a:sym typeface="Lat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5"/>
        <p:cNvGrpSpPr/>
        <p:nvPr/>
      </p:nvGrpSpPr>
      <p:grpSpPr>
        <a:xfrm>
          <a:off x="0" y="0"/>
          <a:ext cx="0" cy="0"/>
          <a:chOff x="0" y="0"/>
          <a:chExt cx="0" cy="0"/>
        </a:xfrm>
      </p:grpSpPr>
      <p:pic>
        <p:nvPicPr>
          <p:cNvPr id="566" name="Google Shape;566;p76"/>
          <p:cNvPicPr preferRelativeResize="0"/>
          <p:nvPr/>
        </p:nvPicPr>
        <p:blipFill>
          <a:blip r:embed="rId4">
            <a:alphaModFix/>
          </a:blip>
          <a:stretch>
            <a:fillRect/>
          </a:stretch>
        </p:blipFill>
        <p:spPr>
          <a:xfrm>
            <a:off x="0" y="0"/>
            <a:ext cx="9144003" cy="5143501"/>
          </a:xfrm>
          <a:prstGeom prst="rect">
            <a:avLst/>
          </a:prstGeom>
          <a:noFill/>
          <a:ln>
            <a:noFill/>
          </a:ln>
        </p:spPr>
      </p:pic>
      <p:sp>
        <p:nvSpPr>
          <p:cNvPr id="567" name="Google Shape;567;p76"/>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Fase 2:</a:t>
            </a:r>
            <a:r>
              <a:rPr lang="en" sz="3000" b="1">
                <a:solidFill>
                  <a:srgbClr val="22E1FF"/>
                </a:solidFill>
              </a:rPr>
              <a:t> oktober 2023 - Mei 2024</a:t>
            </a:r>
            <a:endParaRPr sz="3000" b="1">
              <a:solidFill>
                <a:srgbClr val="22E1FF"/>
              </a:solidFill>
            </a:endParaRPr>
          </a:p>
        </p:txBody>
      </p:sp>
      <p:pic>
        <p:nvPicPr>
          <p:cNvPr id="568" name="Google Shape;568;p76"/>
          <p:cNvPicPr preferRelativeResize="0"/>
          <p:nvPr/>
        </p:nvPicPr>
        <p:blipFill>
          <a:blip r:embed="rId5">
            <a:alphaModFix/>
          </a:blip>
          <a:stretch>
            <a:fillRect/>
          </a:stretch>
        </p:blipFill>
        <p:spPr>
          <a:xfrm>
            <a:off x="-2630875" y="-1957225"/>
            <a:ext cx="4727556" cy="3343623"/>
          </a:xfrm>
          <a:prstGeom prst="rect">
            <a:avLst/>
          </a:prstGeom>
          <a:noFill/>
          <a:ln>
            <a:noFill/>
          </a:ln>
        </p:spPr>
      </p:pic>
      <p:sp>
        <p:nvSpPr>
          <p:cNvPr id="569" name="Google Shape;569;p76"/>
          <p:cNvSpPr txBox="1">
            <a:spLocks noGrp="1"/>
          </p:cNvSpPr>
          <p:nvPr>
            <p:ph type="ctrTitle"/>
          </p:nvPr>
        </p:nvSpPr>
        <p:spPr>
          <a:xfrm>
            <a:off x="415125" y="767200"/>
            <a:ext cx="8520600" cy="61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1600" b="1">
                <a:solidFill>
                  <a:schemeClr val="lt1"/>
                </a:solidFill>
              </a:rPr>
              <a:t>Denderleeuw: De hangout / Palaver /</a:t>
            </a:r>
            <a:endParaRPr sz="1600" b="1">
              <a:solidFill>
                <a:schemeClr val="lt1"/>
              </a:solidFill>
            </a:endParaRPr>
          </a:p>
          <a:p>
            <a:pPr marL="0" lvl="0" indent="0" algn="ctr" rtl="0">
              <a:spcBef>
                <a:spcPts val="0"/>
              </a:spcBef>
              <a:spcAft>
                <a:spcPts val="0"/>
              </a:spcAft>
              <a:buSzPts val="990"/>
              <a:buNone/>
            </a:pPr>
            <a:r>
              <a:rPr lang="en" sz="1600" b="1">
                <a:solidFill>
                  <a:schemeClr val="lt1"/>
                </a:solidFill>
              </a:rPr>
              <a:t>Lejo vzw / vzw Habbekrats</a:t>
            </a:r>
            <a:endParaRPr sz="1000" b="1">
              <a:solidFill>
                <a:schemeClr val="lt1"/>
              </a:solidFill>
            </a:endParaRPr>
          </a:p>
        </p:txBody>
      </p:sp>
      <p:pic>
        <p:nvPicPr>
          <p:cNvPr id="570" name="Google Shape;570;p76"/>
          <p:cNvPicPr preferRelativeResize="0"/>
          <p:nvPr/>
        </p:nvPicPr>
        <p:blipFill>
          <a:blip r:embed="rId6">
            <a:alphaModFix/>
          </a:blip>
          <a:stretch>
            <a:fillRect/>
          </a:stretch>
        </p:blipFill>
        <p:spPr>
          <a:xfrm>
            <a:off x="176050" y="1386400"/>
            <a:ext cx="2082175" cy="2776243"/>
          </a:xfrm>
          <a:prstGeom prst="rect">
            <a:avLst/>
          </a:prstGeom>
          <a:noFill/>
          <a:ln>
            <a:noFill/>
          </a:ln>
        </p:spPr>
      </p:pic>
      <p:pic>
        <p:nvPicPr>
          <p:cNvPr id="571" name="Google Shape;571;p76"/>
          <p:cNvPicPr preferRelativeResize="0"/>
          <p:nvPr/>
        </p:nvPicPr>
        <p:blipFill>
          <a:blip r:embed="rId3">
            <a:alphaModFix/>
          </a:blip>
          <a:stretch>
            <a:fillRect/>
          </a:stretch>
        </p:blipFill>
        <p:spPr>
          <a:xfrm>
            <a:off x="2403800" y="1386412"/>
            <a:ext cx="2082175" cy="2776243"/>
          </a:xfrm>
          <a:prstGeom prst="rect">
            <a:avLst/>
          </a:prstGeom>
          <a:noFill/>
          <a:ln>
            <a:noFill/>
          </a:ln>
        </p:spPr>
      </p:pic>
      <p:pic>
        <p:nvPicPr>
          <p:cNvPr id="572" name="Google Shape;572;p76"/>
          <p:cNvPicPr preferRelativeResize="0"/>
          <p:nvPr/>
        </p:nvPicPr>
        <p:blipFill>
          <a:blip r:embed="rId7">
            <a:alphaModFix/>
          </a:blip>
          <a:stretch>
            <a:fillRect/>
          </a:stretch>
        </p:blipFill>
        <p:spPr>
          <a:xfrm>
            <a:off x="4612500" y="1386400"/>
            <a:ext cx="2082175" cy="2776264"/>
          </a:xfrm>
          <a:prstGeom prst="rect">
            <a:avLst/>
          </a:prstGeom>
          <a:noFill/>
          <a:ln>
            <a:noFill/>
          </a:ln>
        </p:spPr>
      </p:pic>
      <p:pic>
        <p:nvPicPr>
          <p:cNvPr id="573" name="Google Shape;573;p76"/>
          <p:cNvPicPr preferRelativeResize="0"/>
          <p:nvPr/>
        </p:nvPicPr>
        <p:blipFill>
          <a:blip r:embed="rId8">
            <a:alphaModFix/>
          </a:blip>
          <a:stretch>
            <a:fillRect/>
          </a:stretch>
        </p:blipFill>
        <p:spPr>
          <a:xfrm>
            <a:off x="6821200" y="1386424"/>
            <a:ext cx="2082175" cy="277622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pic>
        <p:nvPicPr>
          <p:cNvPr id="578" name="Google Shape;578;p77"/>
          <p:cNvPicPr preferRelativeResize="0"/>
          <p:nvPr/>
        </p:nvPicPr>
        <p:blipFill>
          <a:blip r:embed="rId4">
            <a:alphaModFix/>
          </a:blip>
          <a:stretch>
            <a:fillRect/>
          </a:stretch>
        </p:blipFill>
        <p:spPr>
          <a:xfrm>
            <a:off x="0" y="0"/>
            <a:ext cx="9144003" cy="5143501"/>
          </a:xfrm>
          <a:prstGeom prst="rect">
            <a:avLst/>
          </a:prstGeom>
          <a:noFill/>
          <a:ln>
            <a:noFill/>
          </a:ln>
        </p:spPr>
      </p:pic>
      <p:sp>
        <p:nvSpPr>
          <p:cNvPr id="579" name="Google Shape;579;p77"/>
          <p:cNvSpPr txBox="1">
            <a:spLocks noGrp="1"/>
          </p:cNvSpPr>
          <p:nvPr>
            <p:ph type="ctrTitle"/>
          </p:nvPr>
        </p:nvSpPr>
        <p:spPr>
          <a:xfrm>
            <a:off x="381700" y="3337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Aantal registraties Kidz on Tour </a:t>
            </a:r>
            <a:endParaRPr sz="3000" b="1">
              <a:solidFill>
                <a:schemeClr val="lt1"/>
              </a:solidFill>
            </a:endParaRPr>
          </a:p>
          <a:p>
            <a:pPr marL="0" lvl="0" indent="0" algn="ctr" rtl="0">
              <a:spcBef>
                <a:spcPts val="0"/>
              </a:spcBef>
              <a:spcAft>
                <a:spcPts val="0"/>
              </a:spcAft>
              <a:buNone/>
            </a:pPr>
            <a:r>
              <a:rPr lang="en" sz="1555" b="1">
                <a:solidFill>
                  <a:schemeClr val="lt1"/>
                </a:solidFill>
              </a:rPr>
              <a:t>(1 april 2023 tot 17 juni 2024)</a:t>
            </a:r>
            <a:endParaRPr sz="3000" b="1">
              <a:solidFill>
                <a:srgbClr val="22E1FF"/>
              </a:solidFill>
            </a:endParaRPr>
          </a:p>
        </p:txBody>
      </p:sp>
      <p:pic>
        <p:nvPicPr>
          <p:cNvPr id="580" name="Google Shape;580;p77"/>
          <p:cNvPicPr preferRelativeResize="0"/>
          <p:nvPr/>
        </p:nvPicPr>
        <p:blipFill>
          <a:blip r:embed="rId5">
            <a:alphaModFix/>
          </a:blip>
          <a:stretch>
            <a:fillRect/>
          </a:stretch>
        </p:blipFill>
        <p:spPr>
          <a:xfrm>
            <a:off x="-2630875" y="-1957225"/>
            <a:ext cx="4727556" cy="3343623"/>
          </a:xfrm>
          <a:prstGeom prst="rect">
            <a:avLst/>
          </a:prstGeom>
          <a:noFill/>
          <a:ln>
            <a:noFill/>
          </a:ln>
        </p:spPr>
      </p:pic>
      <p:sp>
        <p:nvSpPr>
          <p:cNvPr id="581" name="Google Shape;581;p77"/>
          <p:cNvSpPr txBox="1">
            <a:spLocks noGrp="1"/>
          </p:cNvSpPr>
          <p:nvPr>
            <p:ph type="ctrTitle"/>
          </p:nvPr>
        </p:nvSpPr>
        <p:spPr>
          <a:xfrm>
            <a:off x="1741100" y="3974250"/>
            <a:ext cx="2712000" cy="619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SzPts val="990"/>
              <a:buNone/>
            </a:pPr>
            <a:r>
              <a:rPr lang="en" sz="2000" b="1">
                <a:solidFill>
                  <a:schemeClr val="lt1"/>
                </a:solidFill>
              </a:rPr>
              <a:t>918 deelnemers</a:t>
            </a:r>
            <a:endParaRPr sz="2000" b="1">
              <a:solidFill>
                <a:srgbClr val="22E1FF"/>
              </a:solidFill>
            </a:endParaRPr>
          </a:p>
        </p:txBody>
      </p:sp>
      <p:sp>
        <p:nvSpPr>
          <p:cNvPr id="582" name="Google Shape;582;p77"/>
          <p:cNvSpPr txBox="1">
            <a:spLocks noGrp="1"/>
          </p:cNvSpPr>
          <p:nvPr>
            <p:ph type="ctrTitle"/>
          </p:nvPr>
        </p:nvSpPr>
        <p:spPr>
          <a:xfrm>
            <a:off x="4936450" y="3974250"/>
            <a:ext cx="33849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SzPct val="49499"/>
              <a:buNone/>
            </a:pPr>
            <a:r>
              <a:rPr lang="en" sz="2000" b="1">
                <a:solidFill>
                  <a:schemeClr val="lt1"/>
                </a:solidFill>
              </a:rPr>
              <a:t>1215 deelnemers (oplopend)</a:t>
            </a:r>
            <a:endParaRPr sz="2000" b="1">
              <a:solidFill>
                <a:srgbClr val="22E1FF"/>
              </a:solidFill>
            </a:endParaRPr>
          </a:p>
        </p:txBody>
      </p:sp>
      <p:pic>
        <p:nvPicPr>
          <p:cNvPr id="583" name="Google Shape;583;p77"/>
          <p:cNvPicPr preferRelativeResize="0"/>
          <p:nvPr/>
        </p:nvPicPr>
        <p:blipFill>
          <a:blip r:embed="rId6">
            <a:alphaModFix/>
          </a:blip>
          <a:stretch>
            <a:fillRect/>
          </a:stretch>
        </p:blipFill>
        <p:spPr>
          <a:xfrm>
            <a:off x="1652588" y="1114425"/>
            <a:ext cx="5838825" cy="29146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7"/>
        <p:cNvGrpSpPr/>
        <p:nvPr/>
      </p:nvGrpSpPr>
      <p:grpSpPr>
        <a:xfrm>
          <a:off x="0" y="0"/>
          <a:ext cx="0" cy="0"/>
          <a:chOff x="0" y="0"/>
          <a:chExt cx="0" cy="0"/>
        </a:xfrm>
      </p:grpSpPr>
      <p:pic>
        <p:nvPicPr>
          <p:cNvPr id="588" name="Google Shape;588;p78"/>
          <p:cNvPicPr preferRelativeResize="0"/>
          <p:nvPr/>
        </p:nvPicPr>
        <p:blipFill>
          <a:blip r:embed="rId4">
            <a:alphaModFix/>
          </a:blip>
          <a:stretch>
            <a:fillRect/>
          </a:stretch>
        </p:blipFill>
        <p:spPr>
          <a:xfrm>
            <a:off x="0" y="0"/>
            <a:ext cx="9144003" cy="5143501"/>
          </a:xfrm>
          <a:prstGeom prst="rect">
            <a:avLst/>
          </a:prstGeom>
          <a:noFill/>
          <a:ln>
            <a:noFill/>
          </a:ln>
        </p:spPr>
      </p:pic>
      <p:sp>
        <p:nvSpPr>
          <p:cNvPr id="589" name="Google Shape;589;p78"/>
          <p:cNvSpPr txBox="1">
            <a:spLocks noGrp="1"/>
          </p:cNvSpPr>
          <p:nvPr>
            <p:ph type="ctrTitle"/>
          </p:nvPr>
        </p:nvSpPr>
        <p:spPr>
          <a:xfrm>
            <a:off x="355375" y="513075"/>
            <a:ext cx="8520600" cy="61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chemeClr val="lt1"/>
                </a:solidFill>
              </a:rPr>
              <a:t>Onze uitdagingen</a:t>
            </a:r>
            <a:endParaRPr sz="3000" b="1">
              <a:solidFill>
                <a:srgbClr val="22E1FF"/>
              </a:solidFill>
            </a:endParaRPr>
          </a:p>
        </p:txBody>
      </p:sp>
      <p:pic>
        <p:nvPicPr>
          <p:cNvPr id="590" name="Google Shape;590;p78"/>
          <p:cNvPicPr preferRelativeResize="0"/>
          <p:nvPr/>
        </p:nvPicPr>
        <p:blipFill>
          <a:blip r:embed="rId5">
            <a:alphaModFix/>
          </a:blip>
          <a:stretch>
            <a:fillRect/>
          </a:stretch>
        </p:blipFill>
        <p:spPr>
          <a:xfrm>
            <a:off x="-2630875" y="-1957225"/>
            <a:ext cx="4727556" cy="3343623"/>
          </a:xfrm>
          <a:prstGeom prst="rect">
            <a:avLst/>
          </a:prstGeom>
          <a:noFill/>
          <a:ln>
            <a:noFill/>
          </a:ln>
        </p:spPr>
      </p:pic>
      <p:sp>
        <p:nvSpPr>
          <p:cNvPr id="591" name="Google Shape;591;p78"/>
          <p:cNvSpPr txBox="1"/>
          <p:nvPr/>
        </p:nvSpPr>
        <p:spPr>
          <a:xfrm>
            <a:off x="716850" y="1317125"/>
            <a:ext cx="7710300" cy="2055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Uitvoerende kracht blijft beperkt</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Balans tussen bevraging en kwalitatief aanbod (outreachend)</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Jongeren betrekken in het organiseren van activiteiten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Nieuwe plekken voor outreachend te werken</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Jongeren toeleiden naar het bestaand aanbod</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Aansluiten bij het bestaand aanbod van de stad</a:t>
            </a:r>
            <a:endParaRPr sz="1800">
              <a:solidFill>
                <a:schemeClr val="lt1"/>
              </a:solidFill>
              <a:latin typeface="Lato"/>
              <a:ea typeface="Lato"/>
              <a:cs typeface="Lato"/>
              <a:sym typeface="La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79"/>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597" name="Google Shape;597;p79"/>
          <p:cNvPicPr preferRelativeResize="0"/>
          <p:nvPr/>
        </p:nvPicPr>
        <p:blipFill>
          <a:blip r:embed="rId4">
            <a:alphaModFix/>
          </a:blip>
          <a:stretch>
            <a:fillRect/>
          </a:stretch>
        </p:blipFill>
        <p:spPr>
          <a:xfrm>
            <a:off x="3614013" y="-152400"/>
            <a:ext cx="1915974" cy="1916001"/>
          </a:xfrm>
          <a:prstGeom prst="rect">
            <a:avLst/>
          </a:prstGeom>
          <a:noFill/>
          <a:ln>
            <a:noFill/>
          </a:ln>
        </p:spPr>
      </p:pic>
      <p:sp>
        <p:nvSpPr>
          <p:cNvPr id="598" name="Google Shape;598;p79"/>
          <p:cNvSpPr txBox="1"/>
          <p:nvPr/>
        </p:nvSpPr>
        <p:spPr>
          <a:xfrm>
            <a:off x="1238250" y="2001550"/>
            <a:ext cx="71004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800">
              <a:solidFill>
                <a:schemeClr val="lt1"/>
              </a:solidFill>
            </a:endParaRPr>
          </a:p>
        </p:txBody>
      </p:sp>
      <p:pic>
        <p:nvPicPr>
          <p:cNvPr id="599" name="Google Shape;599;p79"/>
          <p:cNvPicPr preferRelativeResize="0"/>
          <p:nvPr/>
        </p:nvPicPr>
        <p:blipFill rotWithShape="1">
          <a:blip r:embed="rId5">
            <a:alphaModFix/>
          </a:blip>
          <a:srcRect l="5900" t="5217" r="6287" b="19162"/>
          <a:stretch/>
        </p:blipFill>
        <p:spPr>
          <a:xfrm>
            <a:off x="3201100" y="1321650"/>
            <a:ext cx="2741798" cy="314812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80"/>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05" name="Google Shape;605;p80"/>
          <p:cNvPicPr preferRelativeResize="0"/>
          <p:nvPr/>
        </p:nvPicPr>
        <p:blipFill>
          <a:blip r:embed="rId4">
            <a:alphaModFix/>
          </a:blip>
          <a:stretch>
            <a:fillRect/>
          </a:stretch>
        </p:blipFill>
        <p:spPr>
          <a:xfrm>
            <a:off x="3614013" y="-152400"/>
            <a:ext cx="1915974" cy="1916001"/>
          </a:xfrm>
          <a:prstGeom prst="rect">
            <a:avLst/>
          </a:prstGeom>
          <a:noFill/>
          <a:ln>
            <a:noFill/>
          </a:ln>
        </p:spPr>
      </p:pic>
      <p:sp>
        <p:nvSpPr>
          <p:cNvPr id="606" name="Google Shape;606;p80"/>
          <p:cNvSpPr txBox="1"/>
          <p:nvPr/>
        </p:nvSpPr>
        <p:spPr>
          <a:xfrm>
            <a:off x="1238250" y="2001550"/>
            <a:ext cx="71004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800">
              <a:solidFill>
                <a:schemeClr val="lt1"/>
              </a:solidFill>
            </a:endParaRPr>
          </a:p>
        </p:txBody>
      </p:sp>
      <p:sp>
        <p:nvSpPr>
          <p:cNvPr id="607" name="Google Shape;607;p80"/>
          <p:cNvSpPr txBox="1"/>
          <p:nvPr/>
        </p:nvSpPr>
        <p:spPr>
          <a:xfrm>
            <a:off x="670450" y="1334075"/>
            <a:ext cx="7458000" cy="2613000"/>
          </a:xfrm>
          <a:prstGeom prst="rect">
            <a:avLst/>
          </a:prstGeom>
          <a:noFill/>
          <a:ln>
            <a:noFill/>
          </a:ln>
        </p:spPr>
        <p:txBody>
          <a:bodyPr spcFirstLastPara="1" wrap="square" lIns="91425" tIns="91425" rIns="91425" bIns="91425" anchor="t" anchorCtr="0">
            <a:noAutofit/>
          </a:bodyPr>
          <a:lstStyle/>
          <a:p>
            <a:pPr marL="0" lvl="0" indent="0" algn="just" rtl="0">
              <a:lnSpc>
                <a:spcPct val="95000"/>
              </a:lnSpc>
              <a:spcBef>
                <a:spcPts val="1500"/>
              </a:spcBef>
              <a:spcAft>
                <a:spcPts val="0"/>
              </a:spcAft>
              <a:buClr>
                <a:schemeClr val="dk1"/>
              </a:buClr>
              <a:buSzPts val="1018"/>
              <a:buFont typeface="Arial"/>
              <a:buNone/>
            </a:pPr>
            <a:r>
              <a:rPr lang="en" sz="1510">
                <a:solidFill>
                  <a:schemeClr val="lt1"/>
                </a:solidFill>
                <a:latin typeface="Roboto"/>
                <a:ea typeface="Roboto"/>
                <a:cs typeface="Roboto"/>
                <a:sym typeface="Roboto"/>
              </a:rPr>
              <a:t>Het Huis in Okegem is een oude pastorij dat de stad ter beschikking stelt om onze jeugdwerking te organiseren. Door de aanwezigheid van verschillende grote ruimtes hebben we de mogelijkheid om een breed vrijetijdsaanbod en vormingsactiviteiten te voorzien. Eén van deze ruimtes zal in samenwerking met La Lorraine aangekleed worden als Bakery corner met een bijhorend atelier om te leren hoe het is om een bedrijfje te runnen.</a:t>
            </a:r>
            <a:endParaRPr sz="1510">
              <a:solidFill>
                <a:schemeClr val="lt1"/>
              </a:solidFill>
              <a:latin typeface="Roboto"/>
              <a:ea typeface="Roboto"/>
              <a:cs typeface="Roboto"/>
              <a:sym typeface="Roboto"/>
            </a:endParaRPr>
          </a:p>
          <a:p>
            <a:pPr marL="0" lvl="0" indent="0" algn="just" rtl="0">
              <a:lnSpc>
                <a:spcPct val="95000"/>
              </a:lnSpc>
              <a:spcBef>
                <a:spcPts val="1500"/>
              </a:spcBef>
              <a:spcAft>
                <a:spcPts val="0"/>
              </a:spcAft>
              <a:buClr>
                <a:schemeClr val="dk1"/>
              </a:buClr>
              <a:buSzPts val="1018"/>
              <a:buFont typeface="Arial"/>
              <a:buNone/>
            </a:pPr>
            <a:br>
              <a:rPr lang="en" sz="1510">
                <a:solidFill>
                  <a:schemeClr val="lt1"/>
                </a:solidFill>
                <a:latin typeface="Roboto"/>
                <a:ea typeface="Roboto"/>
                <a:cs typeface="Roboto"/>
                <a:sym typeface="Roboto"/>
              </a:rPr>
            </a:br>
            <a:r>
              <a:rPr lang="en" sz="1510">
                <a:solidFill>
                  <a:schemeClr val="lt1"/>
                </a:solidFill>
                <a:latin typeface="Roboto"/>
                <a:ea typeface="Roboto"/>
                <a:cs typeface="Roboto"/>
                <a:sym typeface="Roboto"/>
              </a:rPr>
              <a:t>Naast een mooi huis hebben we ook een grote tuin ter beschikking. De tuin met zijn bijhorende vijvers, Serre, diverse bomen- en plantengroei en natuurlijk de grote oppervlakte, biedt tal van mogelijkheden om vormingsactiviteiten aan te bieden. Het Huis wordt samen met de jongeren verbouwd, aangekleed en onderhouden om zo het mede eigenaarschap bij de jongeren aan te moedigen.</a:t>
            </a:r>
            <a:endParaRPr sz="1510">
              <a:solidFill>
                <a:schemeClr val="lt1"/>
              </a:solidFill>
              <a:latin typeface="Roboto"/>
              <a:ea typeface="Roboto"/>
              <a:cs typeface="Roboto"/>
              <a:sym typeface="Roboto"/>
            </a:endParaRPr>
          </a:p>
          <a:p>
            <a:pPr marL="0" lvl="0" indent="0" algn="l" rtl="0">
              <a:spcBef>
                <a:spcPts val="1500"/>
              </a:spcBef>
              <a:spcAft>
                <a:spcPts val="0"/>
              </a:spcAft>
              <a:buNone/>
            </a:pPr>
            <a:endParaRPr sz="1800">
              <a:solidFill>
                <a:schemeClr val="dk2"/>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81"/>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13" name="Google Shape;613;p81"/>
          <p:cNvPicPr preferRelativeResize="0"/>
          <p:nvPr/>
        </p:nvPicPr>
        <p:blipFill>
          <a:blip r:embed="rId4">
            <a:alphaModFix/>
          </a:blip>
          <a:stretch>
            <a:fillRect/>
          </a:stretch>
        </p:blipFill>
        <p:spPr>
          <a:xfrm>
            <a:off x="3614013" y="-152400"/>
            <a:ext cx="1915974" cy="1916001"/>
          </a:xfrm>
          <a:prstGeom prst="rect">
            <a:avLst/>
          </a:prstGeom>
          <a:noFill/>
          <a:ln>
            <a:noFill/>
          </a:ln>
        </p:spPr>
      </p:pic>
      <p:sp>
        <p:nvSpPr>
          <p:cNvPr id="614" name="Google Shape;614;p81"/>
          <p:cNvSpPr txBox="1"/>
          <p:nvPr/>
        </p:nvSpPr>
        <p:spPr>
          <a:xfrm>
            <a:off x="271475" y="1283775"/>
            <a:ext cx="5070000" cy="3063000"/>
          </a:xfrm>
          <a:prstGeom prst="rect">
            <a:avLst/>
          </a:prstGeom>
          <a:noFill/>
          <a:ln>
            <a:noFill/>
          </a:ln>
        </p:spPr>
        <p:txBody>
          <a:bodyPr spcFirstLastPara="1" wrap="square" lIns="91425" tIns="91425" rIns="91425" bIns="91425" anchor="t" anchorCtr="0">
            <a:spAutoFit/>
          </a:bodyPr>
          <a:lstStyle/>
          <a:p>
            <a:pPr marL="457200" lvl="0" indent="-336550" algn="just" rtl="0">
              <a:spcBef>
                <a:spcPts val="0"/>
              </a:spcBef>
              <a:spcAft>
                <a:spcPts val="0"/>
              </a:spcAft>
              <a:buClr>
                <a:schemeClr val="lt1"/>
              </a:buClr>
              <a:buSzPts val="1700"/>
              <a:buChar char="●"/>
            </a:pPr>
            <a:r>
              <a:rPr lang="en" sz="1700">
                <a:solidFill>
                  <a:schemeClr val="lt1"/>
                </a:solidFill>
              </a:rPr>
              <a:t>2127 inwoners waarvan een 300 tal die binnen het leeftijdssegment van onze werking ligt</a:t>
            </a:r>
            <a:endParaRPr sz="1700">
              <a:solidFill>
                <a:schemeClr val="lt1"/>
              </a:solidFill>
            </a:endParaRPr>
          </a:p>
          <a:p>
            <a:pPr marL="0" lvl="0" indent="0" algn="just" rtl="0">
              <a:spcBef>
                <a:spcPts val="0"/>
              </a:spcBef>
              <a:spcAft>
                <a:spcPts val="0"/>
              </a:spcAft>
              <a:buNone/>
            </a:pPr>
            <a:endParaRPr sz="1700">
              <a:solidFill>
                <a:schemeClr val="lt1"/>
              </a:solidFill>
            </a:endParaRPr>
          </a:p>
          <a:p>
            <a:pPr marL="457200" lvl="0" indent="-336550" algn="just" rtl="0">
              <a:spcBef>
                <a:spcPts val="0"/>
              </a:spcBef>
              <a:spcAft>
                <a:spcPts val="0"/>
              </a:spcAft>
              <a:buClr>
                <a:schemeClr val="lt1"/>
              </a:buClr>
              <a:buSzPts val="1700"/>
              <a:buChar char="●"/>
            </a:pPr>
            <a:r>
              <a:rPr lang="en" sz="1700">
                <a:solidFill>
                  <a:schemeClr val="lt1"/>
                </a:solidFill>
              </a:rPr>
              <a:t>De meeste jongeren wonen in het gebied tussen de spoorweg en de dender</a:t>
            </a:r>
            <a:endParaRPr sz="1700">
              <a:solidFill>
                <a:schemeClr val="lt1"/>
              </a:solidFill>
            </a:endParaRPr>
          </a:p>
          <a:p>
            <a:pPr marL="0" lvl="0" indent="0" algn="just" rtl="0">
              <a:spcBef>
                <a:spcPts val="0"/>
              </a:spcBef>
              <a:spcAft>
                <a:spcPts val="0"/>
              </a:spcAft>
              <a:buNone/>
            </a:pPr>
            <a:endParaRPr sz="1700">
              <a:solidFill>
                <a:schemeClr val="lt1"/>
              </a:solidFill>
            </a:endParaRPr>
          </a:p>
          <a:p>
            <a:pPr marL="457200" lvl="0" indent="-336550" algn="just" rtl="0">
              <a:spcBef>
                <a:spcPts val="0"/>
              </a:spcBef>
              <a:spcAft>
                <a:spcPts val="0"/>
              </a:spcAft>
              <a:buClr>
                <a:schemeClr val="lt1"/>
              </a:buClr>
              <a:buSzPts val="1700"/>
              <a:buChar char="●"/>
            </a:pPr>
            <a:r>
              <a:rPr lang="en" sz="1700">
                <a:solidFill>
                  <a:schemeClr val="lt1"/>
                </a:solidFill>
              </a:rPr>
              <a:t>Het Huis is heel makkelijk bereikbaar via het openbaar vervoer vanuit de randsteden. Van het station in Okegem is het nog 2 minuten stappen naar het trefpunt.</a:t>
            </a:r>
            <a:endParaRPr sz="1700">
              <a:solidFill>
                <a:schemeClr val="lt1"/>
              </a:solidFill>
            </a:endParaRPr>
          </a:p>
        </p:txBody>
      </p:sp>
      <p:pic>
        <p:nvPicPr>
          <p:cNvPr id="615" name="Google Shape;615;p81"/>
          <p:cNvPicPr preferRelativeResize="0"/>
          <p:nvPr/>
        </p:nvPicPr>
        <p:blipFill>
          <a:blip r:embed="rId5">
            <a:alphaModFix/>
          </a:blip>
          <a:stretch>
            <a:fillRect/>
          </a:stretch>
        </p:blipFill>
        <p:spPr>
          <a:xfrm>
            <a:off x="5439325" y="1591700"/>
            <a:ext cx="3469076" cy="2312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9"/>
          <p:cNvPicPr preferRelativeResize="0"/>
          <p:nvPr/>
        </p:nvPicPr>
        <p:blipFill>
          <a:blip r:embed="rId3">
            <a:alphaModFix/>
          </a:blip>
          <a:stretch>
            <a:fillRect/>
          </a:stretch>
        </p:blipFill>
        <p:spPr>
          <a:xfrm>
            <a:off x="3316113" y="238100"/>
            <a:ext cx="2511774" cy="1048250"/>
          </a:xfrm>
          <a:prstGeom prst="rect">
            <a:avLst/>
          </a:prstGeom>
          <a:noFill/>
          <a:ln>
            <a:noFill/>
          </a:ln>
        </p:spPr>
      </p:pic>
      <p:sp>
        <p:nvSpPr>
          <p:cNvPr id="107" name="Google Shape;107;p19"/>
          <p:cNvSpPr txBox="1">
            <a:spLocks noGrp="1"/>
          </p:cNvSpPr>
          <p:nvPr>
            <p:ph type="subTitle" idx="1"/>
          </p:nvPr>
        </p:nvSpPr>
        <p:spPr>
          <a:xfrm>
            <a:off x="3243225" y="1248000"/>
            <a:ext cx="5591100" cy="26475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88"/>
              <a:buNone/>
            </a:pPr>
            <a:r>
              <a:rPr lang="en" sz="1400">
                <a:solidFill>
                  <a:schemeClr val="lt1"/>
                </a:solidFill>
              </a:rPr>
              <a:t>In de Kuip zitten verschillende partners van het jeugdwelzijnswerk samen, bv: JAC, Jeugddienst, Kunstacademie, CGG, Jeugdraad, CLB, Overkop. Hierdoor is er een vlotte samenwerking tussen de verschillende partners. De jongeren worden snel en vakkundig bijgestaan met verschillende problemen.</a:t>
            </a:r>
            <a:endParaRPr sz="1400">
              <a:solidFill>
                <a:schemeClr val="lt1"/>
              </a:solidFill>
            </a:endParaRPr>
          </a:p>
          <a:p>
            <a:pPr marL="0" lvl="0" indent="0" algn="l" rtl="0">
              <a:lnSpc>
                <a:spcPct val="80000"/>
              </a:lnSpc>
              <a:spcBef>
                <a:spcPts val="0"/>
              </a:spcBef>
              <a:spcAft>
                <a:spcPts val="0"/>
              </a:spcAft>
              <a:buSzPts val="688"/>
              <a:buNone/>
            </a:pPr>
            <a:endParaRPr sz="1400">
              <a:solidFill>
                <a:schemeClr val="lt1"/>
              </a:solidFill>
            </a:endParaRPr>
          </a:p>
          <a:p>
            <a:pPr marL="0" lvl="0" indent="0" algn="l" rtl="0">
              <a:lnSpc>
                <a:spcPct val="80000"/>
              </a:lnSpc>
              <a:spcBef>
                <a:spcPts val="0"/>
              </a:spcBef>
              <a:spcAft>
                <a:spcPts val="0"/>
              </a:spcAft>
              <a:buSzPts val="688"/>
              <a:buNone/>
            </a:pPr>
            <a:r>
              <a:rPr lang="en" sz="1400">
                <a:solidFill>
                  <a:schemeClr val="lt1"/>
                </a:solidFill>
              </a:rPr>
              <a:t>Door de centrale ligging bij het park van Ninove zijn er veel jongeren die graag langskomen. Er kan gebruikt gemaakt worden van de sportaccommodatie : voetbalveld, skatepark, barpark. We beschikken over leuk spelmateriaal, dat we uitlenen wanneer jongeren graag willen gaan skaten.</a:t>
            </a:r>
            <a:endParaRPr sz="1400">
              <a:solidFill>
                <a:schemeClr val="lt1"/>
              </a:solidFill>
            </a:endParaRPr>
          </a:p>
          <a:p>
            <a:pPr marL="0" lvl="0" indent="0" algn="l" rtl="0">
              <a:lnSpc>
                <a:spcPct val="80000"/>
              </a:lnSpc>
              <a:spcBef>
                <a:spcPts val="0"/>
              </a:spcBef>
              <a:spcAft>
                <a:spcPts val="0"/>
              </a:spcAft>
              <a:buSzPts val="688"/>
              <a:buNone/>
            </a:pPr>
            <a:r>
              <a:rPr lang="en" sz="1400">
                <a:solidFill>
                  <a:schemeClr val="lt1"/>
                </a:solidFill>
              </a:rPr>
              <a:t>Habbekrats biedt ook altijd gratis drinken en eten aan voor iedereen in het trefpunt. </a:t>
            </a:r>
            <a:endParaRPr sz="1400">
              <a:solidFill>
                <a:schemeClr val="lt1"/>
              </a:solidFill>
            </a:endParaRPr>
          </a:p>
          <a:p>
            <a:pPr marL="0" lvl="0" indent="0" algn="l" rtl="0">
              <a:lnSpc>
                <a:spcPct val="80000"/>
              </a:lnSpc>
              <a:spcBef>
                <a:spcPts val="0"/>
              </a:spcBef>
              <a:spcAft>
                <a:spcPts val="0"/>
              </a:spcAft>
              <a:buSzPts val="688"/>
              <a:buNone/>
            </a:pPr>
            <a:endParaRPr sz="1400">
              <a:solidFill>
                <a:schemeClr val="lt1"/>
              </a:solidFill>
            </a:endParaRPr>
          </a:p>
          <a:p>
            <a:pPr marL="0" lvl="0" indent="0" algn="l" rtl="0">
              <a:lnSpc>
                <a:spcPct val="80000"/>
              </a:lnSpc>
              <a:spcBef>
                <a:spcPts val="0"/>
              </a:spcBef>
              <a:spcAft>
                <a:spcPts val="0"/>
              </a:spcAft>
              <a:buSzPts val="688"/>
              <a:buNone/>
            </a:pPr>
            <a:r>
              <a:rPr lang="en" sz="1400">
                <a:solidFill>
                  <a:schemeClr val="lt1"/>
                </a:solidFill>
              </a:rPr>
              <a:t>We zetten in op een veilige en warme omgeving. Dit samen met vrijetijds- en cultuuraanbod. We zijn een vormingsdienst dus we bieden ook vormingen en activiteiten aan om de jongeren bepaalde thema’s aan te reiken met het doel om ze nieuwe vaardigheden aan te leren.</a:t>
            </a:r>
            <a:endParaRPr sz="1400">
              <a:solidFill>
                <a:schemeClr val="lt1"/>
              </a:solidFill>
            </a:endParaRPr>
          </a:p>
          <a:p>
            <a:pPr marL="0" lvl="0" indent="0" algn="l" rtl="0">
              <a:lnSpc>
                <a:spcPct val="80000"/>
              </a:lnSpc>
              <a:spcBef>
                <a:spcPts val="0"/>
              </a:spcBef>
              <a:spcAft>
                <a:spcPts val="0"/>
              </a:spcAft>
              <a:buSzPts val="688"/>
              <a:buNone/>
            </a:pPr>
            <a:endParaRPr sz="1300">
              <a:solidFill>
                <a:schemeClr val="lt1"/>
              </a:solidFill>
            </a:endParaRPr>
          </a:p>
          <a:p>
            <a:pPr marL="0" lvl="0" indent="0" algn="l" rtl="0">
              <a:lnSpc>
                <a:spcPct val="80000"/>
              </a:lnSpc>
              <a:spcBef>
                <a:spcPts val="0"/>
              </a:spcBef>
              <a:spcAft>
                <a:spcPts val="0"/>
              </a:spcAft>
              <a:buSzPts val="688"/>
              <a:buNone/>
            </a:pPr>
            <a:endParaRPr sz="1300">
              <a:solidFill>
                <a:schemeClr val="lt1"/>
              </a:solidFill>
            </a:endParaRPr>
          </a:p>
          <a:p>
            <a:pPr marL="0" lvl="0" indent="0" algn="just" rtl="0">
              <a:lnSpc>
                <a:spcPct val="80000"/>
              </a:lnSpc>
              <a:spcBef>
                <a:spcPts val="0"/>
              </a:spcBef>
              <a:spcAft>
                <a:spcPts val="0"/>
              </a:spcAft>
              <a:buSzPts val="688"/>
              <a:buNone/>
            </a:pPr>
            <a:endParaRPr sz="1300">
              <a:solidFill>
                <a:schemeClr val="lt1"/>
              </a:solidFill>
            </a:endParaRPr>
          </a:p>
          <a:p>
            <a:pPr marL="0" lvl="0" indent="0" algn="ctr" rtl="0">
              <a:lnSpc>
                <a:spcPct val="80000"/>
              </a:lnSpc>
              <a:spcBef>
                <a:spcPts val="0"/>
              </a:spcBef>
              <a:spcAft>
                <a:spcPts val="0"/>
              </a:spcAft>
              <a:buSzPts val="688"/>
              <a:buNone/>
            </a:pPr>
            <a:endParaRPr sz="1100">
              <a:solidFill>
                <a:schemeClr val="lt1"/>
              </a:solidFill>
            </a:endParaRPr>
          </a:p>
        </p:txBody>
      </p:sp>
      <p:pic>
        <p:nvPicPr>
          <p:cNvPr id="108" name="Google Shape;108;p19"/>
          <p:cNvPicPr preferRelativeResize="0"/>
          <p:nvPr/>
        </p:nvPicPr>
        <p:blipFill rotWithShape="1">
          <a:blip r:embed="rId4">
            <a:alphaModFix/>
          </a:blip>
          <a:srcRect t="11802" r="9066" b="5375"/>
          <a:stretch/>
        </p:blipFill>
        <p:spPr>
          <a:xfrm>
            <a:off x="368275" y="1286350"/>
            <a:ext cx="2636275" cy="32013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82"/>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21" name="Google Shape;621;p82"/>
          <p:cNvPicPr preferRelativeResize="0"/>
          <p:nvPr/>
        </p:nvPicPr>
        <p:blipFill>
          <a:blip r:embed="rId4">
            <a:alphaModFix/>
          </a:blip>
          <a:stretch>
            <a:fillRect/>
          </a:stretch>
        </p:blipFill>
        <p:spPr>
          <a:xfrm>
            <a:off x="3614013" y="-152400"/>
            <a:ext cx="1915974" cy="1916001"/>
          </a:xfrm>
          <a:prstGeom prst="rect">
            <a:avLst/>
          </a:prstGeom>
          <a:noFill/>
          <a:ln>
            <a:noFill/>
          </a:ln>
        </p:spPr>
      </p:pic>
      <p:sp>
        <p:nvSpPr>
          <p:cNvPr id="622" name="Google Shape;622;p82"/>
          <p:cNvSpPr txBox="1"/>
          <p:nvPr/>
        </p:nvSpPr>
        <p:spPr>
          <a:xfrm>
            <a:off x="208800" y="1432975"/>
            <a:ext cx="4958700" cy="2539800"/>
          </a:xfrm>
          <a:prstGeom prst="rect">
            <a:avLst/>
          </a:prstGeom>
          <a:noFill/>
          <a:ln>
            <a:noFill/>
          </a:ln>
        </p:spPr>
        <p:txBody>
          <a:bodyPr spcFirstLastPara="1" wrap="square" lIns="91425" tIns="91425" rIns="91425" bIns="91425" anchor="t" anchorCtr="0">
            <a:spAutoFit/>
          </a:bodyPr>
          <a:lstStyle/>
          <a:p>
            <a:pPr marL="457200" lvl="0" indent="-336550" algn="just" rtl="0">
              <a:spcBef>
                <a:spcPts val="0"/>
              </a:spcBef>
              <a:spcAft>
                <a:spcPts val="0"/>
              </a:spcAft>
              <a:buClr>
                <a:schemeClr val="lt1"/>
              </a:buClr>
              <a:buSzPts val="1700"/>
              <a:buChar char="●"/>
            </a:pPr>
            <a:r>
              <a:rPr lang="en" sz="1700">
                <a:solidFill>
                  <a:schemeClr val="lt1"/>
                </a:solidFill>
              </a:rPr>
              <a:t>Warm en cosy huis met verschillende kamers</a:t>
            </a:r>
            <a:endParaRPr sz="1700">
              <a:solidFill>
                <a:schemeClr val="lt1"/>
              </a:solidFill>
            </a:endParaRPr>
          </a:p>
          <a:p>
            <a:pPr marL="457200" lvl="0" indent="-336550" algn="just" rtl="0">
              <a:spcBef>
                <a:spcPts val="0"/>
              </a:spcBef>
              <a:spcAft>
                <a:spcPts val="0"/>
              </a:spcAft>
              <a:buClr>
                <a:schemeClr val="lt1"/>
              </a:buClr>
              <a:buSzPts val="1700"/>
              <a:buChar char="●"/>
            </a:pPr>
            <a:r>
              <a:rPr lang="en" sz="1700">
                <a:solidFill>
                  <a:schemeClr val="lt1"/>
                </a:solidFill>
              </a:rPr>
              <a:t>Open huis</a:t>
            </a:r>
            <a:endParaRPr sz="1700">
              <a:solidFill>
                <a:schemeClr val="lt1"/>
              </a:solidFill>
            </a:endParaRPr>
          </a:p>
          <a:p>
            <a:pPr marL="457200" lvl="0" indent="-336550" algn="just" rtl="0">
              <a:spcBef>
                <a:spcPts val="0"/>
              </a:spcBef>
              <a:spcAft>
                <a:spcPts val="0"/>
              </a:spcAft>
              <a:buClr>
                <a:schemeClr val="lt1"/>
              </a:buClr>
              <a:buSzPts val="1700"/>
              <a:buChar char="●"/>
            </a:pPr>
            <a:r>
              <a:rPr lang="en" sz="1700">
                <a:solidFill>
                  <a:schemeClr val="lt1"/>
                </a:solidFill>
              </a:rPr>
              <a:t>Kook atelier </a:t>
            </a:r>
            <a:endParaRPr sz="1700">
              <a:solidFill>
                <a:schemeClr val="lt1"/>
              </a:solidFill>
            </a:endParaRPr>
          </a:p>
          <a:p>
            <a:pPr marL="457200" lvl="0" indent="-336550" algn="just" rtl="0">
              <a:spcBef>
                <a:spcPts val="0"/>
              </a:spcBef>
              <a:spcAft>
                <a:spcPts val="0"/>
              </a:spcAft>
              <a:buClr>
                <a:schemeClr val="lt1"/>
              </a:buClr>
              <a:buSzPts val="1700"/>
              <a:buChar char="●"/>
            </a:pPr>
            <a:r>
              <a:rPr lang="en" sz="1700">
                <a:solidFill>
                  <a:schemeClr val="lt1"/>
                </a:solidFill>
              </a:rPr>
              <a:t>Serre (als vormingskamer)</a:t>
            </a:r>
            <a:endParaRPr sz="1700">
              <a:solidFill>
                <a:schemeClr val="lt1"/>
              </a:solidFill>
            </a:endParaRPr>
          </a:p>
          <a:p>
            <a:pPr marL="457200" lvl="0" indent="-336550" algn="just" rtl="0">
              <a:spcBef>
                <a:spcPts val="0"/>
              </a:spcBef>
              <a:spcAft>
                <a:spcPts val="0"/>
              </a:spcAft>
              <a:buClr>
                <a:schemeClr val="lt1"/>
              </a:buClr>
              <a:buSzPts val="1700"/>
              <a:buChar char="●"/>
            </a:pPr>
            <a:r>
              <a:rPr lang="en" sz="1700">
                <a:solidFill>
                  <a:schemeClr val="lt1"/>
                </a:solidFill>
              </a:rPr>
              <a:t>Vijver met meerdere mogelijkheden</a:t>
            </a:r>
            <a:endParaRPr sz="1700">
              <a:solidFill>
                <a:schemeClr val="lt1"/>
              </a:solidFill>
            </a:endParaRPr>
          </a:p>
          <a:p>
            <a:pPr marL="457200" lvl="0" indent="-336550" algn="just" rtl="0">
              <a:spcBef>
                <a:spcPts val="0"/>
              </a:spcBef>
              <a:spcAft>
                <a:spcPts val="0"/>
              </a:spcAft>
              <a:buClr>
                <a:schemeClr val="lt1"/>
              </a:buClr>
              <a:buSzPts val="1700"/>
              <a:buChar char="●"/>
            </a:pPr>
            <a:r>
              <a:rPr lang="en" sz="1700">
                <a:solidFill>
                  <a:schemeClr val="lt1"/>
                </a:solidFill>
              </a:rPr>
              <a:t>Bakkery - Corner (La Lorraine)</a:t>
            </a:r>
            <a:endParaRPr sz="1700">
              <a:solidFill>
                <a:schemeClr val="lt1"/>
              </a:solidFill>
            </a:endParaRPr>
          </a:p>
          <a:p>
            <a:pPr marL="457200" lvl="0" indent="-336550" algn="just" rtl="0">
              <a:spcBef>
                <a:spcPts val="0"/>
              </a:spcBef>
              <a:spcAft>
                <a:spcPts val="0"/>
              </a:spcAft>
              <a:buClr>
                <a:schemeClr val="lt1"/>
              </a:buClr>
              <a:buSzPts val="1700"/>
              <a:buChar char="●"/>
            </a:pPr>
            <a:r>
              <a:rPr lang="en" sz="1700">
                <a:solidFill>
                  <a:schemeClr val="lt1"/>
                </a:solidFill>
              </a:rPr>
              <a:t>Tea-room concept (voor wandelaars, fietsers en buurtbewoners)</a:t>
            </a:r>
            <a:endParaRPr sz="1700">
              <a:solidFill>
                <a:schemeClr val="lt1"/>
              </a:solidFill>
            </a:endParaRPr>
          </a:p>
        </p:txBody>
      </p:sp>
      <p:pic>
        <p:nvPicPr>
          <p:cNvPr id="623" name="Google Shape;623;p82"/>
          <p:cNvPicPr preferRelativeResize="0"/>
          <p:nvPr/>
        </p:nvPicPr>
        <p:blipFill>
          <a:blip r:embed="rId5">
            <a:alphaModFix/>
          </a:blip>
          <a:stretch>
            <a:fillRect/>
          </a:stretch>
        </p:blipFill>
        <p:spPr>
          <a:xfrm>
            <a:off x="5250275" y="1608100"/>
            <a:ext cx="3604624" cy="27127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29" name="Google Shape;629;p8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30" name="Google Shape;630;p83"/>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31" name="Google Shape;631;p83"/>
          <p:cNvPicPr preferRelativeResize="0"/>
          <p:nvPr/>
        </p:nvPicPr>
        <p:blipFill>
          <a:blip r:embed="rId4">
            <a:alphaModFix/>
          </a:blip>
          <a:stretch>
            <a:fillRect/>
          </a:stretch>
        </p:blipFill>
        <p:spPr>
          <a:xfrm>
            <a:off x="1195150" y="71625"/>
            <a:ext cx="3300726" cy="2199950"/>
          </a:xfrm>
          <a:prstGeom prst="rect">
            <a:avLst/>
          </a:prstGeom>
          <a:noFill/>
          <a:ln>
            <a:noFill/>
          </a:ln>
        </p:spPr>
      </p:pic>
      <p:pic>
        <p:nvPicPr>
          <p:cNvPr id="632" name="Google Shape;632;p83"/>
          <p:cNvPicPr preferRelativeResize="0"/>
          <p:nvPr/>
        </p:nvPicPr>
        <p:blipFill rotWithShape="1">
          <a:blip r:embed="rId5">
            <a:alphaModFix/>
          </a:blip>
          <a:srcRect r="6933"/>
          <a:stretch/>
        </p:blipFill>
        <p:spPr>
          <a:xfrm>
            <a:off x="4648201" y="2356050"/>
            <a:ext cx="3128801" cy="2240801"/>
          </a:xfrm>
          <a:prstGeom prst="rect">
            <a:avLst/>
          </a:prstGeom>
          <a:noFill/>
          <a:ln>
            <a:noFill/>
          </a:ln>
        </p:spPr>
      </p:pic>
      <p:pic>
        <p:nvPicPr>
          <p:cNvPr id="633" name="Google Shape;633;p83"/>
          <p:cNvPicPr preferRelativeResize="0"/>
          <p:nvPr/>
        </p:nvPicPr>
        <p:blipFill rotWithShape="1">
          <a:blip r:embed="rId6">
            <a:alphaModFix/>
          </a:blip>
          <a:srcRect l="2181" t="6898"/>
          <a:stretch/>
        </p:blipFill>
        <p:spPr>
          <a:xfrm>
            <a:off x="4695125" y="71625"/>
            <a:ext cx="3081887" cy="2199951"/>
          </a:xfrm>
          <a:prstGeom prst="rect">
            <a:avLst/>
          </a:prstGeom>
          <a:noFill/>
          <a:ln>
            <a:noFill/>
          </a:ln>
        </p:spPr>
      </p:pic>
      <p:pic>
        <p:nvPicPr>
          <p:cNvPr id="634" name="Google Shape;634;p83"/>
          <p:cNvPicPr preferRelativeResize="0"/>
          <p:nvPr/>
        </p:nvPicPr>
        <p:blipFill rotWithShape="1">
          <a:blip r:embed="rId7">
            <a:alphaModFix/>
          </a:blip>
          <a:srcRect b="9543"/>
          <a:stretch/>
        </p:blipFill>
        <p:spPr>
          <a:xfrm>
            <a:off x="1195150" y="2356050"/>
            <a:ext cx="3300726" cy="2240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84"/>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40" name="Google Shape;640;p84"/>
          <p:cNvPicPr preferRelativeResize="0"/>
          <p:nvPr/>
        </p:nvPicPr>
        <p:blipFill>
          <a:blip r:embed="rId4">
            <a:alphaModFix/>
          </a:blip>
          <a:stretch>
            <a:fillRect/>
          </a:stretch>
        </p:blipFill>
        <p:spPr>
          <a:xfrm>
            <a:off x="3614013" y="-152400"/>
            <a:ext cx="1915974" cy="1916001"/>
          </a:xfrm>
          <a:prstGeom prst="rect">
            <a:avLst/>
          </a:prstGeom>
          <a:noFill/>
          <a:ln>
            <a:noFill/>
          </a:ln>
        </p:spPr>
      </p:pic>
      <p:sp>
        <p:nvSpPr>
          <p:cNvPr id="641" name="Google Shape;641;p84"/>
          <p:cNvSpPr txBox="1"/>
          <p:nvPr/>
        </p:nvSpPr>
        <p:spPr>
          <a:xfrm>
            <a:off x="1238250" y="2001550"/>
            <a:ext cx="71004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800">
              <a:solidFill>
                <a:schemeClr val="lt1"/>
              </a:solidFill>
            </a:endParaRPr>
          </a:p>
        </p:txBody>
      </p:sp>
      <p:grpSp>
        <p:nvGrpSpPr>
          <p:cNvPr id="642" name="Google Shape;642;p84"/>
          <p:cNvGrpSpPr/>
          <p:nvPr/>
        </p:nvGrpSpPr>
        <p:grpSpPr>
          <a:xfrm>
            <a:off x="5632317" y="2942375"/>
            <a:ext cx="3305700" cy="3483050"/>
            <a:chOff x="5632317" y="1189775"/>
            <a:chExt cx="3305700" cy="3483050"/>
          </a:xfrm>
        </p:grpSpPr>
        <p:sp>
          <p:nvSpPr>
            <p:cNvPr id="643" name="Google Shape;643;p84"/>
            <p:cNvSpPr/>
            <p:nvPr/>
          </p:nvSpPr>
          <p:spPr>
            <a:xfrm>
              <a:off x="5632317" y="1189775"/>
              <a:ext cx="3305700" cy="669000"/>
            </a:xfrm>
            <a:prstGeom prst="chevron">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  	Picture of succes</a:t>
              </a:r>
              <a:endParaRPr>
                <a:solidFill>
                  <a:srgbClr val="FFFFFF"/>
                </a:solidFill>
              </a:endParaRPr>
            </a:p>
          </p:txBody>
        </p:sp>
        <p:sp>
          <p:nvSpPr>
            <p:cNvPr id="644" name="Google Shape;644;p84"/>
            <p:cNvSpPr txBox="1"/>
            <p:nvPr/>
          </p:nvSpPr>
          <p:spPr>
            <a:xfrm>
              <a:off x="6167063"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Roboto"/>
                <a:ea typeface="Roboto"/>
                <a:cs typeface="Roboto"/>
                <a:sym typeface="Roboto"/>
              </a:endParaRPr>
            </a:p>
          </p:txBody>
        </p:sp>
      </p:grpSp>
      <p:grpSp>
        <p:nvGrpSpPr>
          <p:cNvPr id="645" name="Google Shape;645;p84"/>
          <p:cNvGrpSpPr/>
          <p:nvPr/>
        </p:nvGrpSpPr>
        <p:grpSpPr>
          <a:xfrm>
            <a:off x="0" y="2942589"/>
            <a:ext cx="3546900" cy="3482836"/>
            <a:chOff x="0" y="1189989"/>
            <a:chExt cx="3546900" cy="3482836"/>
          </a:xfrm>
        </p:grpSpPr>
        <p:sp>
          <p:nvSpPr>
            <p:cNvPr id="646" name="Google Shape;646;p84"/>
            <p:cNvSpPr/>
            <p:nvPr/>
          </p:nvSpPr>
          <p:spPr>
            <a:xfrm>
              <a:off x="0" y="1189989"/>
              <a:ext cx="3546900" cy="669000"/>
            </a:xfrm>
            <a:prstGeom prst="homePlate">
              <a:avLst>
                <a:gd name="adj" fmla="val 50000"/>
              </a:avLst>
            </a:prstGeom>
            <a:solidFill>
              <a:srgbClr val="801F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Baking off</a:t>
              </a:r>
              <a:endParaRPr>
                <a:solidFill>
                  <a:srgbClr val="FFFFFF"/>
                </a:solidFill>
              </a:endParaRPr>
            </a:p>
          </p:txBody>
        </p:sp>
        <p:sp>
          <p:nvSpPr>
            <p:cNvPr id="647" name="Google Shape;647;p84"/>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Roboto"/>
                <a:ea typeface="Roboto"/>
                <a:cs typeface="Roboto"/>
                <a:sym typeface="Roboto"/>
              </a:endParaRPr>
            </a:p>
          </p:txBody>
        </p:sp>
      </p:grpSp>
      <p:grpSp>
        <p:nvGrpSpPr>
          <p:cNvPr id="648" name="Google Shape;648;p84"/>
          <p:cNvGrpSpPr/>
          <p:nvPr/>
        </p:nvGrpSpPr>
        <p:grpSpPr>
          <a:xfrm>
            <a:off x="2944204" y="2942375"/>
            <a:ext cx="3305700" cy="3483050"/>
            <a:chOff x="2944204" y="1189775"/>
            <a:chExt cx="3305700" cy="3483050"/>
          </a:xfrm>
        </p:grpSpPr>
        <p:sp>
          <p:nvSpPr>
            <p:cNvPr id="649" name="Google Shape;649;p84"/>
            <p:cNvSpPr/>
            <p:nvPr/>
          </p:nvSpPr>
          <p:spPr>
            <a:xfrm>
              <a:off x="2944204" y="1189775"/>
              <a:ext cx="3305700" cy="669000"/>
            </a:xfrm>
            <a:prstGeom prst="chevron">
              <a:avLst>
                <a:gd name="adj" fmla="val 50000"/>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Workshops</a:t>
              </a:r>
              <a:endParaRPr>
                <a:solidFill>
                  <a:srgbClr val="FFFFFF"/>
                </a:solidFill>
              </a:endParaRPr>
            </a:p>
          </p:txBody>
        </p:sp>
        <p:sp>
          <p:nvSpPr>
            <p:cNvPr id="650" name="Google Shape;650;p84"/>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Roboto"/>
                <a:ea typeface="Roboto"/>
                <a:cs typeface="Roboto"/>
                <a:sym typeface="Roboto"/>
              </a:endParaRPr>
            </a:p>
          </p:txBody>
        </p:sp>
      </p:grpSp>
      <p:sp>
        <p:nvSpPr>
          <p:cNvPr id="651" name="Google Shape;651;p84"/>
          <p:cNvSpPr txBox="1"/>
          <p:nvPr/>
        </p:nvSpPr>
        <p:spPr>
          <a:xfrm>
            <a:off x="3197425" y="1884250"/>
            <a:ext cx="41871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latin typeface="Calibri"/>
                <a:ea typeface="Calibri"/>
                <a:cs typeface="Calibri"/>
                <a:sym typeface="Calibri"/>
              </a:rPr>
              <a:t>“Komt Voor De Bakker”</a:t>
            </a:r>
            <a:endParaRPr sz="1800" b="1">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85"/>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57" name="Google Shape;657;p85"/>
          <p:cNvPicPr preferRelativeResize="0"/>
          <p:nvPr/>
        </p:nvPicPr>
        <p:blipFill>
          <a:blip r:embed="rId4">
            <a:alphaModFix/>
          </a:blip>
          <a:stretch>
            <a:fillRect/>
          </a:stretch>
        </p:blipFill>
        <p:spPr>
          <a:xfrm>
            <a:off x="3614013" y="-152400"/>
            <a:ext cx="1915974" cy="1916001"/>
          </a:xfrm>
          <a:prstGeom prst="rect">
            <a:avLst/>
          </a:prstGeom>
          <a:noFill/>
          <a:ln>
            <a:noFill/>
          </a:ln>
        </p:spPr>
      </p:pic>
      <p:sp>
        <p:nvSpPr>
          <p:cNvPr id="658" name="Google Shape;658;p85"/>
          <p:cNvSpPr txBox="1"/>
          <p:nvPr/>
        </p:nvSpPr>
        <p:spPr>
          <a:xfrm>
            <a:off x="1238250" y="2001550"/>
            <a:ext cx="71004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800">
              <a:solidFill>
                <a:schemeClr val="lt1"/>
              </a:solidFill>
            </a:endParaRPr>
          </a:p>
        </p:txBody>
      </p:sp>
      <p:grpSp>
        <p:nvGrpSpPr>
          <p:cNvPr id="659" name="Google Shape;659;p85"/>
          <p:cNvGrpSpPr/>
          <p:nvPr/>
        </p:nvGrpSpPr>
        <p:grpSpPr>
          <a:xfrm>
            <a:off x="0" y="2485389"/>
            <a:ext cx="3546900" cy="3482836"/>
            <a:chOff x="0" y="1189989"/>
            <a:chExt cx="3546900" cy="3482836"/>
          </a:xfrm>
        </p:grpSpPr>
        <p:sp>
          <p:nvSpPr>
            <p:cNvPr id="660" name="Google Shape;660;p85"/>
            <p:cNvSpPr/>
            <p:nvPr/>
          </p:nvSpPr>
          <p:spPr>
            <a:xfrm>
              <a:off x="0" y="1189989"/>
              <a:ext cx="3546900" cy="669000"/>
            </a:xfrm>
            <a:prstGeom prst="homePlate">
              <a:avLst>
                <a:gd name="adj" fmla="val 50000"/>
              </a:avLst>
            </a:prstGeom>
            <a:solidFill>
              <a:srgbClr val="801F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Baking off</a:t>
              </a:r>
              <a:endParaRPr>
                <a:solidFill>
                  <a:srgbClr val="FFFFFF"/>
                </a:solidFill>
              </a:endParaRPr>
            </a:p>
          </p:txBody>
        </p:sp>
        <p:sp>
          <p:nvSpPr>
            <p:cNvPr id="661" name="Google Shape;661;p85"/>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Roboto"/>
                <a:ea typeface="Roboto"/>
                <a:cs typeface="Roboto"/>
                <a:sym typeface="Roboto"/>
              </a:endParaRPr>
            </a:p>
          </p:txBody>
        </p:sp>
      </p:grpSp>
      <p:sp>
        <p:nvSpPr>
          <p:cNvPr id="662" name="Google Shape;662;p85"/>
          <p:cNvSpPr txBox="1"/>
          <p:nvPr/>
        </p:nvSpPr>
        <p:spPr>
          <a:xfrm>
            <a:off x="3989725" y="1807225"/>
            <a:ext cx="4594500" cy="25719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300" b="1">
                <a:solidFill>
                  <a:schemeClr val="lt1"/>
                </a:solidFill>
                <a:latin typeface="Calibri"/>
                <a:ea typeface="Calibri"/>
                <a:cs typeface="Calibri"/>
                <a:sym typeface="Calibri"/>
              </a:rPr>
              <a:t>Jongeren warm maken door 1 week kennis</a:t>
            </a:r>
            <a:br>
              <a:rPr lang="en" sz="1300" b="1">
                <a:solidFill>
                  <a:schemeClr val="lt1"/>
                </a:solidFill>
                <a:latin typeface="Calibri"/>
                <a:ea typeface="Calibri"/>
                <a:cs typeface="Calibri"/>
                <a:sym typeface="Calibri"/>
              </a:rPr>
            </a:br>
            <a:r>
              <a:rPr lang="en" sz="1300" b="1">
                <a:solidFill>
                  <a:schemeClr val="lt1"/>
                </a:solidFill>
                <a:latin typeface="Calibri"/>
                <a:ea typeface="Calibri"/>
                <a:cs typeface="Calibri"/>
                <a:sym typeface="Calibri"/>
              </a:rPr>
              <a:t>→ selectie van jongeren Ninove en Okegem</a:t>
            </a:r>
            <a:endParaRPr sz="1300" b="1">
              <a:solidFill>
                <a:schemeClr val="lt1"/>
              </a:solidFill>
              <a:latin typeface="Calibri"/>
              <a:ea typeface="Calibri"/>
              <a:cs typeface="Calibri"/>
              <a:sym typeface="Calibri"/>
            </a:endParaRPr>
          </a:p>
          <a:p>
            <a:pPr marL="457200" lvl="0" indent="-311150" algn="l" rtl="0">
              <a:lnSpc>
                <a:spcPct val="107916"/>
              </a:lnSpc>
              <a:spcBef>
                <a:spcPts val="80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Maken van producten ( bakken van patisserie en brood ) </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belegde broodjes maken met een tijdslimiet. </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Jongeren die iets nieuw willen proberen enthousiasmeren</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Bedrijfsbezoek </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2 dagen Okegem, 2 dagen Ninove, 1 dag Bedrijfsbezoek </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8 – 12 aantal jongeren</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Spel financiën (monopoly rond grondstoffen en benodigdheden aankopen)</a:t>
            </a:r>
            <a:endParaRPr sz="2000">
              <a:solidFill>
                <a:schemeClr val="lt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86"/>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68" name="Google Shape;668;p86"/>
          <p:cNvPicPr preferRelativeResize="0"/>
          <p:nvPr/>
        </p:nvPicPr>
        <p:blipFill>
          <a:blip r:embed="rId4">
            <a:alphaModFix/>
          </a:blip>
          <a:stretch>
            <a:fillRect/>
          </a:stretch>
        </p:blipFill>
        <p:spPr>
          <a:xfrm>
            <a:off x="3614013" y="-152400"/>
            <a:ext cx="1915974" cy="1916001"/>
          </a:xfrm>
          <a:prstGeom prst="rect">
            <a:avLst/>
          </a:prstGeom>
          <a:noFill/>
          <a:ln>
            <a:noFill/>
          </a:ln>
        </p:spPr>
      </p:pic>
      <p:sp>
        <p:nvSpPr>
          <p:cNvPr id="669" name="Google Shape;669;p86"/>
          <p:cNvSpPr txBox="1"/>
          <p:nvPr/>
        </p:nvSpPr>
        <p:spPr>
          <a:xfrm>
            <a:off x="1238250" y="2001550"/>
            <a:ext cx="71004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800">
              <a:solidFill>
                <a:schemeClr val="lt1"/>
              </a:solidFill>
            </a:endParaRPr>
          </a:p>
        </p:txBody>
      </p:sp>
      <p:sp>
        <p:nvSpPr>
          <p:cNvPr id="670" name="Google Shape;670;p86"/>
          <p:cNvSpPr/>
          <p:nvPr/>
        </p:nvSpPr>
        <p:spPr>
          <a:xfrm>
            <a:off x="0" y="2485389"/>
            <a:ext cx="3546900" cy="669000"/>
          </a:xfrm>
          <a:prstGeom prst="homePlate">
            <a:avLst>
              <a:gd name="adj" fmla="val 50000"/>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alibri"/>
                <a:ea typeface="Calibri"/>
                <a:cs typeface="Calibri"/>
                <a:sym typeface="Calibri"/>
              </a:rPr>
              <a:t>Workshops</a:t>
            </a:r>
            <a:endParaRPr>
              <a:solidFill>
                <a:srgbClr val="FFFFFF"/>
              </a:solidFill>
              <a:latin typeface="Calibri"/>
              <a:ea typeface="Calibri"/>
              <a:cs typeface="Calibri"/>
              <a:sym typeface="Calibri"/>
            </a:endParaRPr>
          </a:p>
        </p:txBody>
      </p:sp>
      <p:sp>
        <p:nvSpPr>
          <p:cNvPr id="671" name="Google Shape;671;p86"/>
          <p:cNvSpPr txBox="1"/>
          <p:nvPr/>
        </p:nvSpPr>
        <p:spPr>
          <a:xfrm>
            <a:off x="3484575" y="1320925"/>
            <a:ext cx="5266500" cy="2571900"/>
          </a:xfrm>
          <a:prstGeom prst="rect">
            <a:avLst/>
          </a:prstGeom>
          <a:noFill/>
          <a:ln>
            <a:noFill/>
          </a:ln>
        </p:spPr>
        <p:txBody>
          <a:bodyPr spcFirstLastPara="1" wrap="square" lIns="91425" tIns="91425" rIns="91425" bIns="91425" anchor="t" anchorCtr="0">
            <a:noAutofit/>
          </a:bodyPr>
          <a:lstStyle/>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Woensdag 12 maart: Patisserie en belegde broodjes (Okegem)</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Woensdag 19 maart: Financiën (wat gaan we als expertise gebruiken vanuit llbg en wat is het spelelement van habbekrats) Quiz + in werkelijkheid (Ninove centrum) </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Woensdag 26 maart: Marketing en communicatie ( specialist llbg + collega habbekrats ervaring  / jongeren) (Okegem)</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Woensdag 2 april: Logistiek en hygiëne hoe krijgen we alles in Okegem / bakfiets ( kennis LLBG + habbe) (Ninove centrum)</a:t>
            </a:r>
            <a:endParaRPr sz="1300">
              <a:solidFill>
                <a:schemeClr val="lt1"/>
              </a:solidFill>
              <a:latin typeface="Calibri"/>
              <a:ea typeface="Calibri"/>
              <a:cs typeface="Calibri"/>
              <a:sym typeface="Calibri"/>
            </a:endParaRPr>
          </a:p>
          <a:p>
            <a:pPr marL="457200" lvl="0" indent="-311150" algn="l" rtl="0">
              <a:lnSpc>
                <a:spcPct val="107916"/>
              </a:lnSpc>
              <a:spcBef>
                <a:spcPts val="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Woensdag 9 april: Business Plan  ( ondernemer Kamal Karmach? Betrekken + vrijwilliger llbg ) (Okegem)</a:t>
            </a:r>
            <a:endParaRPr sz="1300">
              <a:solidFill>
                <a:schemeClr val="lt1"/>
              </a:solidFill>
              <a:latin typeface="Calibri"/>
              <a:ea typeface="Calibri"/>
              <a:cs typeface="Calibri"/>
              <a:sym typeface="Calibri"/>
            </a:endParaRPr>
          </a:p>
          <a:p>
            <a:pPr marL="0" lvl="0" indent="0" algn="l" rtl="0">
              <a:lnSpc>
                <a:spcPct val="107916"/>
              </a:lnSpc>
              <a:spcBef>
                <a:spcPts val="800"/>
              </a:spcBef>
              <a:spcAft>
                <a:spcPts val="0"/>
              </a:spcAft>
              <a:buClr>
                <a:schemeClr val="dk1"/>
              </a:buClr>
              <a:buSzPts val="1100"/>
              <a:buFont typeface="Arial"/>
              <a:buNone/>
            </a:pPr>
            <a:r>
              <a:rPr lang="en" sz="1300" b="1">
                <a:solidFill>
                  <a:schemeClr val="lt1"/>
                </a:solidFill>
                <a:latin typeface="Calibri"/>
                <a:ea typeface="Calibri"/>
                <a:cs typeface="Calibri"/>
                <a:sym typeface="Calibri"/>
              </a:rPr>
              <a:t>2</a:t>
            </a:r>
            <a:r>
              <a:rPr lang="en" sz="1300" b="1" baseline="30000">
                <a:solidFill>
                  <a:schemeClr val="lt1"/>
                </a:solidFill>
                <a:latin typeface="Calibri"/>
                <a:ea typeface="Calibri"/>
                <a:cs typeface="Calibri"/>
                <a:sym typeface="Calibri"/>
              </a:rPr>
              <a:t>e</a:t>
            </a:r>
            <a:r>
              <a:rPr lang="en" sz="1300" b="1">
                <a:solidFill>
                  <a:schemeClr val="lt1"/>
                </a:solidFill>
                <a:latin typeface="Calibri"/>
                <a:ea typeface="Calibri"/>
                <a:cs typeface="Calibri"/>
                <a:sym typeface="Calibri"/>
              </a:rPr>
              <a:t> week paasvakantie</a:t>
            </a:r>
            <a:endParaRPr sz="1300" b="1">
              <a:solidFill>
                <a:schemeClr val="lt1"/>
              </a:solidFill>
              <a:latin typeface="Calibri"/>
              <a:ea typeface="Calibri"/>
              <a:cs typeface="Calibri"/>
              <a:sym typeface="Calibri"/>
            </a:endParaRPr>
          </a:p>
          <a:p>
            <a:pPr marL="457200" lvl="0" indent="-311150" algn="l" rtl="0">
              <a:lnSpc>
                <a:spcPct val="107916"/>
              </a:lnSpc>
              <a:spcBef>
                <a:spcPts val="800"/>
              </a:spcBef>
              <a:spcAft>
                <a:spcPts val="0"/>
              </a:spcAft>
              <a:buClr>
                <a:schemeClr val="lt1"/>
              </a:buClr>
              <a:buSzPts val="1300"/>
              <a:buFont typeface="Calibri"/>
              <a:buChar char="-"/>
            </a:pPr>
            <a:r>
              <a:rPr lang="en" sz="1300">
                <a:solidFill>
                  <a:schemeClr val="lt1"/>
                </a:solidFill>
                <a:latin typeface="Calibri"/>
                <a:ea typeface="Calibri"/>
                <a:cs typeface="Calibri"/>
                <a:sym typeface="Calibri"/>
              </a:rPr>
              <a:t>Woensdag 16 april: Cv &amp; sollicitatie ( LLBG + VDAB / group intro) (Ninove)</a:t>
            </a:r>
            <a:endParaRPr sz="130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87"/>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77" name="Google Shape;677;p87"/>
          <p:cNvPicPr preferRelativeResize="0"/>
          <p:nvPr/>
        </p:nvPicPr>
        <p:blipFill>
          <a:blip r:embed="rId4">
            <a:alphaModFix/>
          </a:blip>
          <a:stretch>
            <a:fillRect/>
          </a:stretch>
        </p:blipFill>
        <p:spPr>
          <a:xfrm>
            <a:off x="3614013" y="-152400"/>
            <a:ext cx="1915974" cy="1916001"/>
          </a:xfrm>
          <a:prstGeom prst="rect">
            <a:avLst/>
          </a:prstGeom>
          <a:noFill/>
          <a:ln>
            <a:noFill/>
          </a:ln>
        </p:spPr>
      </p:pic>
      <p:sp>
        <p:nvSpPr>
          <p:cNvPr id="678" name="Google Shape;678;p87"/>
          <p:cNvSpPr txBox="1"/>
          <p:nvPr/>
        </p:nvSpPr>
        <p:spPr>
          <a:xfrm>
            <a:off x="1238250" y="2001550"/>
            <a:ext cx="71004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800">
              <a:solidFill>
                <a:schemeClr val="lt1"/>
              </a:solidFill>
            </a:endParaRPr>
          </a:p>
        </p:txBody>
      </p:sp>
      <p:sp>
        <p:nvSpPr>
          <p:cNvPr id="679" name="Google Shape;679;p87"/>
          <p:cNvSpPr/>
          <p:nvPr/>
        </p:nvSpPr>
        <p:spPr>
          <a:xfrm>
            <a:off x="0" y="2377825"/>
            <a:ext cx="3305700" cy="669000"/>
          </a:xfrm>
          <a:prstGeom prst="homePlat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alibri"/>
                <a:ea typeface="Calibri"/>
                <a:cs typeface="Calibri"/>
                <a:sym typeface="Calibri"/>
              </a:rPr>
              <a:t>Picture Off Succes</a:t>
            </a:r>
            <a:endParaRPr>
              <a:solidFill>
                <a:srgbClr val="FFFFFF"/>
              </a:solidFill>
              <a:latin typeface="Calibri"/>
              <a:ea typeface="Calibri"/>
              <a:cs typeface="Calibri"/>
              <a:sym typeface="Calibri"/>
            </a:endParaRPr>
          </a:p>
        </p:txBody>
      </p:sp>
      <p:sp>
        <p:nvSpPr>
          <p:cNvPr id="680" name="Google Shape;680;p87"/>
          <p:cNvSpPr txBox="1"/>
          <p:nvPr/>
        </p:nvSpPr>
        <p:spPr>
          <a:xfrm>
            <a:off x="4158825" y="1975850"/>
            <a:ext cx="4109100" cy="20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81" name="Google Shape;681;p87"/>
          <p:cNvSpPr txBox="1"/>
          <p:nvPr/>
        </p:nvSpPr>
        <p:spPr>
          <a:xfrm>
            <a:off x="3901525" y="1638925"/>
            <a:ext cx="4261500" cy="23460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0"/>
              </a:spcAft>
              <a:buNone/>
            </a:pPr>
            <a:r>
              <a:rPr lang="en" sz="1200" b="1">
                <a:solidFill>
                  <a:schemeClr val="lt1"/>
                </a:solidFill>
                <a:latin typeface="Calibri"/>
                <a:ea typeface="Calibri"/>
                <a:cs typeface="Calibri"/>
                <a:sym typeface="Calibri"/>
              </a:rPr>
              <a:t>Picture of succes</a:t>
            </a:r>
            <a:endParaRPr sz="1200" b="1">
              <a:solidFill>
                <a:schemeClr val="lt1"/>
              </a:solidFill>
              <a:latin typeface="Calibri"/>
              <a:ea typeface="Calibri"/>
              <a:cs typeface="Calibri"/>
              <a:sym typeface="Calibri"/>
            </a:endParaRPr>
          </a:p>
          <a:p>
            <a:pPr marL="0" lvl="0" indent="0" algn="l" rtl="0">
              <a:lnSpc>
                <a:spcPct val="107916"/>
              </a:lnSpc>
              <a:spcBef>
                <a:spcPts val="0"/>
              </a:spcBef>
              <a:spcAft>
                <a:spcPts val="0"/>
              </a:spcAft>
              <a:buNone/>
            </a:pPr>
            <a:endParaRPr sz="1100" b="1">
              <a:solidFill>
                <a:schemeClr val="lt1"/>
              </a:solidFill>
              <a:latin typeface="Calibri"/>
              <a:ea typeface="Calibri"/>
              <a:cs typeface="Calibri"/>
              <a:sym typeface="Calibri"/>
            </a:endParaRPr>
          </a:p>
          <a:p>
            <a:pPr marL="457200" lvl="0" indent="-304800" algn="l" rtl="0">
              <a:lnSpc>
                <a:spcPct val="107916"/>
              </a:lnSpc>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Jongeren worden via dit project weerbaarder, veerkrachtiger en hebben meer zelfvertrouwen / ze kunnen letterlijk hun eigen producten aanbieden aan andere mensen.</a:t>
            </a:r>
            <a:endParaRPr sz="1200">
              <a:solidFill>
                <a:schemeClr val="lt1"/>
              </a:solidFill>
              <a:latin typeface="Calibri"/>
              <a:ea typeface="Calibri"/>
              <a:cs typeface="Calibri"/>
              <a:sym typeface="Calibri"/>
            </a:endParaRPr>
          </a:p>
          <a:p>
            <a:pPr marL="457200" lvl="0" indent="-304800" algn="l" rtl="0">
              <a:lnSpc>
                <a:spcPct val="107916"/>
              </a:lnSpc>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Ze zijn klaar om zelfstandig onder begeleiding een project vorm te geven</a:t>
            </a:r>
            <a:endParaRPr sz="1200">
              <a:solidFill>
                <a:schemeClr val="lt1"/>
              </a:solidFill>
              <a:latin typeface="Calibri"/>
              <a:ea typeface="Calibri"/>
              <a:cs typeface="Calibri"/>
              <a:sym typeface="Calibri"/>
            </a:endParaRPr>
          </a:p>
          <a:p>
            <a:pPr marL="457200" lvl="0" indent="-304800" algn="l" rtl="0">
              <a:lnSpc>
                <a:spcPct val="107916"/>
              </a:lnSpc>
              <a:spcBef>
                <a:spcPts val="0"/>
              </a:spcBef>
              <a:spcAft>
                <a:spcPts val="800"/>
              </a:spcAft>
              <a:buClr>
                <a:schemeClr val="lt1"/>
              </a:buClr>
              <a:buSzPts val="1200"/>
              <a:buFont typeface="Calibri"/>
              <a:buChar char="-"/>
            </a:pPr>
            <a:r>
              <a:rPr lang="en" sz="1200">
                <a:solidFill>
                  <a:schemeClr val="lt1"/>
                </a:solidFill>
                <a:latin typeface="Calibri"/>
                <a:ea typeface="Calibri"/>
                <a:cs typeface="Calibri"/>
                <a:sym typeface="Calibri"/>
              </a:rPr>
              <a:t>Jongeren die willen werken krijgen met meer vaardigheid de kans tot job mogelijkheden bij LLBG of andere bakkersprojecten.</a:t>
            </a:r>
            <a:endParaRPr sz="1200">
              <a:solidFill>
                <a:schemeClr val="lt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88"/>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87" name="Google Shape;687;p88"/>
          <p:cNvPicPr preferRelativeResize="0"/>
          <p:nvPr/>
        </p:nvPicPr>
        <p:blipFill>
          <a:blip r:embed="rId4">
            <a:alphaModFix/>
          </a:blip>
          <a:stretch>
            <a:fillRect/>
          </a:stretch>
        </p:blipFill>
        <p:spPr>
          <a:xfrm>
            <a:off x="3614013" y="-152400"/>
            <a:ext cx="1915974" cy="1916001"/>
          </a:xfrm>
          <a:prstGeom prst="rect">
            <a:avLst/>
          </a:prstGeom>
          <a:noFill/>
          <a:ln>
            <a:noFill/>
          </a:ln>
        </p:spPr>
      </p:pic>
      <p:pic>
        <p:nvPicPr>
          <p:cNvPr id="688" name="Google Shape;688;p88"/>
          <p:cNvPicPr preferRelativeResize="0"/>
          <p:nvPr/>
        </p:nvPicPr>
        <p:blipFill rotWithShape="1">
          <a:blip r:embed="rId5">
            <a:alphaModFix/>
          </a:blip>
          <a:srcRect l="980" t="27866" r="-980" b="8913"/>
          <a:stretch/>
        </p:blipFill>
        <p:spPr>
          <a:xfrm>
            <a:off x="5782100" y="1661213"/>
            <a:ext cx="2304624" cy="2591588"/>
          </a:xfrm>
          <a:prstGeom prst="rect">
            <a:avLst/>
          </a:prstGeom>
          <a:noFill/>
          <a:ln>
            <a:noFill/>
          </a:ln>
        </p:spPr>
      </p:pic>
      <p:pic>
        <p:nvPicPr>
          <p:cNvPr id="689" name="Google Shape;689;p88"/>
          <p:cNvPicPr preferRelativeResize="0"/>
          <p:nvPr/>
        </p:nvPicPr>
        <p:blipFill rotWithShape="1">
          <a:blip r:embed="rId6">
            <a:alphaModFix/>
          </a:blip>
          <a:srcRect l="3781" t="18580"/>
          <a:stretch/>
        </p:blipFill>
        <p:spPr>
          <a:xfrm>
            <a:off x="1071675" y="1628075"/>
            <a:ext cx="2304626" cy="2600248"/>
          </a:xfrm>
          <a:prstGeom prst="rect">
            <a:avLst/>
          </a:prstGeom>
          <a:noFill/>
          <a:ln>
            <a:noFill/>
          </a:ln>
        </p:spPr>
      </p:pic>
      <p:pic>
        <p:nvPicPr>
          <p:cNvPr id="690" name="Google Shape;690;p88"/>
          <p:cNvPicPr preferRelativeResize="0"/>
          <p:nvPr/>
        </p:nvPicPr>
        <p:blipFill rotWithShape="1">
          <a:blip r:embed="rId7">
            <a:alphaModFix/>
          </a:blip>
          <a:srcRect l="3278" t="12002" r="12011" b="9805"/>
          <a:stretch/>
        </p:blipFill>
        <p:spPr>
          <a:xfrm>
            <a:off x="3480750" y="1628075"/>
            <a:ext cx="2173874" cy="26754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96" name="Google Shape;696;p8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97" name="Google Shape;697;p89"/>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698" name="Google Shape;698;p89"/>
          <p:cNvPicPr preferRelativeResize="0"/>
          <p:nvPr/>
        </p:nvPicPr>
        <p:blipFill rotWithShape="1">
          <a:blip r:embed="rId4">
            <a:alphaModFix/>
          </a:blip>
          <a:srcRect b="9543"/>
          <a:stretch/>
        </p:blipFill>
        <p:spPr>
          <a:xfrm>
            <a:off x="968100" y="2356050"/>
            <a:ext cx="3300726" cy="2240800"/>
          </a:xfrm>
          <a:prstGeom prst="rect">
            <a:avLst/>
          </a:prstGeom>
          <a:noFill/>
          <a:ln>
            <a:noFill/>
          </a:ln>
        </p:spPr>
      </p:pic>
      <p:pic>
        <p:nvPicPr>
          <p:cNvPr id="699" name="Google Shape;699;p89"/>
          <p:cNvPicPr preferRelativeResize="0"/>
          <p:nvPr/>
        </p:nvPicPr>
        <p:blipFill rotWithShape="1">
          <a:blip r:embed="rId5">
            <a:alphaModFix/>
          </a:blip>
          <a:srcRect b="11016"/>
          <a:stretch/>
        </p:blipFill>
        <p:spPr>
          <a:xfrm>
            <a:off x="968100" y="71625"/>
            <a:ext cx="3300726" cy="2199952"/>
          </a:xfrm>
          <a:prstGeom prst="rect">
            <a:avLst/>
          </a:prstGeom>
          <a:noFill/>
          <a:ln>
            <a:noFill/>
          </a:ln>
        </p:spPr>
      </p:pic>
      <p:pic>
        <p:nvPicPr>
          <p:cNvPr id="700" name="Google Shape;700;p89"/>
          <p:cNvPicPr preferRelativeResize="0"/>
          <p:nvPr/>
        </p:nvPicPr>
        <p:blipFill rotWithShape="1">
          <a:blip r:embed="rId6">
            <a:alphaModFix/>
          </a:blip>
          <a:srcRect b="4671"/>
          <a:stretch/>
        </p:blipFill>
        <p:spPr>
          <a:xfrm>
            <a:off x="4495800" y="71625"/>
            <a:ext cx="3089198" cy="2199949"/>
          </a:xfrm>
          <a:prstGeom prst="rect">
            <a:avLst/>
          </a:prstGeom>
          <a:noFill/>
          <a:ln>
            <a:noFill/>
          </a:ln>
        </p:spPr>
      </p:pic>
      <p:pic>
        <p:nvPicPr>
          <p:cNvPr id="701" name="Google Shape;701;p89"/>
          <p:cNvPicPr preferRelativeResize="0"/>
          <p:nvPr/>
        </p:nvPicPr>
        <p:blipFill>
          <a:blip r:embed="rId7">
            <a:alphaModFix/>
          </a:blip>
          <a:stretch>
            <a:fillRect/>
          </a:stretch>
        </p:blipFill>
        <p:spPr>
          <a:xfrm>
            <a:off x="4495800" y="2356050"/>
            <a:ext cx="1681251" cy="2240799"/>
          </a:xfrm>
          <a:prstGeom prst="rect">
            <a:avLst/>
          </a:prstGeom>
          <a:noFill/>
          <a:ln>
            <a:noFill/>
          </a:ln>
        </p:spPr>
      </p:pic>
      <p:pic>
        <p:nvPicPr>
          <p:cNvPr id="702" name="Google Shape;702;p89"/>
          <p:cNvPicPr preferRelativeResize="0"/>
          <p:nvPr/>
        </p:nvPicPr>
        <p:blipFill>
          <a:blip r:embed="rId8">
            <a:alphaModFix/>
          </a:blip>
          <a:stretch>
            <a:fillRect/>
          </a:stretch>
        </p:blipFill>
        <p:spPr>
          <a:xfrm>
            <a:off x="6276977" y="2356050"/>
            <a:ext cx="1610499" cy="216132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90"/>
          <p:cNvPicPr preferRelativeResize="0"/>
          <p:nvPr/>
        </p:nvPicPr>
        <p:blipFill>
          <a:blip r:embed="rId3">
            <a:alphaModFix/>
          </a:blip>
          <a:stretch>
            <a:fillRect/>
          </a:stretch>
        </p:blipFill>
        <p:spPr>
          <a:xfrm>
            <a:off x="0" y="0"/>
            <a:ext cx="9144008" cy="5143501"/>
          </a:xfrm>
          <a:prstGeom prst="rect">
            <a:avLst/>
          </a:prstGeom>
          <a:noFill/>
          <a:ln>
            <a:noFill/>
          </a:ln>
        </p:spPr>
      </p:pic>
      <p:pic>
        <p:nvPicPr>
          <p:cNvPr id="708" name="Google Shape;708;p90"/>
          <p:cNvPicPr preferRelativeResize="0"/>
          <p:nvPr/>
        </p:nvPicPr>
        <p:blipFill>
          <a:blip r:embed="rId4">
            <a:alphaModFix/>
          </a:blip>
          <a:stretch>
            <a:fillRect/>
          </a:stretch>
        </p:blipFill>
        <p:spPr>
          <a:xfrm>
            <a:off x="3614013" y="-152400"/>
            <a:ext cx="1915974" cy="1916001"/>
          </a:xfrm>
          <a:prstGeom prst="rect">
            <a:avLst/>
          </a:prstGeom>
          <a:noFill/>
          <a:ln>
            <a:noFill/>
          </a:ln>
        </p:spPr>
      </p:pic>
      <p:pic>
        <p:nvPicPr>
          <p:cNvPr id="709" name="Google Shape;709;p90"/>
          <p:cNvPicPr preferRelativeResize="0"/>
          <p:nvPr/>
        </p:nvPicPr>
        <p:blipFill>
          <a:blip r:embed="rId5">
            <a:alphaModFix/>
          </a:blip>
          <a:stretch>
            <a:fillRect/>
          </a:stretch>
        </p:blipFill>
        <p:spPr>
          <a:xfrm>
            <a:off x="2247375" y="1290525"/>
            <a:ext cx="4382024" cy="3267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0"/>
          <p:cNvPicPr preferRelativeResize="0"/>
          <p:nvPr/>
        </p:nvPicPr>
        <p:blipFill>
          <a:blip r:embed="rId3">
            <a:alphaModFix/>
          </a:blip>
          <a:stretch>
            <a:fillRect/>
          </a:stretch>
        </p:blipFill>
        <p:spPr>
          <a:xfrm>
            <a:off x="3316113" y="238100"/>
            <a:ext cx="2511774" cy="1048250"/>
          </a:xfrm>
          <a:prstGeom prst="rect">
            <a:avLst/>
          </a:prstGeom>
          <a:noFill/>
          <a:ln>
            <a:noFill/>
          </a:ln>
        </p:spPr>
      </p:pic>
      <p:sp>
        <p:nvSpPr>
          <p:cNvPr id="114" name="Google Shape;114;p20"/>
          <p:cNvSpPr txBox="1">
            <a:spLocks noGrp="1"/>
          </p:cNvSpPr>
          <p:nvPr>
            <p:ph type="subTitle" idx="1"/>
          </p:nvPr>
        </p:nvSpPr>
        <p:spPr>
          <a:xfrm>
            <a:off x="391875" y="1400650"/>
            <a:ext cx="5239200" cy="1741200"/>
          </a:xfrm>
          <a:prstGeom prst="rect">
            <a:avLst/>
          </a:prstGeom>
        </p:spPr>
        <p:txBody>
          <a:bodyPr spcFirstLastPara="1" wrap="square" lIns="91425" tIns="91425" rIns="91425" bIns="91425" anchor="t" anchorCtr="0">
            <a:normAutofit lnSpcReduction="20000"/>
          </a:bodyPr>
          <a:lstStyle/>
          <a:p>
            <a:pPr marL="0" lvl="0" indent="0" algn="l" rtl="0">
              <a:lnSpc>
                <a:spcPct val="150000"/>
              </a:lnSpc>
              <a:spcBef>
                <a:spcPts val="0"/>
              </a:spcBef>
              <a:spcAft>
                <a:spcPts val="0"/>
              </a:spcAft>
              <a:buSzPts val="275"/>
              <a:buNone/>
            </a:pPr>
            <a:r>
              <a:rPr lang="en" sz="1400">
                <a:solidFill>
                  <a:schemeClr val="lt1"/>
                </a:solidFill>
              </a:rPr>
              <a:t>Bereik van het aantal verschillende jongeren die zijn ingeschreven bij habbekrats. We hebben meer dan 419 unieke profielen. Kinderen kunnen zich inschrijven bij een Habbekrats begeleider en kunnen gratis deelnemen aan alle activiteiten van Habbekrats</a:t>
            </a:r>
            <a:endParaRPr sz="1400">
              <a:solidFill>
                <a:schemeClr val="lt1"/>
              </a:solidFill>
            </a:endParaRPr>
          </a:p>
          <a:p>
            <a:pPr marL="0" lvl="0" indent="0" algn="l" rtl="0">
              <a:lnSpc>
                <a:spcPct val="150000"/>
              </a:lnSpc>
              <a:spcBef>
                <a:spcPts val="0"/>
              </a:spcBef>
              <a:spcAft>
                <a:spcPts val="0"/>
              </a:spcAft>
              <a:buSzPts val="275"/>
              <a:buNone/>
            </a:pPr>
            <a:endParaRPr sz="700">
              <a:solidFill>
                <a:schemeClr val="lt1"/>
              </a:solidFill>
            </a:endParaRPr>
          </a:p>
        </p:txBody>
      </p:sp>
      <p:pic>
        <p:nvPicPr>
          <p:cNvPr id="115" name="Google Shape;115;p20"/>
          <p:cNvPicPr preferRelativeResize="0"/>
          <p:nvPr/>
        </p:nvPicPr>
        <p:blipFill>
          <a:blip r:embed="rId4">
            <a:alphaModFix/>
          </a:blip>
          <a:stretch>
            <a:fillRect/>
          </a:stretch>
        </p:blipFill>
        <p:spPr>
          <a:xfrm>
            <a:off x="5631075" y="1362550"/>
            <a:ext cx="3208125" cy="27893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3316113" y="238100"/>
            <a:ext cx="2511774" cy="1048250"/>
          </a:xfrm>
          <a:prstGeom prst="rect">
            <a:avLst/>
          </a:prstGeom>
          <a:noFill/>
          <a:ln>
            <a:noFill/>
          </a:ln>
        </p:spPr>
      </p:pic>
      <p:sp>
        <p:nvSpPr>
          <p:cNvPr id="121" name="Google Shape;121;p21"/>
          <p:cNvSpPr txBox="1">
            <a:spLocks noGrp="1"/>
          </p:cNvSpPr>
          <p:nvPr>
            <p:ph type="subTitle" idx="1"/>
          </p:nvPr>
        </p:nvSpPr>
        <p:spPr>
          <a:xfrm>
            <a:off x="397300" y="1514950"/>
            <a:ext cx="5459700" cy="1943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a:solidFill>
                  <a:schemeClr val="lt1"/>
                </a:solidFill>
              </a:rPr>
              <a:t>Bereik van het aantal bezoeken, in 2023 registreerden we 5941 bezoeken. </a:t>
            </a:r>
            <a:endParaRPr sz="1400">
              <a:solidFill>
                <a:schemeClr val="lt1"/>
              </a:solidFill>
            </a:endParaRPr>
          </a:p>
          <a:p>
            <a:pPr marL="0" lvl="0" indent="0" algn="l" rtl="0">
              <a:lnSpc>
                <a:spcPct val="150000"/>
              </a:lnSpc>
              <a:spcBef>
                <a:spcPts val="0"/>
              </a:spcBef>
              <a:spcAft>
                <a:spcPts val="0"/>
              </a:spcAft>
              <a:buNone/>
            </a:pPr>
            <a:r>
              <a:rPr lang="en" sz="1400">
                <a:solidFill>
                  <a:schemeClr val="lt1"/>
                </a:solidFill>
              </a:rPr>
              <a:t>Waar we in 2024 al reeds aan meer dan de helft van de bezoeken van vorig jaar hebben in de helft van het jaar: 7092 bezoeken.</a:t>
            </a:r>
            <a:endParaRPr sz="1400">
              <a:solidFill>
                <a:schemeClr val="lt1"/>
              </a:solidFill>
            </a:endParaRPr>
          </a:p>
          <a:p>
            <a:pPr marL="0" lvl="0" indent="0" algn="l" rtl="0">
              <a:lnSpc>
                <a:spcPct val="150000"/>
              </a:lnSpc>
              <a:spcBef>
                <a:spcPts val="0"/>
              </a:spcBef>
              <a:spcAft>
                <a:spcPts val="0"/>
              </a:spcAft>
              <a:buSzPts val="275"/>
              <a:buNone/>
            </a:pPr>
            <a:endParaRPr sz="1500">
              <a:solidFill>
                <a:schemeClr val="lt1"/>
              </a:solidFill>
            </a:endParaRPr>
          </a:p>
        </p:txBody>
      </p:sp>
      <p:sp>
        <p:nvSpPr>
          <p:cNvPr id="122" name="Google Shape;122;p21"/>
          <p:cNvSpPr txBox="1">
            <a:spLocks noGrp="1"/>
          </p:cNvSpPr>
          <p:nvPr>
            <p:ph type="subTitle" idx="1"/>
          </p:nvPr>
        </p:nvSpPr>
        <p:spPr>
          <a:xfrm>
            <a:off x="519550" y="3458050"/>
            <a:ext cx="3191700" cy="3843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100">
                <a:solidFill>
                  <a:schemeClr val="lt1"/>
                </a:solidFill>
              </a:rPr>
              <a:t>*Cijfers van alle projecten in Ninove</a:t>
            </a:r>
            <a:endParaRPr sz="1100">
              <a:solidFill>
                <a:schemeClr val="lt1"/>
              </a:solidFill>
            </a:endParaRPr>
          </a:p>
          <a:p>
            <a:pPr marL="0" lvl="0" indent="0" algn="l" rtl="0">
              <a:lnSpc>
                <a:spcPct val="150000"/>
              </a:lnSpc>
              <a:spcBef>
                <a:spcPts val="0"/>
              </a:spcBef>
              <a:spcAft>
                <a:spcPts val="0"/>
              </a:spcAft>
              <a:buSzPts val="275"/>
              <a:buNone/>
            </a:pPr>
            <a:endParaRPr sz="1500">
              <a:solidFill>
                <a:schemeClr val="lt1"/>
              </a:solidFill>
            </a:endParaRPr>
          </a:p>
        </p:txBody>
      </p:sp>
      <p:pic>
        <p:nvPicPr>
          <p:cNvPr id="123" name="Google Shape;123;p21"/>
          <p:cNvPicPr preferRelativeResize="0"/>
          <p:nvPr/>
        </p:nvPicPr>
        <p:blipFill>
          <a:blip r:embed="rId4">
            <a:alphaModFix/>
          </a:blip>
          <a:stretch>
            <a:fillRect/>
          </a:stretch>
        </p:blipFill>
        <p:spPr>
          <a:xfrm>
            <a:off x="5827875" y="1514950"/>
            <a:ext cx="2982199" cy="259288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3552</Words>
  <Application>Microsoft Office PowerPoint</Application>
  <PresentationFormat>Diavoorstelling (16:9)</PresentationFormat>
  <Paragraphs>403</Paragraphs>
  <Slides>78</Slides>
  <Notes>78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78</vt:i4>
      </vt:variant>
    </vt:vector>
  </HeadingPairs>
  <TitlesOfParts>
    <vt:vector size="83" baseType="lpstr">
      <vt:lpstr>Arial</vt:lpstr>
      <vt:lpstr>Roboto</vt:lpstr>
      <vt:lpstr>Lato</vt:lpstr>
      <vt:lpstr>Calibri</vt:lpstr>
      <vt:lpstr>Simple Light</vt:lpstr>
      <vt:lpstr>PowerPoint-presentatie</vt:lpstr>
      <vt:lpstr>TEAM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Methodiek Habbekrats</vt:lpstr>
      <vt:lpstr>Filterproces</vt:lpstr>
      <vt:lpstr>PowerPoint-presentatie</vt:lpstr>
      <vt:lpstr>De 3 normatieve W’s van Habbekrats</vt:lpstr>
      <vt:lpstr>PowerPoint-presentatie</vt:lpstr>
      <vt:lpstr>PowerPoint-presentatie</vt:lpstr>
      <vt:lpstr>Methodologie</vt:lpstr>
      <vt:lpstr>Methodologie</vt:lpstr>
      <vt:lpstr>Methodologie</vt:lpstr>
      <vt:lpstr>PowerPoint-presentatie</vt:lpstr>
      <vt:lpstr>Ontmoeten</vt:lpstr>
      <vt:lpstr>PowerPoint-presentatie</vt:lpstr>
      <vt:lpstr>Uitvoering </vt:lpstr>
      <vt:lpstr>Verwonderen</vt:lpstr>
      <vt:lpstr>Uitvoering</vt:lpstr>
      <vt:lpstr>Youth talks</vt:lpstr>
      <vt:lpstr>Youth talks</vt:lpstr>
      <vt:lpstr>Erfgoedspel</vt:lpstr>
      <vt:lpstr>Kampen</vt:lpstr>
      <vt:lpstr>Kampen</vt:lpstr>
      <vt:lpstr>Verbinden</vt:lpstr>
      <vt:lpstr>Lokale samenwerking</vt:lpstr>
      <vt:lpstr>Uitvoering</vt:lpstr>
      <vt:lpstr>PowerPoint-presentatie</vt:lpstr>
      <vt:lpstr>Stuurgroep Overkop (Ninove - Geraardsbergen)</vt:lpstr>
      <vt:lpstr>2 OverKophuizen  in de eerstelijnszone  Dender-Zuid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Waar en wanneer?</vt:lpstr>
      <vt:lpstr>PowerPoint-presentatie</vt:lpstr>
      <vt:lpstr>Omgevingsanalyse</vt:lpstr>
      <vt:lpstr>Fase 1: april 2023 - september 2023</vt:lpstr>
      <vt:lpstr>Fase 1: april 2023 - september 2023</vt:lpstr>
      <vt:lpstr>Fase 1: april 2023 - september 2023</vt:lpstr>
      <vt:lpstr>Fase 1: april 2023 - september 2023</vt:lpstr>
      <vt:lpstr>Fase 1: april 2023 - september 2023</vt:lpstr>
      <vt:lpstr>Fase 2: oktober 2023 - Mei 2024</vt:lpstr>
      <vt:lpstr>Fase 2: oktober 2023 - Mei 2024</vt:lpstr>
      <vt:lpstr>Fase 2: oktober 2023 - Mei 2024</vt:lpstr>
      <vt:lpstr>Fase 2: oktober 2023 - Mei 2024</vt:lpstr>
      <vt:lpstr>Fase 2: oktober 2023 - Mei 2024</vt:lpstr>
      <vt:lpstr>Fase 2: oktober 2023 - Mei 2024</vt:lpstr>
      <vt:lpstr>Fase 2: oktober 2023 - Mei 2024</vt:lpstr>
      <vt:lpstr>Fase 2: oktober 2023 - Mei 2024</vt:lpstr>
      <vt:lpstr>Fase 2: oktober 2023 - Mei 2024</vt:lpstr>
      <vt:lpstr>Fase 2: oktober 2023 - Mei 2024</vt:lpstr>
      <vt:lpstr>Aantal registraties Kidz on Tour  (1 april 2023 tot 17 juni 2024)</vt:lpstr>
      <vt:lpstr>Onze uitdagingen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Mauro</dc:creator>
  <cp:lastModifiedBy>Liesbeth Van Cauwenberg</cp:lastModifiedBy>
  <cp:revision>1</cp:revision>
  <dcterms:modified xsi:type="dcterms:W3CDTF">2025-02-20T11:03:50Z</dcterms:modified>
</cp:coreProperties>
</file>