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Alfa Slab One" panose="020B0604020202020204" charset="0"/>
      <p:regular r:id="rId15"/>
    </p:embeddedFont>
    <p:embeddedFont>
      <p:font typeface="Proxima Nova" panose="020B0604020202020204" charset="0"/>
      <p:regular r:id="rId16"/>
      <p:bold r:id="rId17"/>
      <p:italic r:id="rId18"/>
      <p:boldItalic r:id="rId19"/>
    </p:embeddedFont>
    <p:embeddedFont>
      <p:font typeface="Quicksand Medium" panose="020B0604020202020204" charset="0"/>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418"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29d44968d48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29d44968d48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f78d8262a5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f78d8262a5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In sneltreinvaart door de info op de website gegaan. Bij vragen kan iedereen: zowel zij zelf als hun contacten naar het digipunt gaan.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1a62a6943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1a62a6943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f7c1286f02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f7c1286f02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Breng flyers mee van de digipunten!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f7c1286f02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f7c1286f0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Voor lesgever: leg dit kort uit, maar ga er nog niet te ver op in. Op het einde van de sessie deel je flyers uit en besteed je nog wat aandacht aan het uitleggen van digipunten, workshops, cursussen van Ligo enz…</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f7c1286f02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f7c1286f0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16bd1cbc33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16bd1cbc33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16bd1cbc33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16bd1cbc33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16bd1cbc33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16bd1cbc3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16bd1cbc33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16bd1cbc33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16bd1cbc33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16bd1cbc33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16bd1cbc33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16bd1cbc33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w="76200" cap="flat" cmpd="sng">
            <a:solidFill>
              <a:schemeClr val="dk1"/>
            </a:solidFill>
            <a:prstDash val="solid"/>
            <a:round/>
            <a:headEnd type="none" w="sm" len="sm"/>
            <a:tailEnd type="none" w="sm" len="sm"/>
          </a:ln>
        </p:spPr>
      </p:cxnSp>
      <p:sp>
        <p:nvSpPr>
          <p:cNvPr id="11" name="Google Shape;11;p2"/>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2" name="Google Shape;12;p2"/>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167925"/>
            <a:ext cx="8520600" cy="19800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a:spLocks noGrp="1"/>
          </p:cNvSpPr>
          <p:nvPr>
            <p:ph type="body" idx="1"/>
          </p:nvPr>
        </p:nvSpPr>
        <p:spPr>
          <a:xfrm>
            <a:off x="311700" y="32242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480550"/>
            <a:ext cx="8114400" cy="24459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490875"/>
            <a:ext cx="2808000" cy="30780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838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375599"/>
            <a:ext cx="4045200" cy="15519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0" name="Google Shape;40;p9"/>
          <p:cNvSpPr txBox="1">
            <a:spLocks noGrp="1"/>
          </p:cNvSpPr>
          <p:nvPr>
            <p:ph type="subTitle" idx="1"/>
          </p:nvPr>
        </p:nvSpPr>
        <p:spPr>
          <a:xfrm>
            <a:off x="265500" y="2981125"/>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marL="914400" lvl="1"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marL="1371600" lvl="2"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marL="1828800" lvl="3"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marL="2286000" lvl="4"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marL="2743200" lvl="5"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marL="3200400" lvl="6"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marL="3657600" lvl="7"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marL="4114800" lvl="8"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digibankdenderzuid.be/digipunten/"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hyperlink" Target="https://www.digibankdenderzuid.be/digipunten/"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www.mijngezondheid.belgie.be" TargetMode="External"/><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pic>
        <p:nvPicPr>
          <p:cNvPr id="56" name="Google Shape;56;p13"/>
          <p:cNvPicPr preferRelativeResize="0"/>
          <p:nvPr/>
        </p:nvPicPr>
        <p:blipFill>
          <a:blip r:embed="rId3">
            <a:alphaModFix amt="28000"/>
          </a:blip>
          <a:stretch>
            <a:fillRect/>
          </a:stretch>
        </p:blipFill>
        <p:spPr>
          <a:xfrm>
            <a:off x="195700" y="0"/>
            <a:ext cx="8752595" cy="5143500"/>
          </a:xfrm>
          <a:prstGeom prst="rect">
            <a:avLst/>
          </a:prstGeom>
          <a:noFill/>
          <a:ln>
            <a:noFill/>
          </a:ln>
        </p:spPr>
      </p:pic>
      <p:sp>
        <p:nvSpPr>
          <p:cNvPr id="57" name="Google Shape;57;p13"/>
          <p:cNvSpPr txBox="1">
            <a:spLocks noGrp="1"/>
          </p:cNvSpPr>
          <p:nvPr>
            <p:ph type="ctrTitle"/>
          </p:nvPr>
        </p:nvSpPr>
        <p:spPr>
          <a:xfrm>
            <a:off x="311700" y="613950"/>
            <a:ext cx="8520600" cy="1957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nl"/>
              <a:t>Mijn gezondheid online</a:t>
            </a:r>
            <a:endParaRPr/>
          </a:p>
        </p:txBody>
      </p:sp>
      <p:sp>
        <p:nvSpPr>
          <p:cNvPr id="58" name="Google Shape;58;p13"/>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nl" sz="3300"/>
              <a:t>ELZ-medewerkers</a:t>
            </a:r>
            <a:endParaRPr sz="33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nl"/>
              <a:t>Bedankt voor jullie aandacht! </a:t>
            </a:r>
            <a:endParaRPr/>
          </a:p>
        </p:txBody>
      </p:sp>
      <p:pic>
        <p:nvPicPr>
          <p:cNvPr id="127" name="Google Shape;127;p22" descr="Bestand:TGV Gare Montparnasse.jpg - Wikipedia"/>
          <p:cNvPicPr preferRelativeResize="0"/>
          <p:nvPr/>
        </p:nvPicPr>
        <p:blipFill rotWithShape="1">
          <a:blip r:embed="rId3">
            <a:alphaModFix/>
          </a:blip>
          <a:srcRect t="21421" b="5543"/>
          <a:stretch/>
        </p:blipFill>
        <p:spPr>
          <a:xfrm>
            <a:off x="1143000" y="1178950"/>
            <a:ext cx="6857999" cy="37564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33" name="Google Shape;133;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34" name="Google Shape;134;p23"/>
          <p:cNvPicPr preferRelativeResize="0"/>
          <p:nvPr/>
        </p:nvPicPr>
        <p:blipFill>
          <a:blip r:embed="rId3">
            <a:alphaModFix amt="77000"/>
          </a:blip>
          <a:stretch>
            <a:fillRect/>
          </a:stretch>
        </p:blipFill>
        <p:spPr>
          <a:xfrm>
            <a:off x="2000250" y="377900"/>
            <a:ext cx="4387699" cy="43876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nl"/>
              <a:t>Digitale vraag of probleem? </a:t>
            </a:r>
            <a:endParaRPr/>
          </a:p>
        </p:txBody>
      </p:sp>
      <p:sp>
        <p:nvSpPr>
          <p:cNvPr id="140" name="Google Shape;140;p24"/>
          <p:cNvSpPr txBox="1">
            <a:spLocks noGrp="1"/>
          </p:cNvSpPr>
          <p:nvPr>
            <p:ph type="body" idx="1"/>
          </p:nvPr>
        </p:nvSpPr>
        <p:spPr>
          <a:xfrm>
            <a:off x="311700" y="1152475"/>
            <a:ext cx="5074500" cy="38325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nl" b="1"/>
              <a:t>Kom langs bij het Digipunt! Je wordt er individueel geholpen! </a:t>
            </a:r>
            <a:endParaRPr b="1"/>
          </a:p>
          <a:p>
            <a:pPr marL="0" lvl="0" indent="0" algn="l" rtl="0">
              <a:spcBef>
                <a:spcPts val="1200"/>
              </a:spcBef>
              <a:spcAft>
                <a:spcPts val="0"/>
              </a:spcAft>
              <a:buNone/>
            </a:pPr>
            <a:r>
              <a:rPr lang="nl" b="1"/>
              <a:t>(en gratis)</a:t>
            </a:r>
            <a:endParaRPr/>
          </a:p>
          <a:p>
            <a:pPr marL="0" lvl="0" indent="0" algn="l" rtl="0">
              <a:spcBef>
                <a:spcPts val="1200"/>
              </a:spcBef>
              <a:spcAft>
                <a:spcPts val="0"/>
              </a:spcAft>
              <a:buNone/>
            </a:pPr>
            <a:r>
              <a:rPr lang="nl" u="sng">
                <a:solidFill>
                  <a:schemeClr val="hlink"/>
                </a:solidFill>
                <a:hlinkClick r:id="rId3"/>
              </a:rPr>
              <a:t>https://www.digibankdenderzuid.be/digipunten/</a:t>
            </a:r>
            <a:r>
              <a:rPr lang="nl"/>
              <a:t> </a:t>
            </a:r>
            <a:endParaRPr/>
          </a:p>
          <a:p>
            <a:pPr marL="0" marR="0" lvl="0" indent="0" algn="l" rtl="0">
              <a:lnSpc>
                <a:spcPct val="115000"/>
              </a:lnSpc>
              <a:spcBef>
                <a:spcPts val="1200"/>
              </a:spcBef>
              <a:spcAft>
                <a:spcPts val="0"/>
              </a:spcAft>
              <a:buNone/>
            </a:pPr>
            <a:br>
              <a:rPr lang="nl" sz="2100" b="1"/>
            </a:br>
            <a:r>
              <a:rPr lang="nl" sz="2100" b="1"/>
              <a:t>Digipunten in Ninove:</a:t>
            </a:r>
            <a:endParaRPr sz="2100" b="1"/>
          </a:p>
          <a:p>
            <a:pPr marL="0" lvl="0" indent="0" algn="l" rtl="0">
              <a:spcBef>
                <a:spcPts val="1200"/>
              </a:spcBef>
              <a:spcAft>
                <a:spcPts val="0"/>
              </a:spcAft>
              <a:buNone/>
            </a:pPr>
            <a:r>
              <a:rPr lang="nl" sz="2100" b="1" u="sng"/>
              <a:t>Sociaal Huis</a:t>
            </a:r>
            <a:endParaRPr sz="2100" b="1" u="sng"/>
          </a:p>
          <a:p>
            <a:pPr marL="457200" lvl="0" indent="-330200" algn="l" rtl="0">
              <a:spcBef>
                <a:spcPts val="1200"/>
              </a:spcBef>
              <a:spcAft>
                <a:spcPts val="0"/>
              </a:spcAft>
              <a:buSzPts val="1600"/>
              <a:buChar char="●"/>
            </a:pPr>
            <a:r>
              <a:rPr lang="nl" sz="1600"/>
              <a:t>Dinsdag : 9-12u (eerste uur op afspraak)</a:t>
            </a:r>
            <a:endParaRPr sz="1600"/>
          </a:p>
          <a:p>
            <a:pPr marL="457200" lvl="0" indent="-330200" algn="l" rtl="0">
              <a:spcBef>
                <a:spcPts val="0"/>
              </a:spcBef>
              <a:spcAft>
                <a:spcPts val="0"/>
              </a:spcAft>
              <a:buSzPts val="1600"/>
              <a:buChar char="●"/>
            </a:pPr>
            <a:r>
              <a:rPr lang="nl" sz="1600"/>
              <a:t>Vrijdag: 9-12u   (eerste uur op afspraak)</a:t>
            </a:r>
            <a:endParaRPr sz="2100" b="1"/>
          </a:p>
        </p:txBody>
      </p:sp>
      <p:pic>
        <p:nvPicPr>
          <p:cNvPr id="141" name="Google Shape;141;p24"/>
          <p:cNvPicPr preferRelativeResize="0"/>
          <p:nvPr/>
        </p:nvPicPr>
        <p:blipFill>
          <a:blip r:embed="rId4">
            <a:alphaModFix/>
          </a:blip>
          <a:stretch>
            <a:fillRect/>
          </a:stretch>
        </p:blipFill>
        <p:spPr>
          <a:xfrm>
            <a:off x="7841031" y="-1"/>
            <a:ext cx="1341720" cy="1137650"/>
          </a:xfrm>
          <a:prstGeom prst="rect">
            <a:avLst/>
          </a:prstGeom>
          <a:noFill/>
          <a:ln>
            <a:noFill/>
          </a:ln>
        </p:spPr>
      </p:pic>
      <p:pic>
        <p:nvPicPr>
          <p:cNvPr id="142" name="Google Shape;142;p24"/>
          <p:cNvPicPr preferRelativeResize="0"/>
          <p:nvPr/>
        </p:nvPicPr>
        <p:blipFill>
          <a:blip r:embed="rId5">
            <a:alphaModFix/>
          </a:blip>
          <a:stretch>
            <a:fillRect/>
          </a:stretch>
        </p:blipFill>
        <p:spPr>
          <a:xfrm>
            <a:off x="6880025" y="-2"/>
            <a:ext cx="875450" cy="1137650"/>
          </a:xfrm>
          <a:prstGeom prst="rect">
            <a:avLst/>
          </a:prstGeom>
          <a:noFill/>
          <a:ln>
            <a:noFill/>
          </a:ln>
        </p:spPr>
      </p:pic>
      <p:sp>
        <p:nvSpPr>
          <p:cNvPr id="143" name="Google Shape;143;p24"/>
          <p:cNvSpPr txBox="1">
            <a:spLocks noGrp="1"/>
          </p:cNvSpPr>
          <p:nvPr>
            <p:ph type="body" idx="1"/>
          </p:nvPr>
        </p:nvSpPr>
        <p:spPr>
          <a:xfrm>
            <a:off x="4954515" y="3110511"/>
            <a:ext cx="4470300" cy="17181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nl" sz="2316" b="1"/>
              <a:t>Digipunten in Geraardsbergen: </a:t>
            </a:r>
            <a:endParaRPr sz="2316" b="1"/>
          </a:p>
          <a:p>
            <a:pPr marL="0" lvl="0" indent="0" algn="l" rtl="0">
              <a:spcBef>
                <a:spcPts val="1200"/>
              </a:spcBef>
              <a:spcAft>
                <a:spcPts val="0"/>
              </a:spcAft>
              <a:buNone/>
            </a:pPr>
            <a:r>
              <a:rPr lang="nl" sz="2316" b="1" u="sng"/>
              <a:t>Bibliotheek</a:t>
            </a:r>
            <a:endParaRPr sz="2016" b="1"/>
          </a:p>
          <a:p>
            <a:pPr marL="457200" lvl="0" indent="-322580" algn="l" rtl="0">
              <a:spcBef>
                <a:spcPts val="1200"/>
              </a:spcBef>
              <a:spcAft>
                <a:spcPts val="0"/>
              </a:spcAft>
              <a:buSzPct val="100000"/>
              <a:buChar char="●"/>
            </a:pPr>
            <a:r>
              <a:rPr lang="nl" sz="1600"/>
              <a:t>Dinsdag : 14 - 17u (eerste uur op afspraak)</a:t>
            </a:r>
            <a:endParaRPr sz="1600"/>
          </a:p>
          <a:p>
            <a:pPr marL="457200" lvl="0" indent="-322580" algn="l" rtl="0">
              <a:spcBef>
                <a:spcPts val="0"/>
              </a:spcBef>
              <a:spcAft>
                <a:spcPts val="0"/>
              </a:spcAft>
              <a:buSzPct val="100000"/>
              <a:buChar char="●"/>
            </a:pPr>
            <a:r>
              <a:rPr lang="nl" sz="1600"/>
              <a:t>Donderdag: 9-12u   (eerste uur op afspraak)</a:t>
            </a:r>
            <a:endParaRPr sz="21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nl"/>
              <a:t>Wie ben ik? Wat is digipunt? </a:t>
            </a:r>
            <a:endParaRPr/>
          </a:p>
        </p:txBody>
      </p:sp>
      <p:sp>
        <p:nvSpPr>
          <p:cNvPr id="64" name="Google Shape;64;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nl"/>
              <a:t>Digibank Dender-Zuid/Digipunt</a:t>
            </a:r>
            <a:endParaRPr/>
          </a:p>
          <a:p>
            <a:pPr marL="457200" lvl="0" indent="-342900" algn="l" rtl="0">
              <a:spcBef>
                <a:spcPts val="1200"/>
              </a:spcBef>
              <a:spcAft>
                <a:spcPts val="0"/>
              </a:spcAft>
              <a:buSzPts val="1800"/>
              <a:buChar char="-"/>
            </a:pPr>
            <a:r>
              <a:rPr lang="nl"/>
              <a:t>Samenwerking van verschillende organisaties en gemeenten</a:t>
            </a:r>
            <a:endParaRPr/>
          </a:p>
          <a:p>
            <a:pPr marL="0" lvl="0" indent="0" algn="l" rtl="0">
              <a:spcBef>
                <a:spcPts val="1200"/>
              </a:spcBef>
              <a:spcAft>
                <a:spcPts val="0"/>
              </a:spcAft>
              <a:buNone/>
            </a:pPr>
            <a:r>
              <a:rPr lang="nl"/>
              <a:t>Wat doen we? </a:t>
            </a:r>
            <a:endParaRPr/>
          </a:p>
          <a:p>
            <a:pPr marL="457200" lvl="0" indent="-342900" algn="l" rtl="0">
              <a:spcBef>
                <a:spcPts val="1200"/>
              </a:spcBef>
              <a:spcAft>
                <a:spcPts val="0"/>
              </a:spcAft>
              <a:buSzPts val="1800"/>
              <a:buChar char="-"/>
            </a:pPr>
            <a:r>
              <a:rPr lang="nl"/>
              <a:t>Workshops</a:t>
            </a:r>
            <a:endParaRPr/>
          </a:p>
          <a:p>
            <a:pPr marL="457200" lvl="0" indent="-342900" algn="l" rtl="0">
              <a:spcBef>
                <a:spcPts val="0"/>
              </a:spcBef>
              <a:spcAft>
                <a:spcPts val="0"/>
              </a:spcAft>
              <a:buSzPts val="1800"/>
              <a:buChar char="-"/>
            </a:pPr>
            <a:r>
              <a:rPr lang="nl" u="sng">
                <a:solidFill>
                  <a:schemeClr val="hlink"/>
                </a:solidFill>
                <a:hlinkClick r:id="rId3"/>
              </a:rPr>
              <a:t>Digipunten</a:t>
            </a:r>
            <a:r>
              <a:rPr lang="nl"/>
              <a:t> </a:t>
            </a:r>
            <a:endParaRPr/>
          </a:p>
          <a:p>
            <a:pPr marL="457200" lvl="0" indent="-342900" algn="l" rtl="0">
              <a:spcBef>
                <a:spcPts val="0"/>
              </a:spcBef>
              <a:spcAft>
                <a:spcPts val="0"/>
              </a:spcAft>
              <a:buSzPts val="1800"/>
              <a:buChar char="-"/>
            </a:pPr>
            <a:r>
              <a:rPr lang="nl"/>
              <a:t>Uitleenproject laptops </a:t>
            </a:r>
            <a:endParaRPr/>
          </a:p>
          <a:p>
            <a:pPr marL="0" lvl="0" indent="0" algn="l" rtl="0">
              <a:spcBef>
                <a:spcPts val="1200"/>
              </a:spcBef>
              <a:spcAft>
                <a:spcPts val="1200"/>
              </a:spcAft>
              <a:buNone/>
            </a:pPr>
            <a:endParaRPr/>
          </a:p>
        </p:txBody>
      </p:sp>
      <p:pic>
        <p:nvPicPr>
          <p:cNvPr id="65" name="Google Shape;65;p14"/>
          <p:cNvPicPr preferRelativeResize="0"/>
          <p:nvPr/>
        </p:nvPicPr>
        <p:blipFill>
          <a:blip r:embed="rId4">
            <a:alphaModFix/>
          </a:blip>
          <a:stretch>
            <a:fillRect/>
          </a:stretch>
        </p:blipFill>
        <p:spPr>
          <a:xfrm>
            <a:off x="3381375" y="3314700"/>
            <a:ext cx="5762625" cy="1828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nl"/>
              <a:t>Aanmelden</a:t>
            </a:r>
            <a:endParaRPr/>
          </a:p>
        </p:txBody>
      </p:sp>
      <p:sp>
        <p:nvSpPr>
          <p:cNvPr id="71" name="Google Shape;71;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nl"/>
              <a:t>Via de website </a:t>
            </a:r>
            <a:r>
              <a:rPr lang="nl" u="sng">
                <a:solidFill>
                  <a:srgbClr val="0097A7"/>
                </a:solidFill>
                <a:latin typeface="Quicksand Medium"/>
                <a:ea typeface="Quicksand Medium"/>
                <a:cs typeface="Quicksand Medium"/>
                <a:sym typeface="Quicksand Medium"/>
                <a:hlinkClick r:id="rId3">
                  <a:extLst>
                    <a:ext uri="{A12FA001-AC4F-418D-AE19-62706E023703}">
                      <ahyp:hlinkClr xmlns:ahyp="http://schemas.microsoft.com/office/drawing/2018/hyperlinkcolor" val="tx"/>
                    </a:ext>
                  </a:extLst>
                </a:hlinkClick>
              </a:rPr>
              <a:t>www.mijngezondheid.belgie.be</a:t>
            </a:r>
            <a:endParaRPr/>
          </a:p>
          <a:p>
            <a:pPr marL="0" lvl="0" indent="0" algn="l" rtl="0">
              <a:spcBef>
                <a:spcPts val="1200"/>
              </a:spcBef>
              <a:spcAft>
                <a:spcPts val="0"/>
              </a:spcAft>
              <a:buNone/>
            </a:pPr>
            <a:endParaRPr/>
          </a:p>
          <a:p>
            <a:pPr marL="0" lvl="0" indent="0" algn="l" rtl="0">
              <a:spcBef>
                <a:spcPts val="1200"/>
              </a:spcBef>
              <a:spcAft>
                <a:spcPts val="0"/>
              </a:spcAft>
              <a:buNone/>
            </a:pPr>
            <a:r>
              <a:rPr lang="nl"/>
              <a:t>Via Google </a:t>
            </a: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r>
              <a:rPr lang="nl"/>
              <a:t>                                       </a:t>
            </a:r>
            <a:endParaRPr/>
          </a:p>
          <a:p>
            <a:pPr marL="2286000" lvl="0" indent="0" algn="l" rtl="0">
              <a:spcBef>
                <a:spcPts val="1200"/>
              </a:spcBef>
              <a:spcAft>
                <a:spcPts val="1200"/>
              </a:spcAft>
              <a:buNone/>
            </a:pPr>
            <a:endParaRPr/>
          </a:p>
        </p:txBody>
      </p:sp>
      <p:pic>
        <p:nvPicPr>
          <p:cNvPr id="72" name="Google Shape;72;p15"/>
          <p:cNvPicPr preferRelativeResize="0"/>
          <p:nvPr/>
        </p:nvPicPr>
        <p:blipFill>
          <a:blip r:embed="rId4">
            <a:alphaModFix/>
          </a:blip>
          <a:stretch>
            <a:fillRect/>
          </a:stretch>
        </p:blipFill>
        <p:spPr>
          <a:xfrm>
            <a:off x="2243650" y="2135725"/>
            <a:ext cx="3390900" cy="1257300"/>
          </a:xfrm>
          <a:prstGeom prst="rect">
            <a:avLst/>
          </a:prstGeom>
          <a:noFill/>
          <a:ln>
            <a:noFill/>
          </a:ln>
        </p:spPr>
      </p:pic>
      <p:pic>
        <p:nvPicPr>
          <p:cNvPr id="73" name="Google Shape;73;p15"/>
          <p:cNvPicPr preferRelativeResize="0"/>
          <p:nvPr/>
        </p:nvPicPr>
        <p:blipFill>
          <a:blip r:embed="rId5">
            <a:alphaModFix/>
          </a:blip>
          <a:stretch>
            <a:fillRect/>
          </a:stretch>
        </p:blipFill>
        <p:spPr>
          <a:xfrm>
            <a:off x="2639798" y="3701888"/>
            <a:ext cx="834150" cy="837250"/>
          </a:xfrm>
          <a:prstGeom prst="rect">
            <a:avLst/>
          </a:prstGeom>
          <a:noFill/>
          <a:ln>
            <a:noFill/>
          </a:ln>
        </p:spPr>
      </p:pic>
      <p:pic>
        <p:nvPicPr>
          <p:cNvPr id="74" name="Google Shape;74;p15"/>
          <p:cNvPicPr preferRelativeResize="0"/>
          <p:nvPr/>
        </p:nvPicPr>
        <p:blipFill>
          <a:blip r:embed="rId6">
            <a:alphaModFix/>
          </a:blip>
          <a:stretch>
            <a:fillRect/>
          </a:stretch>
        </p:blipFill>
        <p:spPr>
          <a:xfrm>
            <a:off x="393938" y="3798896"/>
            <a:ext cx="2178025" cy="691775"/>
          </a:xfrm>
          <a:prstGeom prst="rect">
            <a:avLst/>
          </a:prstGeom>
          <a:noFill/>
          <a:ln>
            <a:noFill/>
          </a:ln>
        </p:spPr>
      </p:pic>
      <p:pic>
        <p:nvPicPr>
          <p:cNvPr id="75" name="Google Shape;75;p15"/>
          <p:cNvPicPr preferRelativeResize="0"/>
          <p:nvPr/>
        </p:nvPicPr>
        <p:blipFill>
          <a:blip r:embed="rId7">
            <a:alphaModFix/>
          </a:blip>
          <a:stretch>
            <a:fillRect/>
          </a:stretch>
        </p:blipFill>
        <p:spPr>
          <a:xfrm>
            <a:off x="7822075" y="3612074"/>
            <a:ext cx="1089500" cy="14158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nl"/>
              <a:t>Kies het juiste profiel</a:t>
            </a:r>
            <a:endParaRPr/>
          </a:p>
        </p:txBody>
      </p:sp>
      <p:sp>
        <p:nvSpPr>
          <p:cNvPr id="81" name="Google Shape;81;p16"/>
          <p:cNvSpPr txBox="1">
            <a:spLocks noGrp="1"/>
          </p:cNvSpPr>
          <p:nvPr>
            <p:ph type="body" idx="1"/>
          </p:nvPr>
        </p:nvSpPr>
        <p:spPr>
          <a:xfrm>
            <a:off x="311700" y="1152475"/>
            <a:ext cx="3032700" cy="2357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nl"/>
              <a:t>ouders met minderjarige kinderen</a:t>
            </a:r>
            <a:br>
              <a:rPr lang="nl"/>
            </a:br>
            <a:endParaRPr/>
          </a:p>
          <a:p>
            <a:pPr marL="457200" lvl="0" indent="-342900" algn="l" rtl="0">
              <a:spcBef>
                <a:spcPts val="0"/>
              </a:spcBef>
              <a:spcAft>
                <a:spcPts val="0"/>
              </a:spcAft>
              <a:buSzPts val="1800"/>
              <a:buChar char="-"/>
            </a:pPr>
            <a:r>
              <a:rPr lang="nl"/>
              <a:t>mensen in de zorgsector (artsen, verpleegkundigen, apothekers, kinesist, …) </a:t>
            </a:r>
            <a:endParaRPr/>
          </a:p>
        </p:txBody>
      </p:sp>
      <p:pic>
        <p:nvPicPr>
          <p:cNvPr id="82" name="Google Shape;82;p16"/>
          <p:cNvPicPr preferRelativeResize="0"/>
          <p:nvPr/>
        </p:nvPicPr>
        <p:blipFill>
          <a:blip r:embed="rId3">
            <a:alphaModFix/>
          </a:blip>
          <a:stretch>
            <a:fillRect/>
          </a:stretch>
        </p:blipFill>
        <p:spPr>
          <a:xfrm>
            <a:off x="4108125" y="1017725"/>
            <a:ext cx="4724174" cy="4005151"/>
          </a:xfrm>
          <a:prstGeom prst="rect">
            <a:avLst/>
          </a:prstGeom>
          <a:noFill/>
          <a:ln>
            <a:noFill/>
          </a:ln>
        </p:spPr>
      </p:pic>
      <p:sp>
        <p:nvSpPr>
          <p:cNvPr id="83" name="Google Shape;83;p16"/>
          <p:cNvSpPr txBox="1">
            <a:spLocks noGrp="1"/>
          </p:cNvSpPr>
          <p:nvPr>
            <p:ph type="body" idx="1"/>
          </p:nvPr>
        </p:nvSpPr>
        <p:spPr>
          <a:xfrm>
            <a:off x="947275" y="4059575"/>
            <a:ext cx="3032700" cy="9633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nl" sz="1500" i="1"/>
              <a:t>Via mobiel: </a:t>
            </a:r>
            <a:br>
              <a:rPr lang="nl" sz="1500" i="1"/>
            </a:br>
            <a:r>
              <a:rPr lang="nl" sz="1500" i="1"/>
              <a:t>na aanmelden even pagina vernieuwen</a:t>
            </a:r>
            <a:endParaRPr sz="1500" i="1"/>
          </a:p>
        </p:txBody>
      </p:sp>
      <p:pic>
        <p:nvPicPr>
          <p:cNvPr id="84" name="Google Shape;84;p16" descr="Bestand:Opgelet.png - Wikipedia"/>
          <p:cNvPicPr preferRelativeResize="0"/>
          <p:nvPr/>
        </p:nvPicPr>
        <p:blipFill>
          <a:blip r:embed="rId4">
            <a:alphaModFix/>
          </a:blip>
          <a:stretch>
            <a:fillRect/>
          </a:stretch>
        </p:blipFill>
        <p:spPr>
          <a:xfrm>
            <a:off x="311699" y="4254875"/>
            <a:ext cx="572055" cy="572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body" idx="1"/>
          </p:nvPr>
        </p:nvSpPr>
        <p:spPr>
          <a:xfrm>
            <a:off x="4937950" y="616325"/>
            <a:ext cx="3812100" cy="1034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nl" b="1">
                <a:solidFill>
                  <a:schemeClr val="accent3"/>
                </a:solidFill>
              </a:rPr>
              <a:t>Raadpleeg verslagen van onderzoeken</a:t>
            </a:r>
            <a:endParaRPr b="1">
              <a:solidFill>
                <a:schemeClr val="accent3"/>
              </a:solidFill>
            </a:endParaRPr>
          </a:p>
        </p:txBody>
      </p:sp>
      <p:pic>
        <p:nvPicPr>
          <p:cNvPr id="90" name="Google Shape;90;p17"/>
          <p:cNvPicPr preferRelativeResize="0"/>
          <p:nvPr/>
        </p:nvPicPr>
        <p:blipFill>
          <a:blip r:embed="rId3">
            <a:alphaModFix/>
          </a:blip>
          <a:stretch>
            <a:fillRect/>
          </a:stretch>
        </p:blipFill>
        <p:spPr>
          <a:xfrm>
            <a:off x="84975" y="0"/>
            <a:ext cx="4852975" cy="2432425"/>
          </a:xfrm>
          <a:prstGeom prst="rect">
            <a:avLst/>
          </a:prstGeom>
          <a:noFill/>
          <a:ln>
            <a:noFill/>
          </a:ln>
        </p:spPr>
      </p:pic>
      <p:pic>
        <p:nvPicPr>
          <p:cNvPr id="91" name="Google Shape;91;p17"/>
          <p:cNvPicPr preferRelativeResize="0"/>
          <p:nvPr/>
        </p:nvPicPr>
        <p:blipFill>
          <a:blip r:embed="rId4">
            <a:alphaModFix/>
          </a:blip>
          <a:stretch>
            <a:fillRect/>
          </a:stretch>
        </p:blipFill>
        <p:spPr>
          <a:xfrm>
            <a:off x="4109650" y="2193725"/>
            <a:ext cx="4487025" cy="2949775"/>
          </a:xfrm>
          <a:prstGeom prst="rect">
            <a:avLst/>
          </a:prstGeom>
          <a:noFill/>
          <a:ln>
            <a:noFill/>
          </a:ln>
        </p:spPr>
      </p:pic>
      <p:sp>
        <p:nvSpPr>
          <p:cNvPr id="92" name="Google Shape;92;p17"/>
          <p:cNvSpPr txBox="1">
            <a:spLocks noGrp="1"/>
          </p:cNvSpPr>
          <p:nvPr>
            <p:ph type="body" idx="1"/>
          </p:nvPr>
        </p:nvSpPr>
        <p:spPr>
          <a:xfrm>
            <a:off x="0" y="2835675"/>
            <a:ext cx="3812100" cy="22539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nl" b="1">
                <a:solidFill>
                  <a:schemeClr val="accent3"/>
                </a:solidFill>
              </a:rPr>
              <a:t>Bekijk en wijzig je : </a:t>
            </a:r>
            <a:endParaRPr b="1">
              <a:solidFill>
                <a:schemeClr val="accent3"/>
              </a:solidFill>
            </a:endParaRPr>
          </a:p>
          <a:p>
            <a:pPr marL="457200" lvl="0" indent="-342900" algn="l" rtl="0">
              <a:spcBef>
                <a:spcPts val="1200"/>
              </a:spcBef>
              <a:spcAft>
                <a:spcPts val="0"/>
              </a:spcAft>
              <a:buClr>
                <a:schemeClr val="accent3"/>
              </a:buClr>
              <a:buSzPts val="1800"/>
              <a:buChar char="-"/>
            </a:pPr>
            <a:r>
              <a:rPr lang="nl" b="1">
                <a:solidFill>
                  <a:schemeClr val="accent3"/>
                </a:solidFill>
              </a:rPr>
              <a:t>Therapeutische relaties</a:t>
            </a:r>
            <a:endParaRPr b="1">
              <a:solidFill>
                <a:schemeClr val="accent3"/>
              </a:solidFill>
            </a:endParaRPr>
          </a:p>
          <a:p>
            <a:pPr marL="457200" lvl="0" indent="-342900" algn="l" rtl="0">
              <a:spcBef>
                <a:spcPts val="0"/>
              </a:spcBef>
              <a:spcAft>
                <a:spcPts val="0"/>
              </a:spcAft>
              <a:buClr>
                <a:schemeClr val="accent3"/>
              </a:buClr>
              <a:buSzPts val="1800"/>
              <a:buChar char="-"/>
            </a:pPr>
            <a:r>
              <a:rPr lang="nl" b="1">
                <a:solidFill>
                  <a:schemeClr val="accent3"/>
                </a:solidFill>
              </a:rPr>
              <a:t>Volmachten (kinderen / ouders) </a:t>
            </a:r>
            <a:endParaRPr b="1">
              <a:solidFill>
                <a:schemeClr val="accent3"/>
              </a:solidFill>
            </a:endParaRPr>
          </a:p>
          <a:p>
            <a:pPr marL="457200" lvl="0" indent="0" algn="l" rtl="0">
              <a:spcBef>
                <a:spcPts val="1200"/>
              </a:spcBef>
              <a:spcAft>
                <a:spcPts val="1200"/>
              </a:spcAft>
              <a:buNone/>
            </a:pPr>
            <a:r>
              <a:rPr lang="nl" b="1">
                <a:solidFill>
                  <a:schemeClr val="accent3"/>
                </a:solidFill>
              </a:rPr>
              <a:t>Deze moeten vanuit hun profiel toegang geven!</a:t>
            </a:r>
            <a:endParaRPr b="1">
              <a:solidFill>
                <a:schemeClr val="accent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body" idx="1"/>
          </p:nvPr>
        </p:nvSpPr>
        <p:spPr>
          <a:xfrm>
            <a:off x="4692725" y="502113"/>
            <a:ext cx="4351500" cy="1596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nl" b="1">
                <a:solidFill>
                  <a:schemeClr val="accent3"/>
                </a:solidFill>
              </a:rPr>
              <a:t>Een oplijsting van je vaccinaties. </a:t>
            </a:r>
            <a:br>
              <a:rPr lang="nl" b="1">
                <a:solidFill>
                  <a:schemeClr val="accent3"/>
                </a:solidFill>
              </a:rPr>
            </a:br>
            <a:br>
              <a:rPr lang="nl" b="1">
                <a:solidFill>
                  <a:schemeClr val="accent3"/>
                </a:solidFill>
              </a:rPr>
            </a:br>
            <a:r>
              <a:rPr lang="nl" b="1">
                <a:solidFill>
                  <a:schemeClr val="accent3"/>
                </a:solidFill>
              </a:rPr>
              <a:t>Eenvoudig af te drukken</a:t>
            </a:r>
            <a:endParaRPr/>
          </a:p>
        </p:txBody>
      </p:sp>
      <p:pic>
        <p:nvPicPr>
          <p:cNvPr id="98" name="Google Shape;98;p18"/>
          <p:cNvPicPr preferRelativeResize="0"/>
          <p:nvPr/>
        </p:nvPicPr>
        <p:blipFill>
          <a:blip r:embed="rId3">
            <a:alphaModFix/>
          </a:blip>
          <a:stretch>
            <a:fillRect/>
          </a:stretch>
        </p:blipFill>
        <p:spPr>
          <a:xfrm>
            <a:off x="144500" y="1"/>
            <a:ext cx="4376075" cy="2482575"/>
          </a:xfrm>
          <a:prstGeom prst="rect">
            <a:avLst/>
          </a:prstGeom>
          <a:noFill/>
          <a:ln>
            <a:noFill/>
          </a:ln>
        </p:spPr>
      </p:pic>
      <p:pic>
        <p:nvPicPr>
          <p:cNvPr id="99" name="Google Shape;99;p18"/>
          <p:cNvPicPr preferRelativeResize="0"/>
          <p:nvPr/>
        </p:nvPicPr>
        <p:blipFill>
          <a:blip r:embed="rId4">
            <a:alphaModFix/>
          </a:blip>
          <a:stretch>
            <a:fillRect/>
          </a:stretch>
        </p:blipFill>
        <p:spPr>
          <a:xfrm>
            <a:off x="1279350" y="2464075"/>
            <a:ext cx="5901326" cy="24403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05" name="Google Shape;105;p19"/>
          <p:cNvSpPr txBox="1">
            <a:spLocks noGrp="1"/>
          </p:cNvSpPr>
          <p:nvPr>
            <p:ph type="body" idx="1"/>
          </p:nvPr>
        </p:nvSpPr>
        <p:spPr>
          <a:xfrm>
            <a:off x="4654200" y="1152475"/>
            <a:ext cx="41781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06" name="Google Shape;106;p19"/>
          <p:cNvPicPr preferRelativeResize="0"/>
          <p:nvPr/>
        </p:nvPicPr>
        <p:blipFill>
          <a:blip r:embed="rId3">
            <a:alphaModFix/>
          </a:blip>
          <a:stretch>
            <a:fillRect/>
          </a:stretch>
        </p:blipFill>
        <p:spPr>
          <a:xfrm>
            <a:off x="1" y="0"/>
            <a:ext cx="4783549" cy="3791175"/>
          </a:xfrm>
          <a:prstGeom prst="rect">
            <a:avLst/>
          </a:prstGeom>
          <a:noFill/>
          <a:ln>
            <a:noFill/>
          </a:ln>
        </p:spPr>
      </p:pic>
      <p:pic>
        <p:nvPicPr>
          <p:cNvPr id="107" name="Google Shape;107;p19"/>
          <p:cNvPicPr preferRelativeResize="0"/>
          <p:nvPr/>
        </p:nvPicPr>
        <p:blipFill>
          <a:blip r:embed="rId4">
            <a:alphaModFix/>
          </a:blip>
          <a:stretch>
            <a:fillRect/>
          </a:stretch>
        </p:blipFill>
        <p:spPr>
          <a:xfrm>
            <a:off x="5577699" y="86650"/>
            <a:ext cx="2936051"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body" idx="1"/>
          </p:nvPr>
        </p:nvSpPr>
        <p:spPr>
          <a:xfrm>
            <a:off x="311700" y="1152475"/>
            <a:ext cx="34950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nl" b="1">
                <a:solidFill>
                  <a:schemeClr val="accent3"/>
                </a:solidFill>
              </a:rPr>
              <a:t>Een overzicht van je </a:t>
            </a:r>
            <a:r>
              <a:rPr lang="nl" b="1" u="sng">
                <a:solidFill>
                  <a:schemeClr val="accent3"/>
                </a:solidFill>
              </a:rPr>
              <a:t>actieve</a:t>
            </a:r>
            <a:r>
              <a:rPr lang="nl" b="1">
                <a:solidFill>
                  <a:schemeClr val="accent3"/>
                </a:solidFill>
              </a:rPr>
              <a:t> voorschriften. </a:t>
            </a:r>
            <a:endParaRPr b="1">
              <a:solidFill>
                <a:schemeClr val="accent3"/>
              </a:solidFill>
            </a:endParaRPr>
          </a:p>
        </p:txBody>
      </p:sp>
      <p:pic>
        <p:nvPicPr>
          <p:cNvPr id="113" name="Google Shape;113;p20"/>
          <p:cNvPicPr preferRelativeResize="0"/>
          <p:nvPr/>
        </p:nvPicPr>
        <p:blipFill>
          <a:blip r:embed="rId3">
            <a:alphaModFix/>
          </a:blip>
          <a:stretch>
            <a:fillRect/>
          </a:stretch>
        </p:blipFill>
        <p:spPr>
          <a:xfrm>
            <a:off x="3994929" y="712775"/>
            <a:ext cx="4664201" cy="36062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nl"/>
              <a:t>Meer via de menustructuur bovenaan of </a:t>
            </a:r>
            <a:endParaRPr/>
          </a:p>
        </p:txBody>
      </p:sp>
      <p:sp>
        <p:nvSpPr>
          <p:cNvPr id="119" name="Google Shape;119;p21"/>
          <p:cNvSpPr txBox="1">
            <a:spLocks noGrp="1"/>
          </p:cNvSpPr>
          <p:nvPr>
            <p:ph type="body" idx="1"/>
          </p:nvPr>
        </p:nvSpPr>
        <p:spPr>
          <a:xfrm>
            <a:off x="311700" y="3725725"/>
            <a:ext cx="8520600" cy="8433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nl"/>
              <a:t>Extra links naar: Myhandicap, bevolkingsonderzoeken, orgaandonatie, implantaten, mutualiteit, bloed- &amp; plasmadonatie….</a:t>
            </a:r>
            <a:endParaRPr/>
          </a:p>
        </p:txBody>
      </p:sp>
      <p:pic>
        <p:nvPicPr>
          <p:cNvPr id="120" name="Google Shape;120;p21"/>
          <p:cNvPicPr preferRelativeResize="0"/>
          <p:nvPr/>
        </p:nvPicPr>
        <p:blipFill>
          <a:blip r:embed="rId3">
            <a:alphaModFix/>
          </a:blip>
          <a:stretch>
            <a:fillRect/>
          </a:stretch>
        </p:blipFill>
        <p:spPr>
          <a:xfrm>
            <a:off x="7983225" y="481262"/>
            <a:ext cx="793475" cy="500225"/>
          </a:xfrm>
          <a:prstGeom prst="rect">
            <a:avLst/>
          </a:prstGeom>
          <a:noFill/>
          <a:ln>
            <a:noFill/>
          </a:ln>
        </p:spPr>
      </p:pic>
      <p:pic>
        <p:nvPicPr>
          <p:cNvPr id="121" name="Google Shape;121;p21"/>
          <p:cNvPicPr preferRelativeResize="0"/>
          <p:nvPr/>
        </p:nvPicPr>
        <p:blipFill>
          <a:blip r:embed="rId4">
            <a:alphaModFix/>
          </a:blip>
          <a:stretch>
            <a:fillRect/>
          </a:stretch>
        </p:blipFill>
        <p:spPr>
          <a:xfrm>
            <a:off x="113875" y="1017719"/>
            <a:ext cx="9144000" cy="2671763"/>
          </a:xfrm>
          <a:prstGeom prst="rect">
            <a:avLst/>
          </a:prstGeom>
          <a:noFill/>
          <a:ln>
            <a:noFill/>
          </a:ln>
        </p:spPr>
      </p:pic>
    </p:spTree>
  </p:cSld>
  <p:clrMapOvr>
    <a:masterClrMapping/>
  </p:clrMapOvr>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310</Words>
  <Application>Microsoft Office PowerPoint</Application>
  <PresentationFormat>Diavoorstelling (16:9)</PresentationFormat>
  <Paragraphs>45</Paragraphs>
  <Slides>12</Slides>
  <Notes>12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12</vt:i4>
      </vt:variant>
    </vt:vector>
  </HeadingPairs>
  <TitlesOfParts>
    <vt:vector size="17" baseType="lpstr">
      <vt:lpstr>Arial</vt:lpstr>
      <vt:lpstr>Alfa Slab One</vt:lpstr>
      <vt:lpstr>Proxima Nova</vt:lpstr>
      <vt:lpstr>Quicksand Medium</vt:lpstr>
      <vt:lpstr>Gameday</vt:lpstr>
      <vt:lpstr>Mijn gezondheid online</vt:lpstr>
      <vt:lpstr>Wie ben ik? Wat is digipunt? </vt:lpstr>
      <vt:lpstr>Aanmelden</vt:lpstr>
      <vt:lpstr>Kies het juiste profiel</vt:lpstr>
      <vt:lpstr>PowerPoint-presentatie</vt:lpstr>
      <vt:lpstr>PowerPoint-presentatie</vt:lpstr>
      <vt:lpstr>PowerPoint-presentatie</vt:lpstr>
      <vt:lpstr>PowerPoint-presentatie</vt:lpstr>
      <vt:lpstr>Meer via de menustructuur bovenaan of </vt:lpstr>
      <vt:lpstr>Bedankt voor jullie aandacht! </vt:lpstr>
      <vt:lpstr>PowerPoint-presentatie</vt:lpstr>
      <vt:lpstr>Digitale vraag of probleem?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Beheerder</dc:creator>
  <cp:lastModifiedBy>Liesbeth Van Cauwenberg</cp:lastModifiedBy>
  <cp:revision>1</cp:revision>
  <dcterms:modified xsi:type="dcterms:W3CDTF">2025-02-17T07:50:39Z</dcterms:modified>
</cp:coreProperties>
</file>