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hhEEckZa8cZ5/9LaAQdVU7Sq8j2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4D93B7D-254D-47C6-A9D9-A169C7A7CFF0}">
  <a:tblStyle styleId="{74D93B7D-254D-47C6-A9D9-A169C7A7CFF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102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50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" name="Google Shape;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" name="Google Shape;1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8" name="Google Shape;1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5" name="Google Shape;1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2511b92c6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1" name="Google Shape;151;g32511b92c6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9" name="Google Shape;1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d8cb33b10c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d8cb33b10c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2c7627882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2c7627882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33b3cd1b80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33b3cd1b80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2c7627882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2c7627882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2c7627882f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2c7627882f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33b3cd1b80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33b3cd1b80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8" name="Google Shape;20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d8c999c23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d8c999c23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d8cb33b1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d8cb33b10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2db83b84b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2db83b84b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6" name="Google Shape;23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2cdb01c1b2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4" name="Google Shape;244;g32cdb01c1b2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2db83b84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2db83b84b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d8cb33b10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d8cb33b10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" name="Google Shape;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d8cb33b10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d8cb33b10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2dc2936eff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2dc2936eff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2dc2936eff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2dc2936eff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2dc2936eff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2dc2936eff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3" name="Google Shape;29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1" name="Google Shape;30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8" name="Google Shape;30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5" name="Google Shape;31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2" name="Google Shape;32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2fcc4563c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9" name="Google Shape;329;g32fcc4563c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2cdb01c1b2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" name="Google Shape;67;g32cdb01c1b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2fcc4563c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6" name="Google Shape;336;g32fcc4563c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2fcc4563c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5" name="Google Shape;345;g32fcc4563c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4" name="Google Shape;35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2" name="Google Shape;36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2" name="Google Shape;37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4" name="Google Shape;7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2cdb01c1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0" name="Google Shape;80;g32cdb01c1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2cdb01c1b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6" name="Google Shape;86;g32cdb01c1b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2cdb01c1b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32cdb01c1b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>
  <p:cSld name="Sectiekop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9"/>
          <p:cNvSpPr>
            <a:spLocks noGrp="1"/>
          </p:cNvSpPr>
          <p:nvPr>
            <p:ph type="pic" idx="2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6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0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  <a:defRPr>
                <a:solidFill>
                  <a:srgbClr val="4B0D5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1"/>
          <p:cNvSpPr txBox="1">
            <a:spLocks noGrp="1"/>
          </p:cNvSpPr>
          <p:nvPr>
            <p:ph type="title"/>
          </p:nvPr>
        </p:nvSpPr>
        <p:spPr>
          <a:xfrm rot="5400000">
            <a:off x="7133433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  <a:defRPr>
                <a:solidFill>
                  <a:srgbClr val="4B0D5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body" idx="1"/>
          </p:nvPr>
        </p:nvSpPr>
        <p:spPr>
          <a:xfrm rot="5400000">
            <a:off x="1799433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61"/>
          <p:cNvSpPr txBox="1">
            <a:spLocks noGrp="1"/>
          </p:cNvSpPr>
          <p:nvPr>
            <p:ph type="ctrTitle"/>
          </p:nvPr>
        </p:nvSpPr>
        <p:spPr>
          <a:xfrm>
            <a:off x="5241175" y="1130677"/>
            <a:ext cx="6400800" cy="120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5400"/>
              <a:buFont typeface="Arial"/>
              <a:buNone/>
              <a:defRPr sz="5400">
                <a:solidFill>
                  <a:srgbClr val="4B0D5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61"/>
          <p:cNvSpPr txBox="1">
            <a:spLocks noGrp="1"/>
          </p:cNvSpPr>
          <p:nvPr>
            <p:ph type="subTitle" idx="1"/>
          </p:nvPr>
        </p:nvSpPr>
        <p:spPr>
          <a:xfrm>
            <a:off x="5385262" y="3103275"/>
            <a:ext cx="6112625" cy="120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F1542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2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  <a:defRPr>
                <a:solidFill>
                  <a:srgbClr val="4B0D5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427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746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427"/>
              </a:buClr>
              <a:buSzPts val="2300"/>
              <a:buChar char="•"/>
              <a:defRPr sz="23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427"/>
              </a:buClr>
              <a:buSzPts val="22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427"/>
              </a:buClr>
              <a:buSzPts val="2200"/>
              <a:buChar char="•"/>
              <a:defRPr sz="220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619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427"/>
              </a:buClr>
              <a:buSzPts val="2100"/>
              <a:buChar char="•"/>
              <a:defRPr sz="21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inddia">
  <p:cSld name="Einddi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oogle Shape;19;p63"/>
          <p:cNvGraphicFramePr/>
          <p:nvPr/>
        </p:nvGraphicFramePr>
        <p:xfrm>
          <a:off x="4987137" y="4622236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{74D93B7D-254D-47C6-A9D9-A169C7A7CFF0}</a:tableStyleId>
              </a:tblPr>
              <a:tblGrid>
                <a:gridCol w="305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1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86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BE" sz="2400" b="0" u="none" strike="noStrike" cap="none">
                          <a:solidFill>
                            <a:srgbClr val="4B0D5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telefoonnummer: </a:t>
                      </a:r>
                      <a:endParaRPr sz="1400" u="none" strike="noStrike" cap="none"/>
                    </a:p>
                  </a:txBody>
                  <a:tcPr marL="121925" marR="121925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427"/>
                        </a:buClr>
                        <a:buSzPts val="2400"/>
                        <a:buFont typeface="Arial"/>
                        <a:buNone/>
                      </a:pPr>
                      <a:r>
                        <a:rPr lang="nl-BE" sz="2400" b="0" u="none" strike="noStrike" cap="none">
                          <a:solidFill>
                            <a:srgbClr val="F1542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050 250 138</a:t>
                      </a:r>
                      <a:endParaRPr sz="1800" u="none" strike="noStrike" cap="none"/>
                    </a:p>
                  </a:txBody>
                  <a:tcPr marL="121925" marR="1219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6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BE" sz="2400" b="0" u="none" strike="noStrike" cap="none">
                          <a:solidFill>
                            <a:srgbClr val="4B0D5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e-mailadres: </a:t>
                      </a:r>
                      <a:endParaRPr sz="1400" u="none" strike="noStrike" cap="none"/>
                    </a:p>
                  </a:txBody>
                  <a:tcPr marL="121925" marR="121925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427"/>
                        </a:buClr>
                        <a:buSzPts val="2400"/>
                        <a:buFont typeface="Arial"/>
                        <a:buNone/>
                      </a:pPr>
                      <a:r>
                        <a:rPr lang="nl-BE" sz="2400" b="0" u="none" strike="noStrike" cap="none">
                          <a:solidFill>
                            <a:srgbClr val="F1542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info@dewoonwinkel.be</a:t>
                      </a:r>
                      <a:endParaRPr sz="1400" u="none" strike="noStrike" cap="none"/>
                    </a:p>
                  </a:txBody>
                  <a:tcPr marL="121925" marR="121925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Google Shape;20;p63"/>
          <p:cNvSpPr/>
          <p:nvPr/>
        </p:nvSpPr>
        <p:spPr>
          <a:xfrm>
            <a:off x="4663157" y="6317118"/>
            <a:ext cx="75288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1800" b="0" i="0" u="none" strike="noStrike" cap="none">
                <a:solidFill>
                  <a:srgbClr val="4B0D58"/>
                </a:solidFill>
                <a:latin typeface="Arial"/>
                <a:ea typeface="Arial"/>
                <a:cs typeface="Arial"/>
                <a:sym typeface="Arial"/>
              </a:rPr>
              <a:t>Loket: op afspraak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4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  <a:defRPr>
                <a:solidFill>
                  <a:srgbClr val="4B0D5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5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  <a:defRPr>
                <a:solidFill>
                  <a:srgbClr val="4B0D5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5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6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  <a:defRPr>
                <a:solidFill>
                  <a:srgbClr val="4B0D5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8"/>
          <p:cNvSpPr txBox="1">
            <a:spLocks noGrp="1"/>
          </p:cNvSpPr>
          <p:nvPr>
            <p:ph type="body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" name="Google Shape;37;p6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9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4B0D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427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46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427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427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427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427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>
            <a:spLocks noGrp="1"/>
          </p:cNvSpPr>
          <p:nvPr>
            <p:ph type="body" idx="1"/>
          </p:nvPr>
        </p:nvSpPr>
        <p:spPr>
          <a:xfrm>
            <a:off x="400150" y="1612875"/>
            <a:ext cx="10953900" cy="50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1" indent="-3238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lang="nl-BE" sz="1500" b="1"/>
              <a:t>Sociale huisvesting: inschrijving, actualisatie (CIR)</a:t>
            </a:r>
            <a:endParaRPr sz="1500" b="1"/>
          </a:p>
          <a:p>
            <a:pPr marL="914400" lvl="1" indent="-3238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○"/>
            </a:pPr>
            <a:r>
              <a:rPr lang="nl-BE" sz="1500"/>
              <a:t>Rechtenverkenner: </a:t>
            </a:r>
            <a:endParaRPr sz="1500"/>
          </a:p>
          <a:p>
            <a:pPr marL="1371600" lvl="2" indent="-3238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nl-BE" sz="1500" b="1"/>
              <a:t>Huurpremie of huursubsidie </a:t>
            </a:r>
            <a:endParaRPr sz="1500" b="1"/>
          </a:p>
          <a:p>
            <a:pPr marL="1371600" lvl="2" indent="-3238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nl-BE" sz="1500"/>
              <a:t>Korting onroerende voorheffing</a:t>
            </a:r>
            <a:endParaRPr sz="1500"/>
          </a:p>
          <a:p>
            <a:pPr marL="1371600" lvl="2" indent="-3238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nl-BE" sz="1500"/>
              <a:t>Meldpunt discriminatie bij Het Vlaams Mensenrechteninstituut (VMRI)</a:t>
            </a:r>
            <a:endParaRPr sz="1500"/>
          </a:p>
          <a:p>
            <a:pPr marL="1371600" lvl="2" indent="-3238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500"/>
              <a:buChar char="■"/>
            </a:pPr>
            <a:r>
              <a:rPr lang="nl-BE" sz="1500"/>
              <a:t>Doorverwijs naar Huurdersbond</a:t>
            </a:r>
            <a:endParaRPr sz="1500"/>
          </a:p>
          <a:p>
            <a:pPr marL="914400" lvl="1" indent="-3238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500"/>
              <a:buChar char="○"/>
            </a:pPr>
            <a:r>
              <a:rPr lang="nl-BE" sz="1500"/>
              <a:t>Wegwijs maken bij zoektocht naar een huurwoning (niet actief begeleiden) </a:t>
            </a:r>
            <a:endParaRPr sz="1500"/>
          </a:p>
          <a:p>
            <a:pPr marL="914400" lvl="1" indent="-3238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500"/>
              <a:buChar char="○"/>
            </a:pPr>
            <a:r>
              <a:rPr lang="nl-BE" sz="1500" b="1"/>
              <a:t>Conformiteit huurwoning:</a:t>
            </a:r>
            <a:endParaRPr sz="1500" b="1"/>
          </a:p>
          <a:p>
            <a:pPr marL="1371600" lvl="2" indent="-3238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500"/>
              <a:buChar char="■"/>
            </a:pPr>
            <a:r>
              <a:rPr lang="nl-BE" sz="1500"/>
              <a:t>Info over minimale kwaliteitsvoorwaarde huurwoning</a:t>
            </a:r>
            <a:endParaRPr sz="1500"/>
          </a:p>
          <a:p>
            <a:pPr marL="1371600" lvl="2" indent="-3238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500"/>
              <a:buChar char="■"/>
            </a:pPr>
            <a:r>
              <a:rPr lang="nl-BE" sz="1500"/>
              <a:t>Aanvraag woningkwaliteitsonderzoek bij klachten</a:t>
            </a:r>
            <a:endParaRPr sz="1500"/>
          </a:p>
        </p:txBody>
      </p:sp>
      <p:sp>
        <p:nvSpPr>
          <p:cNvPr id="124" name="Google Shape;124;p7"/>
          <p:cNvSpPr/>
          <p:nvPr/>
        </p:nvSpPr>
        <p:spPr>
          <a:xfrm>
            <a:off x="838200" y="275676"/>
            <a:ext cx="105156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BE" sz="4400">
                <a:solidFill>
                  <a:srgbClr val="4B0D58"/>
                </a:solidFill>
              </a:rPr>
              <a:t>Op loket:</a:t>
            </a:r>
            <a:r>
              <a:rPr lang="nl-BE" sz="3200">
                <a:solidFill>
                  <a:srgbClr val="4B0D58"/>
                </a:solidFill>
              </a:rPr>
              <a:t> </a:t>
            </a:r>
            <a:r>
              <a:rPr lang="nl-BE" sz="2700" b="0" i="0" u="none" strike="noStrike" cap="none">
                <a:solidFill>
                  <a:srgbClr val="F15427"/>
                </a:solidFill>
                <a:latin typeface="Arial"/>
                <a:ea typeface="Arial"/>
                <a:cs typeface="Arial"/>
                <a:sym typeface="Arial"/>
              </a:rPr>
              <a:t>HUREN</a:t>
            </a:r>
            <a:r>
              <a:rPr lang="nl-BE" sz="2700">
                <a:solidFill>
                  <a:srgbClr val="F15427"/>
                </a:solidFill>
              </a:rPr>
              <a:t>/</a:t>
            </a:r>
            <a:r>
              <a:rPr lang="nl-BE" sz="2700" b="0" i="0" u="none" strike="noStrike" cap="none">
                <a:solidFill>
                  <a:srgbClr val="F15427"/>
                </a:solidFill>
                <a:latin typeface="Arial"/>
                <a:ea typeface="Arial"/>
                <a:cs typeface="Arial"/>
                <a:sym typeface="Arial"/>
              </a:rPr>
              <a:t>VERHUREN &amp; K</a:t>
            </a:r>
            <a:r>
              <a:rPr lang="nl-BE" sz="2700">
                <a:solidFill>
                  <a:srgbClr val="F15427"/>
                </a:solidFill>
              </a:rPr>
              <a:t>WALITEIT</a:t>
            </a:r>
            <a:r>
              <a:rPr lang="nl-BE" sz="3200">
                <a:solidFill>
                  <a:srgbClr val="4B0D58"/>
                </a:solidFill>
              </a:rPr>
              <a:t> </a:t>
            </a:r>
            <a:endParaRPr sz="3200">
              <a:solidFill>
                <a:srgbClr val="4B0D58"/>
              </a:solidFill>
            </a:endParaRPr>
          </a:p>
        </p:txBody>
      </p:sp>
      <p:pic>
        <p:nvPicPr>
          <p:cNvPr id="125" name="Google Shape;125;p7"/>
          <p:cNvPicPr preferRelativeResize="0"/>
          <p:nvPr/>
        </p:nvPicPr>
        <p:blipFill rotWithShape="1">
          <a:blip r:embed="rId3">
            <a:alphaModFix/>
          </a:blip>
          <a:srcRect l="18364" t="-1018" r="9430" b="38405"/>
          <a:stretch/>
        </p:blipFill>
        <p:spPr>
          <a:xfrm>
            <a:off x="8651426" y="4344625"/>
            <a:ext cx="3540575" cy="251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Op loket: </a:t>
            </a:r>
            <a:r>
              <a:rPr lang="nl-BE" sz="2700">
                <a:solidFill>
                  <a:srgbClr val="F15427"/>
                </a:solidFill>
              </a:rPr>
              <a:t>ENERGIE</a:t>
            </a:r>
            <a:endParaRPr sz="2700">
              <a:solidFill>
                <a:srgbClr val="F1542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131" name="Google Shape;131;p10"/>
          <p:cNvSpPr txBox="1">
            <a:spLocks noGrp="1"/>
          </p:cNvSpPr>
          <p:nvPr>
            <p:ph type="body" idx="1"/>
          </p:nvPr>
        </p:nvSpPr>
        <p:spPr>
          <a:xfrm>
            <a:off x="838200" y="1527600"/>
            <a:ext cx="10515600" cy="46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96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nl-BE" sz="1900" b="1"/>
              <a:t>V-test</a:t>
            </a:r>
            <a:r>
              <a:rPr lang="nl-BE" sz="1900"/>
              <a:t> </a:t>
            </a:r>
            <a:endParaRPr sz="1900"/>
          </a:p>
          <a:p>
            <a:pPr marL="228600" lvl="0" indent="-196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Inschrijven </a:t>
            </a:r>
            <a:r>
              <a:rPr lang="nl-BE" sz="1900" b="1"/>
              <a:t>Groepsaankoop</a:t>
            </a:r>
            <a:r>
              <a:rPr lang="nl-BE" sz="1900"/>
              <a:t> West-Vlaanderen</a:t>
            </a:r>
            <a:endParaRPr sz="1900"/>
          </a:p>
          <a:p>
            <a:pPr marL="228600" lvl="0" indent="-1968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Controle energiefactuur</a:t>
            </a:r>
            <a:endParaRPr sz="1900"/>
          </a:p>
          <a:p>
            <a:pPr marL="228600" lvl="0" indent="-1968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Besparingstips</a:t>
            </a:r>
            <a:endParaRPr sz="1900"/>
          </a:p>
          <a:p>
            <a:pPr marL="228600" lvl="0" indent="-1968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nl-BE" sz="1900" b="1"/>
              <a:t>Kortingsbon </a:t>
            </a:r>
            <a:r>
              <a:rPr lang="nl-BE" sz="1900"/>
              <a:t>van €250 energiezuinige toestellen</a:t>
            </a:r>
            <a:endParaRPr sz="1900"/>
          </a:p>
          <a:p>
            <a:pPr marL="228600" lvl="0" indent="-1968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De Energiesnoeiers - ‘t Rad</a:t>
            </a:r>
            <a:endParaRPr sz="1900"/>
          </a:p>
        </p:txBody>
      </p:sp>
      <p:pic>
        <p:nvPicPr>
          <p:cNvPr id="132" name="Google Shape;132;p10"/>
          <p:cNvPicPr preferRelativeResize="0"/>
          <p:nvPr/>
        </p:nvPicPr>
        <p:blipFill rotWithShape="1">
          <a:blip r:embed="rId3">
            <a:alphaModFix/>
          </a:blip>
          <a:srcRect l="10297" t="20926" r="6741" b="16851"/>
          <a:stretch/>
        </p:blipFill>
        <p:spPr>
          <a:xfrm>
            <a:off x="6819850" y="3634725"/>
            <a:ext cx="5372150" cy="322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Op loket:</a:t>
            </a:r>
            <a:endParaRPr/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838200" y="2285999"/>
            <a:ext cx="10515600" cy="3890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nl-BE" sz="1800"/>
              <a:t>Mijn Verbouwloket: </a:t>
            </a:r>
            <a:endParaRPr sz="1800"/>
          </a:p>
          <a:p>
            <a:pPr marL="13716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BE" sz="1800" b="1"/>
              <a:t>Mijn Verbouwpremie / Mijn EPC-Labelpremie	</a:t>
            </a:r>
            <a:endParaRPr sz="1800" b="1"/>
          </a:p>
          <a:p>
            <a:pPr marL="13716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BE" sz="1800"/>
              <a:t>Mijn VerbouwLening </a:t>
            </a:r>
            <a:endParaRPr sz="1800"/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BE" sz="1800"/>
              <a:t>Vlaamse verzekering gewaarborgd wonen</a:t>
            </a:r>
            <a:endParaRPr sz="1800"/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BE" sz="1800" b="1"/>
              <a:t>Vlaamse aanpassingspremie voor ouderen</a:t>
            </a:r>
            <a:endParaRPr sz="1800" b="1"/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BE" sz="1800" b="1"/>
              <a:t>Gemeentelijke premies</a:t>
            </a:r>
            <a:endParaRPr sz="1800" b="1"/>
          </a:p>
        </p:txBody>
      </p:sp>
      <p:sp>
        <p:nvSpPr>
          <p:cNvPr id="139" name="Google Shape;139;p11"/>
          <p:cNvSpPr/>
          <p:nvPr/>
        </p:nvSpPr>
        <p:spPr>
          <a:xfrm>
            <a:off x="838200" y="1604025"/>
            <a:ext cx="110049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BE" sz="2700" b="0" i="0" u="none" strike="noStrike" cap="none">
                <a:solidFill>
                  <a:srgbClr val="F15427"/>
                </a:solidFill>
                <a:latin typeface="Arial"/>
                <a:ea typeface="Arial"/>
                <a:cs typeface="Arial"/>
                <a:sym typeface="Arial"/>
              </a:rPr>
              <a:t>PREMIES voor werken aan een bestaande woning </a:t>
            </a:r>
            <a:endParaRPr sz="2700" b="0" i="0" u="none" strike="noStrike" cap="none">
              <a:solidFill>
                <a:srgbClr val="F1542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BE" sz="2700">
                <a:solidFill>
                  <a:srgbClr val="F15427"/>
                </a:solidFill>
              </a:rPr>
              <a:t>(</a:t>
            </a:r>
            <a:r>
              <a:rPr lang="nl-BE" sz="2400">
                <a:solidFill>
                  <a:srgbClr val="F15427"/>
                </a:solidFill>
              </a:rPr>
              <a:t>eigen of verhuurde woning)</a:t>
            </a:r>
            <a:endParaRPr sz="900" b="0" i="0" u="none" strike="noStrike" cap="none">
              <a:solidFill>
                <a:srgbClr val="F154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3149" y="3259149"/>
            <a:ext cx="3598850" cy="359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Op loket: </a:t>
            </a:r>
            <a:r>
              <a:rPr lang="nl-BE" sz="2700">
                <a:solidFill>
                  <a:srgbClr val="F15427"/>
                </a:solidFill>
              </a:rPr>
              <a:t>Premies via Mijn Verbouwloket</a:t>
            </a:r>
            <a:endParaRPr sz="2700">
              <a:solidFill>
                <a:srgbClr val="F1542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146" name="Google Shape;146;p12"/>
          <p:cNvSpPr txBox="1">
            <a:spLocks noGrp="1"/>
          </p:cNvSpPr>
          <p:nvPr>
            <p:ph type="body" idx="1"/>
          </p:nvPr>
        </p:nvSpPr>
        <p:spPr>
          <a:xfrm>
            <a:off x="493600" y="2044025"/>
            <a:ext cx="10860300" cy="4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184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l-BE" sz="2000"/>
              <a:t>Werken aan bestaande woningen, appartementen</a:t>
            </a:r>
            <a:endParaRPr sz="2000"/>
          </a:p>
          <a:p>
            <a:pPr marL="228600" lvl="0" indent="-1841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nl-BE" sz="2000"/>
              <a:t>Voor eigenaars: particulieren en investeerders</a:t>
            </a:r>
            <a:endParaRPr sz="2000"/>
          </a:p>
          <a:p>
            <a:pPr marL="914400" lvl="1" indent="-3365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BE" sz="2000"/>
              <a:t>Eigenaar-bewoners: inkomensgerelateerde premiebedragen</a:t>
            </a:r>
            <a:endParaRPr sz="2000"/>
          </a:p>
          <a:p>
            <a:pPr marL="914400" lvl="1" indent="-3365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nl-BE" sz="2000"/>
              <a:t>Investeerders: recht op basisbedragen, vb. (€/m²) voor isolatie buitenschil </a:t>
            </a:r>
            <a:endParaRPr sz="2000"/>
          </a:p>
          <a:p>
            <a:pPr marL="9144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365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nl-BE" sz="2000"/>
              <a:t>Premie voor 9 categorieën van werken :</a:t>
            </a:r>
            <a:endParaRPr sz="200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2000"/>
              <a:t>Energiebesparende investeringen: buitenschil woning</a:t>
            </a:r>
            <a:endParaRPr sz="200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2000"/>
              <a:t>Technische installaties (warmtepomp, -boiler, zonneboiler …)</a:t>
            </a:r>
            <a:endParaRPr sz="2000"/>
          </a:p>
          <a:p>
            <a:pPr marL="1371600" lvl="2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nl-BE" sz="2000"/>
              <a:t>uitgesloten: zonnepanelen, syst. fossiele brandstoffen</a:t>
            </a:r>
            <a:endParaRPr sz="200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2000"/>
              <a:t>Kwaliteitsverbetering: binnenrenovatie en elektriciteit/sanitair</a:t>
            </a:r>
            <a:endParaRPr/>
          </a:p>
        </p:txBody>
      </p:sp>
      <p:sp>
        <p:nvSpPr>
          <p:cNvPr id="147" name="Google Shape;147;p12"/>
          <p:cNvSpPr/>
          <p:nvPr/>
        </p:nvSpPr>
        <p:spPr>
          <a:xfrm>
            <a:off x="746275" y="1308018"/>
            <a:ext cx="10515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BE" sz="2700" b="0" i="0" u="none" strike="noStrike" cap="none">
                <a:solidFill>
                  <a:srgbClr val="F15427"/>
                </a:solidFill>
                <a:latin typeface="Arial"/>
                <a:ea typeface="Arial"/>
                <a:cs typeface="Arial"/>
                <a:sym typeface="Arial"/>
              </a:rPr>
              <a:t>MIJN VERBOUWPREMIE</a:t>
            </a:r>
            <a:endParaRPr sz="2700" b="0" i="0" u="none" strike="noStrike" cap="none">
              <a:solidFill>
                <a:srgbClr val="4B0D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12" descr="Communicatietoolkit voor lokale besturen en intermediairen | Vlaanderen.b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32575" y="1418998"/>
            <a:ext cx="3059424" cy="54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2511b92c6f_0_1"/>
          <p:cNvSpPr txBox="1">
            <a:spLocks noGrp="1"/>
          </p:cNvSpPr>
          <p:nvPr>
            <p:ph type="title"/>
          </p:nvPr>
        </p:nvSpPr>
        <p:spPr>
          <a:xfrm>
            <a:off x="631650" y="365000"/>
            <a:ext cx="10515600" cy="15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Op loket: </a:t>
            </a:r>
            <a:r>
              <a:rPr lang="nl-BE" sz="2700">
                <a:solidFill>
                  <a:srgbClr val="F15427"/>
                </a:solidFill>
              </a:rPr>
              <a:t>Premies via Mijn Verbouwloket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154" name="Google Shape;154;g32511b92c6f_0_1"/>
          <p:cNvSpPr txBox="1">
            <a:spLocks noGrp="1"/>
          </p:cNvSpPr>
          <p:nvPr>
            <p:ph type="body" idx="1"/>
          </p:nvPr>
        </p:nvSpPr>
        <p:spPr>
          <a:xfrm>
            <a:off x="838200" y="2261200"/>
            <a:ext cx="10515600" cy="41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nl-BE" sz="1800"/>
              <a:t>Voor eigenaars: particulieren en investeerders</a:t>
            </a:r>
            <a:endParaRPr sz="16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BE" sz="1800"/>
              <a:t>Werken aan woningen en appartementen met een ondermaats EPC </a:t>
            </a:r>
            <a:endParaRPr sz="1800"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BE" sz="1800"/>
              <a:t>Woningen: start EPC E of F</a:t>
            </a:r>
            <a:endParaRPr sz="1800"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BE" sz="1800"/>
              <a:t>Appartementen: start EPC D, E of F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BE" sz="1800"/>
              <a:t>5 jaar tijd om EPC te verbeteren, opmaak nieuw EPC-label bepaalt premie</a:t>
            </a:r>
            <a:endParaRPr sz="1800"/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BE" sz="1800"/>
              <a:t>Premiebedrag is afhankelijk van doelgroep 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BE" sz="1800"/>
              <a:t>Premiebedragen tussen €2000 en €7000 </a:t>
            </a:r>
            <a:endParaRPr sz="1800"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BE" sz="1800"/>
              <a:t>De premie beloont indien voldaan aan minimale ventilatie-eisen</a:t>
            </a:r>
            <a:endParaRPr sz="1800"/>
          </a:p>
        </p:txBody>
      </p:sp>
      <p:sp>
        <p:nvSpPr>
          <p:cNvPr id="155" name="Google Shape;155;g32511b92c6f_0_1"/>
          <p:cNvSpPr/>
          <p:nvPr/>
        </p:nvSpPr>
        <p:spPr>
          <a:xfrm>
            <a:off x="838200" y="1296493"/>
            <a:ext cx="10515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BE" sz="2700" b="0" i="0" u="none" strike="noStrike" cap="none">
                <a:solidFill>
                  <a:srgbClr val="F15427"/>
                </a:solidFill>
                <a:latin typeface="Arial"/>
                <a:ea typeface="Arial"/>
                <a:cs typeface="Arial"/>
                <a:sym typeface="Arial"/>
              </a:rPr>
              <a:t>MIJN EPC-L</a:t>
            </a:r>
            <a:r>
              <a:rPr lang="nl-BE" sz="2700">
                <a:solidFill>
                  <a:srgbClr val="F15427"/>
                </a:solidFill>
              </a:rPr>
              <a:t>ABEL</a:t>
            </a:r>
            <a:r>
              <a:rPr lang="nl-BE" sz="2700" b="0" i="0" u="none" strike="noStrike" cap="none">
                <a:solidFill>
                  <a:srgbClr val="F15427"/>
                </a:solidFill>
                <a:latin typeface="Arial"/>
                <a:ea typeface="Arial"/>
                <a:cs typeface="Arial"/>
                <a:sym typeface="Arial"/>
              </a:rPr>
              <a:t>PREMIE</a:t>
            </a:r>
            <a:endParaRPr sz="2700" b="0" i="0" u="none" strike="noStrike" cap="none">
              <a:solidFill>
                <a:srgbClr val="4B0D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g32511b92c6f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6475" y="2594851"/>
            <a:ext cx="2926000" cy="42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Op loket:</a:t>
            </a:r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body" idx="1"/>
          </p:nvPr>
        </p:nvSpPr>
        <p:spPr>
          <a:xfrm>
            <a:off x="838200" y="1894800"/>
            <a:ext cx="10515600" cy="51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27977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565"/>
              <a:buChar char="●"/>
            </a:pPr>
            <a:r>
              <a:rPr lang="nl-BE" sz="1565" b="1"/>
              <a:t>Voor Wie</a:t>
            </a:r>
            <a:r>
              <a:rPr lang="nl-BE" sz="1565"/>
              <a:t>: </a:t>
            </a:r>
            <a:endParaRPr sz="1565"/>
          </a:p>
          <a:p>
            <a:pPr marL="1371600" marR="0" lvl="1" indent="-327977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65"/>
              <a:buChar char="○"/>
            </a:pPr>
            <a:r>
              <a:rPr lang="nl-BE" sz="1565" b="1"/>
              <a:t>65-plusser </a:t>
            </a:r>
            <a:r>
              <a:rPr lang="nl-BE" sz="1565"/>
              <a:t>of medebewoner van een 65-plusser (tot 2de graad) ; </a:t>
            </a:r>
            <a:endParaRPr sz="864"/>
          </a:p>
          <a:p>
            <a:pPr marL="1371600" marR="0" lvl="1" indent="-327977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65"/>
              <a:buChar char="○"/>
            </a:pPr>
            <a:r>
              <a:rPr lang="nl-BE" sz="1565"/>
              <a:t>als </a:t>
            </a:r>
            <a:r>
              <a:rPr lang="nl-BE" sz="1565" b="1"/>
              <a:t>eigenaar of huurder</a:t>
            </a:r>
            <a:r>
              <a:rPr lang="nl-BE" sz="1565"/>
              <a:t>, voor zover:</a:t>
            </a:r>
            <a:endParaRPr sz="1565"/>
          </a:p>
          <a:p>
            <a:pPr marL="2286000" lvl="3" indent="-327977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65"/>
              <a:buChar char="●"/>
            </a:pPr>
            <a:r>
              <a:rPr lang="nl-BE" sz="1565"/>
              <a:t>huurovereenkomst van minstens drie jaar</a:t>
            </a:r>
            <a:endParaRPr sz="1565"/>
          </a:p>
          <a:p>
            <a:pPr marL="2286000" lvl="3" indent="-327977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65"/>
              <a:buChar char="●"/>
            </a:pPr>
            <a:r>
              <a:rPr lang="nl-BE" sz="1565"/>
              <a:t>geen sociale huurovereenkomsten</a:t>
            </a:r>
            <a:endParaRPr sz="1565"/>
          </a:p>
          <a:p>
            <a:pPr marL="1828800" lvl="2" indent="-327977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65"/>
              <a:buChar char="■"/>
            </a:pPr>
            <a:r>
              <a:rPr lang="nl-BE" sz="1565"/>
              <a:t>Inkomensvoorwaarden voor 65-plusser + partner</a:t>
            </a:r>
            <a:endParaRPr sz="1565"/>
          </a:p>
          <a:p>
            <a:pPr marL="1828800" lvl="2" indent="-327977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65"/>
              <a:buChar char="■"/>
            </a:pPr>
            <a:r>
              <a:rPr lang="nl-BE" sz="1565"/>
              <a:t>Eigendomsvoorwaarden voor 65-plusser + partner </a:t>
            </a:r>
            <a:endParaRPr sz="1565"/>
          </a:p>
          <a:p>
            <a:pPr marL="1371600" lvl="1" indent="-327977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65"/>
              <a:buChar char="○"/>
            </a:pPr>
            <a:r>
              <a:rPr lang="nl-BE" sz="1565" b="1"/>
              <a:t>Particuliere-verhuurder</a:t>
            </a:r>
            <a:r>
              <a:rPr lang="nl-BE" sz="1565"/>
              <a:t> die </a:t>
            </a:r>
            <a:r>
              <a:rPr lang="nl-BE" sz="1565" b="1"/>
              <a:t>verhuurt </a:t>
            </a:r>
            <a:r>
              <a:rPr lang="nl-BE" sz="1565"/>
              <a:t>aan een WM voor min. 9 jaar en aanpassingen uitvoert voor de 65-plusser die de woning bewoont.</a:t>
            </a:r>
            <a:endParaRPr sz="1565"/>
          </a:p>
          <a:p>
            <a:pPr marL="457200" marR="0" lvl="0" indent="-327977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65"/>
              <a:buChar char="●"/>
            </a:pPr>
            <a:r>
              <a:rPr lang="nl-BE" sz="1565" b="1"/>
              <a:t>Welke werken:</a:t>
            </a:r>
            <a:endParaRPr sz="1565" b="1"/>
          </a:p>
          <a:p>
            <a:pPr marL="914400" lvl="0" indent="-327977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65"/>
              <a:buChar char="●"/>
            </a:pPr>
            <a:r>
              <a:rPr lang="nl-BE" sz="1565"/>
              <a:t>aanpassingswerken aan de </a:t>
            </a:r>
            <a:r>
              <a:rPr lang="nl-BE" sz="1565" b="1"/>
              <a:t>eigen </a:t>
            </a:r>
            <a:r>
              <a:rPr lang="nl-BE" sz="1565"/>
              <a:t>woning of aan de </a:t>
            </a:r>
            <a:r>
              <a:rPr lang="nl-BE" sz="1565" b="1"/>
              <a:t>huurwoning</a:t>
            </a:r>
            <a:endParaRPr sz="1565" b="1"/>
          </a:p>
          <a:p>
            <a:pPr marL="1371600" marR="0" lvl="1" indent="-327977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65"/>
              <a:buChar char="○"/>
            </a:pPr>
            <a:r>
              <a:rPr lang="nl-BE" sz="1565"/>
              <a:t>aan </a:t>
            </a:r>
            <a:r>
              <a:rPr lang="nl-BE" sz="1565" b="1"/>
              <a:t>technische</a:t>
            </a:r>
            <a:r>
              <a:rPr lang="nl-BE" sz="1565"/>
              <a:t> </a:t>
            </a:r>
            <a:r>
              <a:rPr lang="nl-BE" sz="1565" b="1"/>
              <a:t>installaties </a:t>
            </a:r>
            <a:r>
              <a:rPr lang="nl-BE" sz="1565"/>
              <a:t>&amp; </a:t>
            </a:r>
            <a:r>
              <a:rPr lang="nl-BE" sz="1565" b="1"/>
              <a:t>sanitaire voorzieningen</a:t>
            </a:r>
            <a:r>
              <a:rPr lang="nl-BE" sz="1565"/>
              <a:t> o.a. inloopdouche, automatisatie rolluiken of garagepoort, plaatsen traplift etc.</a:t>
            </a:r>
            <a:endParaRPr sz="1565"/>
          </a:p>
          <a:p>
            <a:pPr marL="1371600" marR="0" lvl="1" indent="-327977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65"/>
              <a:buChar char="○"/>
            </a:pPr>
            <a:r>
              <a:rPr lang="nl-BE" sz="1565" b="1"/>
              <a:t>Verbouwingswerken </a:t>
            </a:r>
            <a:r>
              <a:rPr lang="nl-BE" sz="1565"/>
              <a:t>die de woning beter toegankelijk maken o.a. wegwerken drempel</a:t>
            </a:r>
            <a:endParaRPr sz="1565"/>
          </a:p>
          <a:p>
            <a:pPr marL="457200" lvl="0" indent="-327977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565"/>
              <a:buChar char="●"/>
            </a:pPr>
            <a:r>
              <a:rPr lang="nl-BE" sz="1565" b="1"/>
              <a:t>Bedrag: </a:t>
            </a:r>
            <a:r>
              <a:rPr lang="nl-BE" sz="1565"/>
              <a:t>Per categorie is maximaal € 1.250</a:t>
            </a:r>
            <a:endParaRPr sz="2120"/>
          </a:p>
        </p:txBody>
      </p:sp>
      <p:sp>
        <p:nvSpPr>
          <p:cNvPr id="163" name="Google Shape;163;p18"/>
          <p:cNvSpPr/>
          <p:nvPr/>
        </p:nvSpPr>
        <p:spPr>
          <a:xfrm>
            <a:off x="838200" y="1296493"/>
            <a:ext cx="10515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BE" sz="2700" b="0" i="0" u="none" strike="noStrike" cap="none">
                <a:solidFill>
                  <a:srgbClr val="F15427"/>
                </a:solidFill>
                <a:latin typeface="Arial"/>
                <a:ea typeface="Arial"/>
                <a:cs typeface="Arial"/>
                <a:sym typeface="Arial"/>
              </a:rPr>
              <a:t>VLAAMSE AANPASSINGSPREMIE VOOR OUDEREN</a:t>
            </a:r>
            <a:endParaRPr sz="2700" b="0" i="0" u="none" strike="noStrike" cap="none">
              <a:solidFill>
                <a:srgbClr val="4B0D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5844" y="0"/>
            <a:ext cx="2646156" cy="176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d8cb33b10c_1_5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Op loket: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700">
                <a:solidFill>
                  <a:srgbClr val="F15427"/>
                </a:solidFill>
              </a:rPr>
              <a:t>GEMEENTELIJKE PREMIES</a:t>
            </a:r>
            <a:endParaRPr sz="2700">
              <a:solidFill>
                <a:srgbClr val="F15427"/>
              </a:solidFill>
            </a:endParaRPr>
          </a:p>
        </p:txBody>
      </p:sp>
      <p:sp>
        <p:nvSpPr>
          <p:cNvPr id="170" name="Google Shape;170;g2d8cb33b10c_1_5"/>
          <p:cNvSpPr txBox="1">
            <a:spLocks noGrp="1"/>
          </p:cNvSpPr>
          <p:nvPr>
            <p:ph type="body" idx="1"/>
          </p:nvPr>
        </p:nvSpPr>
        <p:spPr>
          <a:xfrm>
            <a:off x="901700" y="1690825"/>
            <a:ext cx="10580400" cy="493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55000" lnSpcReduction="10000"/>
          </a:bodyPr>
          <a:lstStyle/>
          <a:p>
            <a:pPr marL="457200" marR="0" lvl="0" indent="-291465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62385"/>
              <a:buChar char="●"/>
            </a:pPr>
            <a:r>
              <a:rPr lang="nl-BE" sz="2885" b="1"/>
              <a:t>Damme</a:t>
            </a:r>
            <a:endParaRPr sz="2885" b="1"/>
          </a:p>
          <a:p>
            <a:pPr marL="1371600" marR="0" lvl="1" indent="-29146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2385"/>
              <a:buChar char="○"/>
            </a:pPr>
            <a:r>
              <a:rPr lang="nl-BE" sz="2885"/>
              <a:t>Premie regenput, gratis advies Acasus en Bonus Mijn Verbouwlening</a:t>
            </a:r>
            <a:endParaRPr sz="2885"/>
          </a:p>
          <a:p>
            <a:pPr marL="457200" marR="0" lvl="0" indent="-2914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2385"/>
              <a:buChar char="●"/>
            </a:pPr>
            <a:r>
              <a:rPr lang="nl-BE" sz="2885" b="1"/>
              <a:t>Beernem</a:t>
            </a:r>
            <a:endParaRPr sz="2885" b="1"/>
          </a:p>
          <a:p>
            <a:pPr marL="1371600" marR="0" lvl="1" indent="-29146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2385"/>
              <a:buChar char="○"/>
            </a:pPr>
            <a:r>
              <a:rPr lang="nl-BE" sz="2885"/>
              <a:t>Zonneboiler, combi-,warmtepomp en opstijgend vocht</a:t>
            </a:r>
            <a:endParaRPr sz="2885"/>
          </a:p>
          <a:p>
            <a:pPr marL="1371600" marR="0" lvl="1" indent="-29146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2385"/>
              <a:buChar char="○"/>
            </a:pPr>
            <a:r>
              <a:rPr lang="nl-BE" sz="2885"/>
              <a:t>Gratis advies Acasus, inbraakbeveiliging Politiezone Het Houtsche</a:t>
            </a:r>
            <a:endParaRPr sz="2885"/>
          </a:p>
          <a:p>
            <a:pPr marL="457200" marR="0" lvl="0" indent="-2914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2385"/>
              <a:buChar char="●"/>
            </a:pPr>
            <a:r>
              <a:rPr lang="nl-BE" sz="2885" b="1"/>
              <a:t>Oostkamp</a:t>
            </a:r>
            <a:endParaRPr sz="2885" b="1"/>
          </a:p>
          <a:p>
            <a:pPr marL="1371600" marR="0" lvl="1" indent="-29146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2385"/>
              <a:buChar char="○"/>
            </a:pPr>
            <a:r>
              <a:rPr lang="nl-BE" sz="2885"/>
              <a:t>Duurzaam waterbeheer (regenwaterput, boven- en ondergrondse infiltratie, groendak en ontharding)</a:t>
            </a:r>
            <a:endParaRPr sz="2885"/>
          </a:p>
          <a:p>
            <a:pPr marL="1371600" marR="0" lvl="1" indent="-29146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2385"/>
              <a:buChar char="○"/>
            </a:pPr>
            <a:r>
              <a:rPr lang="nl-BE" sz="2885"/>
              <a:t>Gratis advies Acasus, inbraakbeveiliging Politiezone Het Houtsche</a:t>
            </a:r>
            <a:endParaRPr sz="2885"/>
          </a:p>
          <a:p>
            <a:pPr marL="457200" marR="0" lvl="0" indent="-2914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2385"/>
              <a:buChar char="●"/>
            </a:pPr>
            <a:r>
              <a:rPr lang="nl-BE" sz="2885" b="1"/>
              <a:t>Torhout</a:t>
            </a:r>
            <a:endParaRPr sz="2885" b="1"/>
          </a:p>
          <a:p>
            <a:pPr marL="1371600" marR="0" lvl="1" indent="-29146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2385"/>
              <a:buChar char="○"/>
            </a:pPr>
            <a:r>
              <a:rPr lang="nl-BE" sz="2885"/>
              <a:t>Aanvullende aanpassingspremie voor ouderen, ontharding en vergroening, premies via Fluvius</a:t>
            </a:r>
            <a:endParaRPr sz="2885"/>
          </a:p>
          <a:p>
            <a:pPr marL="1371600" marR="0" lvl="1" indent="-29146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2385"/>
              <a:buChar char="○"/>
            </a:pPr>
            <a:r>
              <a:rPr lang="nl-BE" sz="2885"/>
              <a:t>Gratis advies Acasus, inbraakbeveiliging Politiezone Het Houtsche</a:t>
            </a:r>
            <a:endParaRPr sz="2885"/>
          </a:p>
          <a:p>
            <a:pPr marL="457200" marR="0" lvl="0" indent="-2914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2385"/>
              <a:buChar char="●"/>
            </a:pPr>
            <a:r>
              <a:rPr lang="nl-BE" sz="2885" b="1"/>
              <a:t>Zedelgem</a:t>
            </a:r>
            <a:endParaRPr sz="2885" b="1"/>
          </a:p>
          <a:p>
            <a:pPr marL="1371600" marR="0" lvl="1" indent="-29146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2385"/>
              <a:buChar char="○"/>
            </a:pPr>
            <a:r>
              <a:rPr lang="nl-BE" sz="2885"/>
              <a:t>Energiebesparende premie, premie regenwater- en boorput en individuele waterinstallatie</a:t>
            </a:r>
            <a:endParaRPr sz="2885"/>
          </a:p>
          <a:p>
            <a:pPr marL="1371600" marR="0" lvl="1" indent="-29146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62385"/>
              <a:buChar char="○"/>
            </a:pPr>
            <a:r>
              <a:rPr lang="nl-BE" sz="2885"/>
              <a:t>Gratis advies Acasus, inbraakbeveiliging Politiezone Het Houtsche</a:t>
            </a:r>
            <a:endParaRPr sz="2885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2c7627882f_0_11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Op loket: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700">
                <a:solidFill>
                  <a:srgbClr val="F15427"/>
                </a:solidFill>
              </a:rPr>
              <a:t>SOCIALE HUISVESTING - het Centraal Inschrijvingsregister (CIR)</a:t>
            </a:r>
            <a:endParaRPr sz="2700">
              <a:solidFill>
                <a:srgbClr val="F15427"/>
              </a:solidFill>
            </a:endParaRPr>
          </a:p>
        </p:txBody>
      </p:sp>
      <p:sp>
        <p:nvSpPr>
          <p:cNvPr id="176" name="Google Shape;176;g32c7627882f_0_11"/>
          <p:cNvSpPr txBox="1">
            <a:spLocks noGrp="1"/>
          </p:cNvSpPr>
          <p:nvPr>
            <p:ph type="body" idx="1"/>
          </p:nvPr>
        </p:nvSpPr>
        <p:spPr>
          <a:xfrm>
            <a:off x="685900" y="2047225"/>
            <a:ext cx="8915400" cy="425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1800" b="1"/>
              <a:t>1 online loket</a:t>
            </a:r>
            <a:r>
              <a:rPr lang="nl-BE" sz="1800"/>
              <a:t> voor inschrijvingen op de wachtlijst sociale huisvesting, het </a:t>
            </a:r>
            <a:r>
              <a:rPr lang="nl-BE" sz="1800" b="1"/>
              <a:t>“CIR”</a:t>
            </a:r>
            <a:r>
              <a:rPr lang="nl-BE" sz="1800"/>
              <a:t> </a:t>
            </a:r>
            <a:endParaRPr sz="1800"/>
          </a:p>
          <a:p>
            <a:pPr marL="457200" marR="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nl-BE" sz="1800"/>
              <a:t>Voorwaarden:</a:t>
            </a:r>
            <a:endParaRPr sz="1800"/>
          </a:p>
          <a:p>
            <a:pPr marL="13716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BE" sz="1800"/>
              <a:t>Ingeschreven in het </a:t>
            </a:r>
            <a:r>
              <a:rPr lang="nl-BE" sz="1800" b="1"/>
              <a:t>bevolkings- of vreemdelingenregister</a:t>
            </a:r>
            <a:endParaRPr sz="1800" b="1"/>
          </a:p>
          <a:p>
            <a:pPr marL="13716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BE" sz="1800" b="1"/>
              <a:t>leeftijd</a:t>
            </a:r>
            <a:r>
              <a:rPr lang="nl-BE" sz="1800"/>
              <a:t>: 18 jaar of ouder, ontvoogd of woont zelfstandig begeleid</a:t>
            </a:r>
            <a:endParaRPr sz="1800"/>
          </a:p>
          <a:p>
            <a:pPr marL="13716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BE" sz="1800" b="1"/>
              <a:t>Middelentoets</a:t>
            </a:r>
            <a:r>
              <a:rPr lang="nl-BE" sz="1800"/>
              <a:t>: maximum inkomen/spaargelden, obv gezinssituatie:</a:t>
            </a:r>
            <a:endParaRPr sz="1800"/>
          </a:p>
          <a:p>
            <a:pPr marL="1828800" marR="0" lvl="2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nl-BE" sz="1800"/>
              <a:t>Alleenstaande: €30.636,00 of met handicap: €33.202,00</a:t>
            </a:r>
            <a:endParaRPr sz="1800"/>
          </a:p>
          <a:p>
            <a:pPr marL="1828800" marR="0" lvl="2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nl-BE" sz="1800"/>
              <a:t>Alle anderen: €45.952,00 + verhoging p.p. ten laste van €2.569,00</a:t>
            </a:r>
            <a:endParaRPr sz="1800"/>
          </a:p>
          <a:p>
            <a:pPr marL="13716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BE" sz="1800"/>
              <a:t>Geen</a:t>
            </a:r>
            <a:r>
              <a:rPr lang="nl-BE" sz="1800" b="1"/>
              <a:t> eigendom:</a:t>
            </a:r>
            <a:r>
              <a:rPr lang="nl-BE" sz="1800"/>
              <a:t> Je bezit geen woning of bouwgrond, in binnen- of buitenland</a:t>
            </a:r>
            <a:endParaRPr sz="1800" b="1"/>
          </a:p>
        </p:txBody>
      </p:sp>
      <p:pic>
        <p:nvPicPr>
          <p:cNvPr id="177" name="Google Shape;177;g32c7627882f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7925" y="3944575"/>
            <a:ext cx="2504075" cy="291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33b3cd1b80_1_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13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5177"/>
              <a:t>Op loket:</a:t>
            </a:r>
            <a:r>
              <a:rPr lang="nl-BE"/>
              <a:t> </a:t>
            </a:r>
            <a:r>
              <a:rPr lang="nl-BE" sz="3000">
                <a:solidFill>
                  <a:srgbClr val="F15427"/>
                </a:solidFill>
              </a:rPr>
              <a:t>HUURPREMIE</a:t>
            </a:r>
            <a:endParaRPr sz="3000">
              <a:solidFill>
                <a:srgbClr val="F1542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000">
                <a:solidFill>
                  <a:srgbClr val="F15427"/>
                </a:solidFill>
              </a:rPr>
              <a:t>voor huurders op wachtlijst sociale huisvesting</a:t>
            </a:r>
            <a:endParaRPr sz="3000">
              <a:solidFill>
                <a:srgbClr val="F1542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333b3cd1b80_1_4"/>
          <p:cNvSpPr txBox="1">
            <a:spLocks noGrp="1"/>
          </p:cNvSpPr>
          <p:nvPr>
            <p:ph type="body" idx="1"/>
          </p:nvPr>
        </p:nvSpPr>
        <p:spPr>
          <a:xfrm>
            <a:off x="838200" y="1678225"/>
            <a:ext cx="10515600" cy="5098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47500"/>
          </a:bodyPr>
          <a:lstStyle/>
          <a:p>
            <a:pPr marL="457200" marR="0" lvl="0" indent="-336468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nl-BE" sz="3576" b="1"/>
              <a:t>Voor wie:</a:t>
            </a:r>
            <a:endParaRPr sz="3576" b="1"/>
          </a:p>
          <a:p>
            <a:pPr marL="1371600" marR="0" lvl="1" indent="-3364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3576" b="1"/>
              <a:t>Huurders</a:t>
            </a:r>
            <a:r>
              <a:rPr lang="nl-BE" sz="3576"/>
              <a:t> van een private huurwoning</a:t>
            </a:r>
            <a:endParaRPr sz="3576"/>
          </a:p>
          <a:p>
            <a:pPr marL="1371600" marR="0" lvl="1" indent="-3364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3576"/>
              <a:t>die in aanmerking komen voor een </a:t>
            </a:r>
            <a:r>
              <a:rPr lang="nl-BE" sz="3576" b="1"/>
              <a:t>sociale woning</a:t>
            </a:r>
            <a:r>
              <a:rPr lang="nl-BE" sz="3576"/>
              <a:t> </a:t>
            </a:r>
            <a:endParaRPr sz="3576"/>
          </a:p>
          <a:p>
            <a:pPr marL="457200" marR="0" lvl="0" indent="-3364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l-BE" sz="3576" b="1"/>
              <a:t>Voorwaarden:</a:t>
            </a:r>
            <a:endParaRPr sz="3576" b="1"/>
          </a:p>
          <a:p>
            <a:pPr marL="1371600" marR="0" lvl="1" indent="-3364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3576"/>
              <a:t>Minstens </a:t>
            </a:r>
            <a:r>
              <a:rPr lang="nl-BE" sz="3576" b="1"/>
              <a:t>4 jaar</a:t>
            </a:r>
            <a:r>
              <a:rPr lang="nl-BE" sz="3576"/>
              <a:t> </a:t>
            </a:r>
            <a:r>
              <a:rPr lang="nl-BE" sz="3576" b="1"/>
              <a:t>ononderbroken ingeschreven</a:t>
            </a:r>
            <a:r>
              <a:rPr lang="nl-BE" sz="3576"/>
              <a:t> bij de WM van het domicilieadres</a:t>
            </a:r>
            <a:endParaRPr sz="3576"/>
          </a:p>
          <a:p>
            <a:pPr marL="1371600" marR="0" lvl="1" indent="-3364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3576" b="1"/>
              <a:t>Huurcontract</a:t>
            </a:r>
            <a:r>
              <a:rPr lang="nl-BE" sz="3576"/>
              <a:t> op eigen naam</a:t>
            </a:r>
            <a:endParaRPr sz="3576"/>
          </a:p>
          <a:p>
            <a:pPr marL="1371600" marR="0" lvl="1" indent="-3364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3576"/>
              <a:t>De gehuurde woning voldoet aan de </a:t>
            </a:r>
            <a:r>
              <a:rPr lang="nl-BE" sz="3576" b="1"/>
              <a:t>kwaliteitsnormen</a:t>
            </a:r>
            <a:endParaRPr sz="3576" b="1"/>
          </a:p>
          <a:p>
            <a:pPr marL="1371600" marR="0" lvl="1" indent="-3364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3576" b="1"/>
              <a:t>Huurprijs</a:t>
            </a:r>
            <a:r>
              <a:rPr lang="nl-BE" sz="3576"/>
              <a:t> (zonder kosten) max. €746/mnd (+ 20% p.p. ten laste met max van 50%)</a:t>
            </a:r>
            <a:endParaRPr sz="3576"/>
          </a:p>
          <a:p>
            <a:pPr marL="457200" marR="0" lvl="0" indent="-3364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l-BE" sz="3576" b="1"/>
              <a:t>Duur:</a:t>
            </a:r>
            <a:endParaRPr sz="3576" b="1"/>
          </a:p>
          <a:p>
            <a:pPr marL="1371600" marR="0" lvl="1" indent="-3364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3576" b="1"/>
              <a:t>Onbeperkt </a:t>
            </a:r>
            <a:r>
              <a:rPr lang="nl-BE" sz="3576"/>
              <a:t>in de tijd zolang u aan de voorwaarden blijft voldoen</a:t>
            </a:r>
            <a:endParaRPr sz="3576"/>
          </a:p>
          <a:p>
            <a:pPr marL="457200" lvl="0" indent="-3364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l-BE" sz="3576" b="1"/>
              <a:t>Bedrag</a:t>
            </a:r>
            <a:r>
              <a:rPr lang="nl-BE" sz="3576"/>
              <a:t>: </a:t>
            </a:r>
            <a:endParaRPr sz="3576"/>
          </a:p>
          <a:p>
            <a:pPr marL="1371600" lvl="1" indent="-3364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3576"/>
              <a:t>formule: huurprijs/inkomen/gezinssituatie.</a:t>
            </a:r>
            <a:endParaRPr sz="3576"/>
          </a:p>
          <a:p>
            <a:pPr marL="1371600" lvl="1" indent="-3364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3576"/>
              <a:t> Met max. €184,22/mnd. + €30,70/mnd p.p ten laste (max 4) </a:t>
            </a:r>
            <a:endParaRPr sz="96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2c7627882f_0_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13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5177"/>
              <a:t>Op loket:</a:t>
            </a:r>
            <a:r>
              <a:rPr lang="nl-BE"/>
              <a:t> </a:t>
            </a:r>
            <a:r>
              <a:rPr lang="nl-BE" sz="3000">
                <a:solidFill>
                  <a:srgbClr val="F15427"/>
                </a:solidFill>
              </a:rPr>
              <a:t>HUURPREMIE</a:t>
            </a:r>
            <a:endParaRPr sz="3000">
              <a:solidFill>
                <a:srgbClr val="F1542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000">
                <a:solidFill>
                  <a:srgbClr val="F15427"/>
                </a:solidFill>
              </a:rPr>
              <a:t>voor huurders op wachtlijst sociale huisvesting</a:t>
            </a:r>
            <a:endParaRPr sz="3000">
              <a:solidFill>
                <a:srgbClr val="F1542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32c7627882f_0_1"/>
          <p:cNvSpPr txBox="1">
            <a:spLocks noGrp="1"/>
          </p:cNvSpPr>
          <p:nvPr>
            <p:ph type="body" idx="1"/>
          </p:nvPr>
        </p:nvSpPr>
        <p:spPr>
          <a:xfrm>
            <a:off x="838200" y="1873650"/>
            <a:ext cx="10515600" cy="490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47500"/>
          </a:bodyPr>
          <a:lstStyle/>
          <a:p>
            <a:pPr marL="457200" marR="0" lvl="0" indent="-336468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nl-BE" sz="3576" b="1"/>
              <a:t>Opschorting premie:</a:t>
            </a:r>
            <a:endParaRPr sz="3576" b="1"/>
          </a:p>
          <a:p>
            <a:pPr marL="1371600" marR="0" lvl="1" indent="-3364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3576"/>
              <a:t>het berekende huurpremiebedrag is negatief</a:t>
            </a:r>
            <a:endParaRPr sz="3576"/>
          </a:p>
          <a:p>
            <a:pPr marL="1371600" marR="0" lvl="1" indent="-3364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3576"/>
              <a:t>het gezinsinkomen &gt; de maximumgrens</a:t>
            </a:r>
            <a:endParaRPr sz="3576"/>
          </a:p>
          <a:p>
            <a:pPr marL="1371600" marR="0" lvl="1" indent="-3364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3576"/>
              <a:t>de geïndexeerde huurprijs &gt; de maximumgrens </a:t>
            </a:r>
            <a:endParaRPr sz="3576"/>
          </a:p>
          <a:p>
            <a:pPr marL="1371600" marR="0" lvl="1" indent="-3364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3576"/>
              <a:t>verhuis naar een andere huurwoning of huurt niet langer op de private huurmarkt</a:t>
            </a:r>
            <a:endParaRPr sz="3576"/>
          </a:p>
          <a:p>
            <a:pPr marL="1371600" marR="0" lvl="1" indent="-3364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3576"/>
              <a:t>de woning wordt bij besluit ongeschikt, onbewoonbaar of overbewoond verklaard.</a:t>
            </a:r>
            <a:endParaRPr sz="3576"/>
          </a:p>
          <a:p>
            <a:pPr marL="457200" marR="0" lvl="0" indent="-3364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l-BE" sz="3576" b="1"/>
              <a:t>Stopzetting premie</a:t>
            </a:r>
            <a:r>
              <a:rPr lang="nl-BE" sz="3576"/>
              <a:t>: </a:t>
            </a:r>
            <a:endParaRPr sz="3576"/>
          </a:p>
          <a:p>
            <a:pPr marL="1371600" marR="0" lvl="1" indent="-3364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3576"/>
              <a:t>Bij </a:t>
            </a:r>
            <a:r>
              <a:rPr lang="nl-BE" sz="3576" b="1"/>
              <a:t>toewijzing</a:t>
            </a:r>
            <a:r>
              <a:rPr lang="nl-BE" sz="3576"/>
              <a:t> of </a:t>
            </a:r>
            <a:r>
              <a:rPr lang="nl-BE" sz="3576" b="1"/>
              <a:t>weigering</a:t>
            </a:r>
            <a:r>
              <a:rPr lang="nl-BE" sz="3576"/>
              <a:t> van een sociale woning of niet reageren op een aanbod </a:t>
            </a:r>
            <a:endParaRPr sz="3576"/>
          </a:p>
          <a:p>
            <a:pPr marL="1371600" marR="0" lvl="1" indent="-3364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3576"/>
              <a:t>Niet meer voldoen aan de eigendomsvoorwaarden</a:t>
            </a:r>
            <a:endParaRPr sz="3576"/>
          </a:p>
          <a:p>
            <a:pPr marL="1371600" marR="0" lvl="1" indent="-33646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3576"/>
              <a:t>Verhuizen buiten het werkingsgebied WM, tenzij tijdige herinschrijving bij nieuwe WM (9 mnd) </a:t>
            </a:r>
            <a:endParaRPr sz="3576"/>
          </a:p>
          <a:p>
            <a:pPr marL="1828800" marR="0" lvl="0" indent="457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3576" b="1"/>
              <a:t>De huurpremie is EENMALIG, de stopzetting ervan is definitief ! </a:t>
            </a:r>
            <a:endParaRPr sz="3576" b="1"/>
          </a:p>
          <a:p>
            <a:pPr marL="9144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960"/>
          </a:p>
        </p:txBody>
      </p:sp>
      <p:pic>
        <p:nvPicPr>
          <p:cNvPr id="190" name="Google Shape;190;g32c7627882f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225" y="5855400"/>
            <a:ext cx="1642525" cy="81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"/>
          <p:cNvSpPr txBox="1">
            <a:spLocks noGrp="1"/>
          </p:cNvSpPr>
          <p:nvPr>
            <p:ph type="ctrTitle"/>
          </p:nvPr>
        </p:nvSpPr>
        <p:spPr>
          <a:xfrm>
            <a:off x="3523500" y="949950"/>
            <a:ext cx="8668500" cy="2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5400"/>
              <a:buFont typeface="Arial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5400"/>
              <a:buFont typeface="Arial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5400"/>
              <a:buFont typeface="Arial"/>
              <a:buNone/>
            </a:pPr>
            <a:r>
              <a:rPr lang="nl-BE"/>
              <a:t>Intergemeentelijke samenwerking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5400"/>
              <a:buFont typeface="Arial"/>
              <a:buNone/>
            </a:pPr>
            <a:br>
              <a:rPr lang="nl-BE" sz="3300"/>
            </a:br>
            <a:r>
              <a:rPr lang="nl-BE" sz="6000">
                <a:solidFill>
                  <a:srgbClr val="F15427"/>
                </a:solidFill>
              </a:rPr>
              <a:t>de Woonwinkel</a:t>
            </a:r>
            <a:endParaRPr>
              <a:solidFill>
                <a:srgbClr val="F15427"/>
              </a:solidFill>
            </a:endParaRPr>
          </a:p>
        </p:txBody>
      </p:sp>
      <p:sp>
        <p:nvSpPr>
          <p:cNvPr id="57" name="Google Shape;57;p2"/>
          <p:cNvSpPr txBox="1">
            <a:spLocks noGrp="1"/>
          </p:cNvSpPr>
          <p:nvPr>
            <p:ph type="subTitle" idx="1"/>
          </p:nvPr>
        </p:nvSpPr>
        <p:spPr>
          <a:xfrm>
            <a:off x="4740028" y="4357971"/>
            <a:ext cx="61125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nl-BE">
                <a:solidFill>
                  <a:srgbClr val="4B0D58"/>
                </a:solidFill>
              </a:rPr>
              <a:t>Wie we zijn en wat we doen</a:t>
            </a:r>
            <a:endParaRPr>
              <a:solidFill>
                <a:srgbClr val="4B0D58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2c7627882f_1_1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/>
              <a:t>Op loket: </a:t>
            </a:r>
            <a:r>
              <a:rPr lang="nl-BE" sz="2700">
                <a:solidFill>
                  <a:srgbClr val="F15427"/>
                </a:solidFill>
              </a:rPr>
              <a:t>HUURSUBSIDIE bij verhuis</a:t>
            </a:r>
            <a:endParaRPr sz="2700">
              <a:solidFill>
                <a:srgbClr val="F15427"/>
              </a:solidFill>
            </a:endParaRPr>
          </a:p>
        </p:txBody>
      </p:sp>
      <p:sp>
        <p:nvSpPr>
          <p:cNvPr id="196" name="Google Shape;196;g32c7627882f_1_1"/>
          <p:cNvSpPr txBox="1">
            <a:spLocks noGrp="1"/>
          </p:cNvSpPr>
          <p:nvPr>
            <p:ph type="body" idx="1"/>
          </p:nvPr>
        </p:nvSpPr>
        <p:spPr>
          <a:xfrm>
            <a:off x="838200" y="1690825"/>
            <a:ext cx="10515600" cy="516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22341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76"/>
              <a:buChar char="●"/>
            </a:pPr>
            <a:r>
              <a:rPr lang="nl-BE" sz="1476" b="1"/>
              <a:t>Voor wie:</a:t>
            </a:r>
            <a:r>
              <a:rPr lang="nl-BE" sz="1476"/>
              <a:t> </a:t>
            </a:r>
            <a:endParaRPr sz="1476"/>
          </a:p>
          <a:p>
            <a:pPr marL="1371600" marR="0" lvl="1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○"/>
            </a:pPr>
            <a:r>
              <a:rPr lang="nl-BE" sz="1476" b="1"/>
              <a:t>VERHUIS-VEREISTE: </a:t>
            </a:r>
            <a:endParaRPr sz="1476" b="1"/>
          </a:p>
          <a:p>
            <a:pPr marL="1828800" marR="0" lvl="2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■"/>
            </a:pPr>
            <a:r>
              <a:rPr lang="nl-BE" sz="1476"/>
              <a:t>van huurwoning naar een ingehuurde woning van de WM</a:t>
            </a:r>
            <a:endParaRPr sz="1476"/>
          </a:p>
          <a:p>
            <a:pPr marL="1828800" marR="0" lvl="2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■"/>
            </a:pPr>
            <a:r>
              <a:rPr lang="nl-BE" sz="1476"/>
              <a:t>van dakloosheid naar een huurwoning</a:t>
            </a:r>
            <a:endParaRPr sz="1476"/>
          </a:p>
          <a:p>
            <a:pPr marL="1828800" marR="0" lvl="2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■"/>
            </a:pPr>
            <a:r>
              <a:rPr lang="nl-BE" sz="1476"/>
              <a:t>van een slechte woning naar een goede en conforme huurwoning op de private huurmarkt</a:t>
            </a:r>
            <a:endParaRPr sz="1476"/>
          </a:p>
          <a:p>
            <a:pPr marL="1828800" marR="0" lvl="2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■"/>
            </a:pPr>
            <a:r>
              <a:rPr lang="nl-BE" sz="1476"/>
              <a:t>van een onaangepaste huurwoning naar een conforme en aangepaste huurwoning op de private huurmarkt </a:t>
            </a:r>
            <a:endParaRPr sz="1476"/>
          </a:p>
          <a:p>
            <a:pPr marL="457200" marR="0" lvl="0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●"/>
            </a:pPr>
            <a:r>
              <a:rPr lang="nl-BE" sz="1476" b="1"/>
              <a:t>Voorwaarden:</a:t>
            </a:r>
            <a:endParaRPr sz="1476" b="1"/>
          </a:p>
          <a:p>
            <a:pPr marL="1371600" marR="0" lvl="1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○"/>
            </a:pPr>
            <a:r>
              <a:rPr lang="nl-BE" sz="1476"/>
              <a:t>Aan te vragen binnen negen maanden na start huurcontract </a:t>
            </a:r>
            <a:endParaRPr sz="1476"/>
          </a:p>
          <a:p>
            <a:pPr marL="1371600" marR="0" lvl="1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○"/>
            </a:pPr>
            <a:r>
              <a:rPr lang="nl-BE" sz="1476"/>
              <a:t>Bescheiden inkomen, idem huurpremie</a:t>
            </a:r>
            <a:endParaRPr sz="1476"/>
          </a:p>
          <a:p>
            <a:pPr marL="457200" lvl="0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●"/>
            </a:pPr>
            <a:r>
              <a:rPr lang="nl-BE" sz="1476" b="1"/>
              <a:t>Duurtijd:</a:t>
            </a:r>
            <a:endParaRPr sz="1476" b="1"/>
          </a:p>
          <a:p>
            <a:pPr marL="1371600" lvl="1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○"/>
            </a:pPr>
            <a:r>
              <a:rPr lang="nl-BE" sz="1476"/>
              <a:t>9 jaar</a:t>
            </a:r>
            <a:endParaRPr sz="1476"/>
          </a:p>
          <a:p>
            <a:pPr marL="1371600" lvl="1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○"/>
            </a:pPr>
            <a:r>
              <a:rPr lang="nl-BE" sz="1476"/>
              <a:t>uitz. 65-plussers en personen met een handicap: onbepaalde duur </a:t>
            </a:r>
            <a:endParaRPr sz="1476"/>
          </a:p>
          <a:p>
            <a:pPr marL="457200" lvl="0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●"/>
            </a:pPr>
            <a:r>
              <a:rPr lang="nl-BE" sz="1476" b="1"/>
              <a:t>Bedrag:</a:t>
            </a:r>
            <a:endParaRPr sz="1476" b="1"/>
          </a:p>
          <a:p>
            <a:pPr marL="1371600" marR="0" lvl="1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○"/>
            </a:pPr>
            <a:r>
              <a:rPr lang="nl-BE" sz="1476"/>
              <a:t>idem huurpremie</a:t>
            </a:r>
            <a:endParaRPr sz="700"/>
          </a:p>
        </p:txBody>
      </p:sp>
      <p:pic>
        <p:nvPicPr>
          <p:cNvPr id="197" name="Google Shape;197;g32c7627882f_1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3481" y="4243756"/>
            <a:ext cx="3928525" cy="261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33b3cd1b80_1_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13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5177"/>
              <a:t>Op loket:</a:t>
            </a:r>
            <a:r>
              <a:rPr lang="nl-BE"/>
              <a:t> </a:t>
            </a:r>
            <a:r>
              <a:rPr lang="nl-BE" sz="3000">
                <a:solidFill>
                  <a:srgbClr val="F15427"/>
                </a:solidFill>
              </a:rPr>
              <a:t>HUURSUBSIDIE bij verhuis</a:t>
            </a:r>
            <a:endParaRPr sz="3000">
              <a:solidFill>
                <a:srgbClr val="F1542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g333b3cd1b80_1_12"/>
          <p:cNvSpPr txBox="1">
            <a:spLocks noGrp="1"/>
          </p:cNvSpPr>
          <p:nvPr>
            <p:ph type="body" idx="1"/>
          </p:nvPr>
        </p:nvSpPr>
        <p:spPr>
          <a:xfrm>
            <a:off x="838200" y="1511675"/>
            <a:ext cx="10515600" cy="5265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457200" marR="0" lvl="0" indent="-345132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35"/>
              <a:buChar char="●"/>
            </a:pPr>
            <a:r>
              <a:rPr lang="nl-BE" sz="1835" b="1"/>
              <a:t>Opschorting subsidie:</a:t>
            </a:r>
            <a:endParaRPr sz="1835" b="1"/>
          </a:p>
          <a:p>
            <a:pPr marL="1371600" marR="0" lvl="1" indent="-3451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5"/>
              <a:buChar char="○"/>
            </a:pPr>
            <a:r>
              <a:rPr lang="nl-BE" sz="1835"/>
              <a:t>idem huurpremie </a:t>
            </a:r>
            <a:endParaRPr sz="1835"/>
          </a:p>
          <a:p>
            <a:pPr marL="1371600" marR="0" lvl="1" indent="-3451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5"/>
              <a:buChar char="○"/>
            </a:pPr>
            <a:r>
              <a:rPr lang="nl-BE" sz="1835"/>
              <a:t>de woning is niet meer conform (na woningcontrole) </a:t>
            </a:r>
            <a:endParaRPr sz="1835"/>
          </a:p>
          <a:p>
            <a:pPr marL="457200" marR="0" lvl="0" indent="-3451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5"/>
              <a:buChar char="●"/>
            </a:pPr>
            <a:r>
              <a:rPr lang="nl-BE" sz="1835" b="1"/>
              <a:t>Stopzetting subsidie</a:t>
            </a:r>
            <a:r>
              <a:rPr lang="nl-BE" sz="1835"/>
              <a:t>: </a:t>
            </a:r>
            <a:endParaRPr sz="1835"/>
          </a:p>
          <a:p>
            <a:pPr marL="1371600" marR="0" lvl="1" indent="-3451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5"/>
              <a:buChar char="○"/>
            </a:pPr>
            <a:r>
              <a:rPr lang="nl-BE" sz="1835"/>
              <a:t>Verhuis van een door de WM ingehuurde woning naar een niet door een WM ingehuurde woning </a:t>
            </a:r>
            <a:endParaRPr sz="1835"/>
          </a:p>
          <a:p>
            <a:pPr marL="1371600" marR="0" lvl="1" indent="-3451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5"/>
              <a:buChar char="○"/>
            </a:pPr>
            <a:r>
              <a:rPr lang="nl-BE" sz="1835"/>
              <a:t>Niet meer voldoen aan de eigendomsvoorwaarden</a:t>
            </a:r>
            <a:endParaRPr sz="1835"/>
          </a:p>
          <a:p>
            <a:pPr marL="1371600" marR="0" lvl="1" indent="-3451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35"/>
              <a:buChar char="○"/>
            </a:pPr>
            <a:r>
              <a:rPr lang="nl-BE" sz="1835"/>
              <a:t>Bekomen van de huurpremie </a:t>
            </a:r>
            <a:endParaRPr sz="1835"/>
          </a:p>
          <a:p>
            <a:pPr marL="18288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688"/>
              <a:buNone/>
            </a:pPr>
            <a:endParaRPr sz="1835" b="1"/>
          </a:p>
          <a:p>
            <a:pPr marL="18288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688"/>
              <a:buNone/>
            </a:pPr>
            <a:r>
              <a:rPr lang="nl-BE" sz="1835" b="1"/>
              <a:t>De huurpremie is EENMALIG, de stopzetting is definitief ! </a:t>
            </a:r>
            <a:endParaRPr sz="1835" b="1"/>
          </a:p>
          <a:p>
            <a:pPr marL="18288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688"/>
              <a:buNone/>
            </a:pPr>
            <a:endParaRPr sz="1835" b="1"/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688"/>
              <a:buNone/>
            </a:pPr>
            <a:r>
              <a:rPr lang="nl-BE" sz="1835" b="1"/>
              <a:t>				Meld iedere verhuis !</a:t>
            </a:r>
            <a:endParaRPr sz="1835" b="1"/>
          </a:p>
          <a:p>
            <a:pPr marL="9144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688"/>
              <a:buNone/>
            </a:pPr>
            <a:endParaRPr sz="600"/>
          </a:p>
        </p:txBody>
      </p:sp>
      <p:pic>
        <p:nvPicPr>
          <p:cNvPr id="204" name="Google Shape;204;g333b3cd1b80_1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3075" y="5006675"/>
            <a:ext cx="1343525" cy="6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333b3cd1b80_1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2048" y="5711942"/>
            <a:ext cx="1343525" cy="895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>
            <a:spLocks noGrp="1"/>
          </p:cNvSpPr>
          <p:nvPr>
            <p:ph type="title"/>
          </p:nvPr>
        </p:nvSpPr>
        <p:spPr>
          <a:xfrm>
            <a:off x="563125" y="365125"/>
            <a:ext cx="10790700" cy="20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Het team: technisch adviseurs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 sz="2700">
                <a:solidFill>
                  <a:srgbClr val="F15427"/>
                </a:solidFill>
                <a:highlight>
                  <a:schemeClr val="lt1"/>
                </a:highlight>
              </a:rPr>
              <a:t>REALISEREN doelstelling: </a:t>
            </a:r>
            <a:endParaRPr sz="2700">
              <a:solidFill>
                <a:srgbClr val="F15427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 sz="2700">
                <a:solidFill>
                  <a:srgbClr val="F15427"/>
                </a:solidFill>
                <a:highlight>
                  <a:schemeClr val="lt1"/>
                </a:highlight>
              </a:rPr>
              <a:t>verbetering kwaliteit woningpatrimonium</a:t>
            </a:r>
            <a:endParaRPr sz="2700">
              <a:solidFill>
                <a:srgbClr val="F15427"/>
              </a:solidFill>
              <a:highlight>
                <a:schemeClr val="lt1"/>
              </a:highlight>
            </a:endParaRPr>
          </a:p>
        </p:txBody>
      </p:sp>
      <p:sp>
        <p:nvSpPr>
          <p:cNvPr id="211" name="Google Shape;211;p28"/>
          <p:cNvSpPr txBox="1">
            <a:spLocks noGrp="1"/>
          </p:cNvSpPr>
          <p:nvPr>
            <p:ph type="body" idx="1"/>
          </p:nvPr>
        </p:nvSpPr>
        <p:spPr>
          <a:xfrm>
            <a:off x="862700" y="2674825"/>
            <a:ext cx="9401400" cy="3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21209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2517"/>
              <a:t>Op basis van de woningkwaliteitsnormen opgelegd door Vlaanderen, mbt:</a:t>
            </a:r>
            <a:endParaRPr sz="2417"/>
          </a:p>
          <a:p>
            <a:pPr marL="1143000" lvl="2" indent="-21399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nl-BE" sz="2317"/>
              <a:t>Isolatie</a:t>
            </a:r>
            <a:endParaRPr sz="2317"/>
          </a:p>
          <a:p>
            <a:pPr marL="1143000" lvl="2" indent="-21399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nl-BE" sz="2317"/>
              <a:t>Comfort </a:t>
            </a:r>
            <a:endParaRPr sz="2317"/>
          </a:p>
          <a:p>
            <a:pPr marL="1143000" lvl="2" indent="-21399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nl-BE" sz="2317"/>
              <a:t>Gezondheid </a:t>
            </a:r>
            <a:endParaRPr sz="2317"/>
          </a:p>
          <a:p>
            <a:pPr marL="1143000" lvl="2" indent="-21399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nl-BE" sz="2317"/>
              <a:t>Veiligheid</a:t>
            </a:r>
            <a:endParaRPr sz="2317"/>
          </a:p>
          <a:p>
            <a:pPr marL="13716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317"/>
          </a:p>
          <a:p>
            <a:pPr marL="228600" lvl="0" indent="-21209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2517"/>
              <a:t>Opvolgen van het beleid tegen leegstand en verwaarlozing van gebouwen</a:t>
            </a:r>
            <a:endParaRPr/>
          </a:p>
          <a:p>
            <a:pPr marL="685800" lvl="1" indent="-101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endParaRPr sz="2000"/>
          </a:p>
        </p:txBody>
      </p:sp>
      <p:pic>
        <p:nvPicPr>
          <p:cNvPr id="212" name="Google Shape;212;p28"/>
          <p:cNvPicPr preferRelativeResize="0"/>
          <p:nvPr/>
        </p:nvPicPr>
        <p:blipFill rotWithShape="1">
          <a:blip r:embed="rId3">
            <a:alphaModFix/>
          </a:blip>
          <a:srcRect t="-18413"/>
          <a:stretch/>
        </p:blipFill>
        <p:spPr>
          <a:xfrm>
            <a:off x="8263288" y="-561131"/>
            <a:ext cx="3928712" cy="3489635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d8c999c23a_0_14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Het team: technisch adviseurs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700">
                <a:solidFill>
                  <a:srgbClr val="F15427"/>
                </a:solidFill>
              </a:rPr>
              <a:t>Minimale kwaliteitseisen voor huurwoningen in Vlaanderen</a:t>
            </a:r>
            <a:r>
              <a:rPr lang="nl-BE"/>
              <a:t> </a:t>
            </a:r>
            <a:endParaRPr/>
          </a:p>
        </p:txBody>
      </p:sp>
      <p:sp>
        <p:nvSpPr>
          <p:cNvPr id="218" name="Google Shape;218;g2d8c999c23a_0_14"/>
          <p:cNvSpPr txBox="1">
            <a:spLocks noGrp="1"/>
          </p:cNvSpPr>
          <p:nvPr>
            <p:ph type="body" idx="1"/>
          </p:nvPr>
        </p:nvSpPr>
        <p:spPr>
          <a:xfrm>
            <a:off x="838200" y="2070075"/>
            <a:ext cx="10515600" cy="457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1476"/>
              <a:t>Het </a:t>
            </a:r>
            <a:r>
              <a:rPr lang="nl-BE" sz="1476" b="1"/>
              <a:t>Vlaams Woondecreet</a:t>
            </a:r>
            <a:r>
              <a:rPr lang="nl-BE" sz="1476"/>
              <a:t> legt minimale eisen op op het vlak van veiligheid, gezondheid en woningkwaliteit:</a:t>
            </a:r>
            <a:endParaRPr sz="1476"/>
          </a:p>
          <a:p>
            <a:pPr marL="457200" marR="0" lvl="0" indent="-322341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76"/>
              <a:buChar char="●"/>
            </a:pPr>
            <a:r>
              <a:rPr lang="nl-BE" sz="1476"/>
              <a:t>Minimale voorzieningen:  keuken, toilet, bad of douche, gootsteen en drinkbaar water </a:t>
            </a:r>
            <a:endParaRPr sz="1476"/>
          </a:p>
          <a:p>
            <a:pPr marL="457200" marR="0" lvl="0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●"/>
            </a:pPr>
            <a:r>
              <a:rPr lang="nl-BE" sz="1476"/>
              <a:t>Structurele stabiliteit van het gebouw</a:t>
            </a:r>
            <a:endParaRPr sz="1476"/>
          </a:p>
          <a:p>
            <a:pPr marL="457200" marR="0" lvl="0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●"/>
            </a:pPr>
            <a:r>
              <a:rPr lang="nl-BE" sz="1476"/>
              <a:t>Veiligheid van trappen en ramen (leuning en borstwering)</a:t>
            </a:r>
            <a:endParaRPr sz="1476"/>
          </a:p>
          <a:p>
            <a:pPr marL="457200" marR="0" lvl="0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●"/>
            </a:pPr>
            <a:r>
              <a:rPr lang="nl-BE" sz="1476"/>
              <a:t>Verplicht verwarmingstoestel in een leefruimte</a:t>
            </a:r>
            <a:endParaRPr sz="1476"/>
          </a:p>
          <a:p>
            <a:pPr marL="457200" marR="0" lvl="0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●"/>
            </a:pPr>
            <a:r>
              <a:rPr lang="nl-BE" sz="1476"/>
              <a:t>Geen (grote) vochtproblemen</a:t>
            </a:r>
            <a:endParaRPr sz="1476"/>
          </a:p>
          <a:p>
            <a:pPr marL="457200" marR="0" lvl="0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●"/>
            </a:pPr>
            <a:r>
              <a:rPr lang="nl-BE" sz="1476"/>
              <a:t>Mogelijkheid tot verluchting</a:t>
            </a:r>
            <a:endParaRPr sz="1476"/>
          </a:p>
          <a:p>
            <a:pPr marL="457200" marR="0" lvl="0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●"/>
            </a:pPr>
            <a:r>
              <a:rPr lang="nl-BE" sz="1476"/>
              <a:t>Vrije toegankelijkheid van de woning</a:t>
            </a:r>
            <a:endParaRPr sz="1476"/>
          </a:p>
          <a:p>
            <a:pPr marL="457200" marR="0" lvl="0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●"/>
            </a:pPr>
            <a:r>
              <a:rPr lang="nl-BE" sz="1476"/>
              <a:t>Boven het keukenwerkblad -&gt; twee vrije geaarde stopcontacten zijn</a:t>
            </a:r>
            <a:endParaRPr sz="1476"/>
          </a:p>
          <a:p>
            <a:pPr marL="457200" marR="0" lvl="0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●"/>
            </a:pPr>
            <a:r>
              <a:rPr lang="nl-BE" sz="1476"/>
              <a:t>Stopcontacten met aardingspin moeten geaard zijn</a:t>
            </a:r>
            <a:endParaRPr sz="1476"/>
          </a:p>
          <a:p>
            <a:pPr marL="457200" marR="0" lvl="0" indent="-32234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6"/>
              <a:buChar char="●"/>
            </a:pPr>
            <a:r>
              <a:rPr lang="nl-BE" sz="1476"/>
              <a:t>De elektrische installatie: beveiligd met een verliesstroomschakelaar van minimum 300mA </a:t>
            </a:r>
            <a:endParaRPr/>
          </a:p>
        </p:txBody>
      </p:sp>
      <p:pic>
        <p:nvPicPr>
          <p:cNvPr id="219" name="Google Shape;219;g2d8c999c23a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7875" y="3843875"/>
            <a:ext cx="3014125" cy="301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d8cb33b10c_0_0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Het team: technisch adviseurs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 sz="2700">
                <a:solidFill>
                  <a:srgbClr val="F15427"/>
                </a:solidFill>
                <a:latin typeface="Calibri"/>
                <a:ea typeface="Calibri"/>
                <a:cs typeface="Calibri"/>
                <a:sym typeface="Calibri"/>
              </a:rPr>
              <a:t>WONINGCONTROLE - TECHNISCH VERSLAG - CONFORMITEITSATTEST</a:t>
            </a:r>
            <a:endParaRPr sz="6000">
              <a:solidFill>
                <a:srgbClr val="F15427"/>
              </a:solidFill>
            </a:endParaRPr>
          </a:p>
        </p:txBody>
      </p:sp>
      <p:sp>
        <p:nvSpPr>
          <p:cNvPr id="225" name="Google Shape;225;g2d8cb33b10c_0_0"/>
          <p:cNvSpPr txBox="1">
            <a:spLocks noGrp="1"/>
          </p:cNvSpPr>
          <p:nvPr>
            <p:ph type="body" idx="1"/>
          </p:nvPr>
        </p:nvSpPr>
        <p:spPr>
          <a:xfrm>
            <a:off x="838200" y="1901100"/>
            <a:ext cx="10515600" cy="462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-BE" sz="1700" b="1"/>
              <a:t>Het technisch verslag </a:t>
            </a:r>
            <a:r>
              <a:rPr lang="nl-BE" sz="1700"/>
              <a:t>bevat 3 categorieën van gebreken:</a:t>
            </a:r>
            <a:endParaRPr sz="1700"/>
          </a:p>
          <a:p>
            <a:pPr marL="914400" marR="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nl-BE" sz="1700"/>
              <a:t>kleine gebreken = categorie 1</a:t>
            </a:r>
            <a:endParaRPr sz="1700"/>
          </a:p>
          <a:p>
            <a:pPr marL="914400" marR="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nl-BE" sz="1700"/>
              <a:t>ernstige gebreken = categorie 2 </a:t>
            </a:r>
            <a:endParaRPr sz="1700"/>
          </a:p>
          <a:p>
            <a:pPr marL="914400" marR="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nl-BE" sz="1700"/>
              <a:t>gebreken die veiligheids- of gezondheidsrisico’s inhouden = categorie 3</a:t>
            </a:r>
            <a:endParaRPr sz="1700"/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-BE" sz="1700"/>
              <a:t>Een </a:t>
            </a:r>
            <a:r>
              <a:rPr lang="nl-BE" sz="1700" b="1"/>
              <a:t>woning voldoet </a:t>
            </a:r>
            <a:r>
              <a:rPr lang="nl-BE" sz="1700"/>
              <a:t>aan de minimale Vlaamse woningkwaliteitsnormen:</a:t>
            </a:r>
            <a:endParaRPr sz="170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nl-BE" sz="1700"/>
              <a:t>maximaal 6 gebreken categorie 1</a:t>
            </a:r>
            <a:endParaRPr sz="1700"/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nl-BE" sz="1700"/>
              <a:t>geen gebreken categorie 2 of 3</a:t>
            </a:r>
            <a:endParaRPr sz="1700"/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365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nl-BE" sz="1700"/>
              <a:t>Een </a:t>
            </a:r>
            <a:r>
              <a:rPr lang="nl-BE" sz="1700" b="1"/>
              <a:t>conforme woning</a:t>
            </a:r>
            <a:r>
              <a:rPr lang="nl-BE" sz="1700"/>
              <a:t> ontvangt een </a:t>
            </a:r>
            <a:r>
              <a:rPr lang="nl-BE" sz="1700" b="1"/>
              <a:t>conformiteitsattest.</a:t>
            </a:r>
            <a:endParaRPr sz="1700" b="1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nl-BE" sz="1600"/>
              <a:t>Biedt zekerheid aan </a:t>
            </a:r>
            <a:r>
              <a:rPr lang="nl-BE" sz="1600" b="1"/>
              <a:t>huurder</a:t>
            </a:r>
            <a:r>
              <a:rPr lang="nl-BE" sz="1600"/>
              <a:t> over de kwaliteit van de woning</a:t>
            </a:r>
            <a:endParaRPr sz="1600"/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nl-BE" sz="1600"/>
              <a:t>Kwaliteitslabel van de woning voor de </a:t>
            </a:r>
            <a:r>
              <a:rPr lang="nl-BE" sz="1600" b="1"/>
              <a:t>verhuurder</a:t>
            </a:r>
            <a:endParaRPr sz="1700"/>
          </a:p>
        </p:txBody>
      </p:sp>
      <p:pic>
        <p:nvPicPr>
          <p:cNvPr id="226" name="Google Shape;226;g2d8cb33b10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1225" y="3707225"/>
            <a:ext cx="3150775" cy="315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2db83b84be_0_5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Het team: technisch adviseurs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 sz="2700">
                <a:solidFill>
                  <a:srgbClr val="F15427"/>
                </a:solidFill>
                <a:latin typeface="Calibri"/>
                <a:ea typeface="Calibri"/>
                <a:cs typeface="Calibri"/>
                <a:sym typeface="Calibri"/>
              </a:rPr>
              <a:t>ONGESCHIKTHEID - ONBEWOONBAARHEID (O/O)</a:t>
            </a:r>
            <a:endParaRPr sz="6000">
              <a:solidFill>
                <a:srgbClr val="F15427"/>
              </a:solidFill>
            </a:endParaRPr>
          </a:p>
        </p:txBody>
      </p:sp>
      <p:sp>
        <p:nvSpPr>
          <p:cNvPr id="232" name="Google Shape;232;g32db83b84be_0_5"/>
          <p:cNvSpPr txBox="1">
            <a:spLocks noGrp="1"/>
          </p:cNvSpPr>
          <p:nvPr>
            <p:ph type="body" idx="1"/>
          </p:nvPr>
        </p:nvSpPr>
        <p:spPr>
          <a:xfrm>
            <a:off x="838200" y="1578575"/>
            <a:ext cx="9788700" cy="478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BE" sz="1800"/>
              <a:t>Een gebrek categorie 2 kan leiden tot </a:t>
            </a:r>
            <a:r>
              <a:rPr lang="nl-BE" sz="1800" b="1"/>
              <a:t>ongeschiktheid</a:t>
            </a:r>
            <a:r>
              <a:rPr lang="nl-BE" sz="1800"/>
              <a:t> van de woning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BE" sz="1800"/>
              <a:t>Een gebrek categorie 3 kan leiden tot </a:t>
            </a:r>
            <a:r>
              <a:rPr lang="nl-BE" sz="1800" b="1"/>
              <a:t>onbewoonbaarheid </a:t>
            </a:r>
            <a:r>
              <a:rPr lang="nl-BE" sz="1800"/>
              <a:t>van de woning</a:t>
            </a:r>
            <a:endParaRPr sz="18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BE" sz="1800"/>
              <a:t>Ongeschiktheid/Onbewoonwaarheid wordt vastgesteld in een </a:t>
            </a:r>
            <a:r>
              <a:rPr lang="nl-BE" sz="1800" b="1"/>
              <a:t>Burgemeestersbesluit</a:t>
            </a:r>
            <a:endParaRPr sz="18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BE" sz="1800" b="1"/>
              <a:t>PROCEDURES</a:t>
            </a:r>
            <a:r>
              <a:rPr lang="nl-BE" sz="1800"/>
              <a:t> worden toegepast, afhankelijk van:</a:t>
            </a:r>
            <a:endParaRPr sz="1800"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BE" sz="1800"/>
              <a:t>de ernst van de gebreken aan de woning </a:t>
            </a:r>
            <a:endParaRPr sz="1800"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BE" sz="1800"/>
              <a:t>de bereidheid en mogelijkheid om de gebreken </a:t>
            </a:r>
            <a:endParaRPr sz="1800"/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/>
              <a:t>op korte termijn weg te werken </a:t>
            </a:r>
            <a:endParaRPr sz="1800"/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BE" sz="1800" b="1"/>
              <a:t>Doelstelling</a:t>
            </a:r>
            <a:r>
              <a:rPr lang="nl-BE" sz="1800"/>
              <a:t>: </a:t>
            </a:r>
            <a:r>
              <a:rPr lang="nl-BE" sz="1800" b="1">
                <a:solidFill>
                  <a:srgbClr val="F15427"/>
                </a:solidFill>
              </a:rPr>
              <a:t>een conforme woning</a:t>
            </a:r>
            <a:endParaRPr sz="1700" b="1">
              <a:solidFill>
                <a:srgbClr val="F15427"/>
              </a:solidFill>
            </a:endParaRPr>
          </a:p>
        </p:txBody>
      </p:sp>
      <p:pic>
        <p:nvPicPr>
          <p:cNvPr id="233" name="Google Shape;233;g32db83b84be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725" y="3853025"/>
            <a:ext cx="4027275" cy="300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Het team: technisch adviseurs</a:t>
            </a:r>
            <a:endParaRPr/>
          </a:p>
        </p:txBody>
      </p:sp>
      <p:sp>
        <p:nvSpPr>
          <p:cNvPr id="239" name="Google Shape;239;p34"/>
          <p:cNvSpPr txBox="1">
            <a:spLocks noGrp="1"/>
          </p:cNvSpPr>
          <p:nvPr>
            <p:ph type="body" idx="1"/>
          </p:nvPr>
        </p:nvSpPr>
        <p:spPr>
          <a:xfrm>
            <a:off x="838200" y="2412975"/>
            <a:ext cx="10515600" cy="42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20344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nl-BE" sz="2585"/>
              <a:t>Is het conformiteitsattest </a:t>
            </a:r>
            <a:r>
              <a:rPr lang="nl-BE" sz="2585" b="1"/>
              <a:t>verplicht</a:t>
            </a:r>
            <a:r>
              <a:rPr lang="nl-BE" sz="2585"/>
              <a:t>?</a:t>
            </a:r>
            <a:endParaRPr sz="2585"/>
          </a:p>
          <a:p>
            <a:pPr marL="457200" lvl="0" indent="-32003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1858" b="1"/>
              <a:t>Nee, op Vlaams niveau</a:t>
            </a:r>
            <a:r>
              <a:rPr lang="nl-BE" sz="1858"/>
              <a:t>, maar wordt wel gestimuleerd</a:t>
            </a:r>
            <a:endParaRPr sz="1858"/>
          </a:p>
          <a:p>
            <a:pPr marL="457200" lvl="0" indent="-32003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1858" b="1"/>
              <a:t>Ja, binnen het werkingsgebied van de Woonwinkel</a:t>
            </a:r>
            <a:endParaRPr sz="1858" b="1"/>
          </a:p>
          <a:p>
            <a:pPr marL="914400" lvl="1" indent="-32003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1858"/>
              <a:t>voor huurwoningen met een bouwjaar van 1974 of ouder</a:t>
            </a:r>
            <a:endParaRPr sz="1858"/>
          </a:p>
          <a:p>
            <a:pPr marL="914400" lvl="1" indent="-32003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1858"/>
              <a:t>verhuurd als hoofdverblijfplaats</a:t>
            </a:r>
            <a:endParaRPr sz="1858"/>
          </a:p>
          <a:p>
            <a:pPr marL="914400" lvl="1" indent="-32003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1858"/>
              <a:t>bij elke huurinname of herverhuur</a:t>
            </a:r>
            <a:endParaRPr sz="1858"/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580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2630"/>
              <a:t>Wat is de</a:t>
            </a:r>
            <a:r>
              <a:rPr lang="nl-BE" sz="2630" b="1"/>
              <a:t> geldigheidsduur</a:t>
            </a:r>
            <a:r>
              <a:rPr lang="nl-BE" sz="2630"/>
              <a:t> van het conformiteitsattest?</a:t>
            </a:r>
            <a:endParaRPr sz="2630"/>
          </a:p>
          <a:p>
            <a:pPr marL="914400" lvl="1" indent="-3270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2000"/>
              <a:t>maximaal 10 jaar (Vlaanderen)</a:t>
            </a:r>
            <a:endParaRPr sz="2000"/>
          </a:p>
          <a:p>
            <a:pPr marL="914400" lvl="1" indent="-3270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2000"/>
              <a:t>werkingsgebied van de Woonwinkel:</a:t>
            </a:r>
            <a:endParaRPr sz="2000"/>
          </a:p>
          <a:p>
            <a:pPr marL="1371600" lvl="2" indent="-3270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2000"/>
              <a:t>3 jaar: minstens 1 woon- of sanitaire ruimte heeft enkel glas en/of &gt; 3 kleine gebreken</a:t>
            </a:r>
            <a:endParaRPr sz="2000"/>
          </a:p>
          <a:p>
            <a:pPr marL="1371600" lvl="2" indent="-3270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2000"/>
              <a:t>5 jaar: vochtproblemen in minstens 2 woon- of sanitaire ruimtes</a:t>
            </a:r>
            <a:endParaRPr sz="2000"/>
          </a:p>
          <a:p>
            <a:pPr marL="1371600" lvl="2" indent="-3270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2000"/>
              <a:t>10 jaar: overige</a:t>
            </a:r>
            <a:endParaRPr sz="1600"/>
          </a:p>
        </p:txBody>
      </p:sp>
      <p:sp>
        <p:nvSpPr>
          <p:cNvPr id="240" name="Google Shape;240;p34"/>
          <p:cNvSpPr/>
          <p:nvPr/>
        </p:nvSpPr>
        <p:spPr>
          <a:xfrm>
            <a:off x="838200" y="1479377"/>
            <a:ext cx="105156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BE" sz="2700">
                <a:solidFill>
                  <a:srgbClr val="F15427"/>
                </a:solidFill>
              </a:rPr>
              <a:t>M</a:t>
            </a:r>
            <a:r>
              <a:rPr lang="nl-BE" sz="2700" b="0" i="0" u="none" strike="noStrike" cap="none">
                <a:solidFill>
                  <a:srgbClr val="F15427"/>
                </a:solidFill>
                <a:latin typeface="Arial"/>
                <a:ea typeface="Arial"/>
                <a:cs typeface="Arial"/>
                <a:sym typeface="Arial"/>
              </a:rPr>
              <a:t>inimale kwaliteitseisen: </a:t>
            </a:r>
            <a:r>
              <a:rPr lang="nl-BE" sz="2700">
                <a:solidFill>
                  <a:srgbClr val="F15427"/>
                </a:solidFill>
              </a:rPr>
              <a:t>C</a:t>
            </a:r>
            <a:r>
              <a:rPr lang="nl-BE" sz="2700" b="0" i="0" u="none" strike="noStrike" cap="none">
                <a:solidFill>
                  <a:srgbClr val="F15427"/>
                </a:solidFill>
                <a:latin typeface="Arial"/>
                <a:ea typeface="Arial"/>
                <a:cs typeface="Arial"/>
                <a:sym typeface="Arial"/>
              </a:rPr>
              <a:t>ONFORMITEITSATTEST </a:t>
            </a:r>
            <a:endParaRPr sz="2700" b="0" i="0" u="none" strike="noStrike" cap="none">
              <a:solidFill>
                <a:srgbClr val="F154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34" descr="Invoering conformiteitsattest huurwoningen | N-VA Haaltert"/>
          <p:cNvPicPr preferRelativeResize="0"/>
          <p:nvPr/>
        </p:nvPicPr>
        <p:blipFill rotWithShape="1">
          <a:blip r:embed="rId3">
            <a:alphaModFix/>
          </a:blip>
          <a:srcRect t="1" b="-18775"/>
          <a:stretch/>
        </p:blipFill>
        <p:spPr>
          <a:xfrm>
            <a:off x="9177823" y="133651"/>
            <a:ext cx="2934176" cy="25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2cdb01c1b2_0_37"/>
          <p:cNvSpPr txBox="1">
            <a:spLocks noGrp="1"/>
          </p:cNvSpPr>
          <p:nvPr>
            <p:ph type="title"/>
          </p:nvPr>
        </p:nvSpPr>
        <p:spPr>
          <a:xfrm>
            <a:off x="838200" y="172675"/>
            <a:ext cx="10515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Het team: technisch adviseurs</a:t>
            </a:r>
            <a:endParaRPr/>
          </a:p>
        </p:txBody>
      </p:sp>
      <p:sp>
        <p:nvSpPr>
          <p:cNvPr id="247" name="Google Shape;247;g32cdb01c1b2_0_37"/>
          <p:cNvSpPr txBox="1">
            <a:spLocks noGrp="1"/>
          </p:cNvSpPr>
          <p:nvPr>
            <p:ph type="body" idx="1"/>
          </p:nvPr>
        </p:nvSpPr>
        <p:spPr>
          <a:xfrm>
            <a:off x="685900" y="1944325"/>
            <a:ext cx="10668000" cy="45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BE" sz="1800" b="1"/>
              <a:t>STAP 1: </a:t>
            </a:r>
            <a:endParaRPr sz="1800" b="1"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BE" sz="1800"/>
              <a:t>aanvraag (verplicht) conformiteitsattest</a:t>
            </a:r>
            <a:endParaRPr sz="1800"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BE" sz="1800"/>
              <a:t>gefundeerde klacht door een belanghebbende </a:t>
            </a:r>
            <a:endParaRPr sz="1800"/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nl-BE" sz="1800"/>
              <a:t>initiatief van de Burgemeester 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-BE" sz="1800" b="1"/>
              <a:t>STAP 2: </a:t>
            </a:r>
            <a:endParaRPr sz="180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nl-BE" sz="1800"/>
              <a:t>De onderzoeker voert een woningonderzoek uit </a:t>
            </a:r>
            <a:endParaRPr sz="1800"/>
          </a:p>
          <a:p>
            <a:pPr marL="914400" lvl="1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nl-BE" sz="1800"/>
              <a:t>en maakt een technisch verslag op</a:t>
            </a:r>
            <a:endParaRPr sz="18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/>
              <a:t>OPMERKING: </a:t>
            </a:r>
            <a:endParaRPr sz="1800" b="1"/>
          </a:p>
          <a:p>
            <a:pPr marL="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1">
                <a:solidFill>
                  <a:srgbClr val="F15427"/>
                </a:solidFill>
              </a:rPr>
              <a:t>Het technische verslag stelt vast en beoordeelt NIET !</a:t>
            </a:r>
            <a:endParaRPr sz="1400" b="1" i="1">
              <a:solidFill>
                <a:srgbClr val="F15427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8" name="Google Shape;248;g32cdb01c1b2_0_37"/>
          <p:cNvSpPr/>
          <p:nvPr/>
        </p:nvSpPr>
        <p:spPr>
          <a:xfrm>
            <a:off x="838200" y="1006900"/>
            <a:ext cx="105156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BE" sz="2700">
                <a:solidFill>
                  <a:srgbClr val="F15427"/>
                </a:solidFill>
              </a:rPr>
              <a:t>PROCEDURES woning</a:t>
            </a:r>
            <a:r>
              <a:rPr lang="nl-BE" sz="2700" b="0" i="0" u="none" strike="noStrike" cap="none">
                <a:solidFill>
                  <a:srgbClr val="F15427"/>
                </a:solidFill>
                <a:latin typeface="Arial"/>
                <a:ea typeface="Arial"/>
                <a:cs typeface="Arial"/>
                <a:sym typeface="Arial"/>
              </a:rPr>
              <a:t>kwaliteit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g32cdb01c1b2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5375" y="3831850"/>
            <a:ext cx="4236625" cy="302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2db83b84be_0_0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Het team: technisch adviseurs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 sz="2700">
                <a:solidFill>
                  <a:srgbClr val="F15427"/>
                </a:solidFill>
                <a:latin typeface="Calibri"/>
                <a:ea typeface="Calibri"/>
                <a:cs typeface="Calibri"/>
                <a:sym typeface="Calibri"/>
              </a:rPr>
              <a:t>PROCEDURES Woningkwaliteit</a:t>
            </a:r>
            <a:endParaRPr sz="6000">
              <a:solidFill>
                <a:srgbClr val="F15427"/>
              </a:solidFill>
            </a:endParaRPr>
          </a:p>
        </p:txBody>
      </p:sp>
      <p:sp>
        <p:nvSpPr>
          <p:cNvPr id="255" name="Google Shape;255;g32db83b84be_0_0"/>
          <p:cNvSpPr txBox="1">
            <a:spLocks noGrp="1"/>
          </p:cNvSpPr>
          <p:nvPr>
            <p:ph type="body" idx="1"/>
          </p:nvPr>
        </p:nvSpPr>
        <p:spPr>
          <a:xfrm>
            <a:off x="263000" y="1690825"/>
            <a:ext cx="11090700" cy="4997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1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nl-BE" sz="1300" b="1"/>
              <a:t>Procedure aanvraag (verplicht) conformiteitsattest</a:t>
            </a:r>
            <a:r>
              <a:rPr lang="nl-BE" sz="1300"/>
              <a:t>:</a:t>
            </a:r>
            <a:endParaRPr sz="1300"/>
          </a:p>
          <a:p>
            <a:pPr marL="1371600" lvl="2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nl-BE" sz="1300"/>
              <a:t>de woning is conform: </a:t>
            </a:r>
            <a:r>
              <a:rPr lang="nl-BE" sz="1300" b="1"/>
              <a:t>conformiteitsattest </a:t>
            </a:r>
            <a:r>
              <a:rPr lang="nl-BE" sz="1300"/>
              <a:t>(binnen 60 dagen na aanvraag)</a:t>
            </a:r>
            <a:endParaRPr sz="1300"/>
          </a:p>
          <a:p>
            <a:pPr marL="1371600" lvl="2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nl-BE" sz="1300"/>
              <a:t>zo niet, overstap naar waarschuwingsprocedure/procedure ongeschikt- en onbewoonbaarheid</a:t>
            </a:r>
            <a:endParaRPr sz="1300"/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914400" lvl="1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nl-BE" sz="1300" b="1"/>
              <a:t>De waarschuwingsprocedure:</a:t>
            </a:r>
            <a:endParaRPr sz="1300" b="1"/>
          </a:p>
          <a:p>
            <a:pPr marL="1371600" lvl="2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nl-BE" sz="1300" b="1"/>
              <a:t>hersteltermijn</a:t>
            </a:r>
            <a:r>
              <a:rPr lang="nl-BE" sz="1300"/>
              <a:t> verhuurder: maximaal 3 maanden</a:t>
            </a:r>
            <a:endParaRPr sz="1300"/>
          </a:p>
          <a:p>
            <a:pPr marL="1371600" lvl="2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nl-BE" sz="1300"/>
              <a:t>bij herstel: aflevering conformiteitsattest  </a:t>
            </a:r>
            <a:endParaRPr sz="1300"/>
          </a:p>
          <a:p>
            <a:pPr marL="1371600" lvl="2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nl-BE" sz="1300"/>
              <a:t>zo niet: opstart procedure ongeschikt- en onbewoonbaarheid</a:t>
            </a:r>
            <a:endParaRPr sz="1300"/>
          </a:p>
          <a:p>
            <a:pPr marL="13716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914400" lvl="1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nl-BE" sz="1300" b="1"/>
              <a:t>De procedure ongeschikt- en onbewoonbaarheid:</a:t>
            </a:r>
            <a:endParaRPr sz="1300" b="1"/>
          </a:p>
          <a:p>
            <a:pPr marL="1371600" lvl="2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nl-BE" sz="1300" b="1"/>
              <a:t>opstart na: </a:t>
            </a:r>
            <a:endParaRPr sz="1300" b="1"/>
          </a:p>
          <a:p>
            <a:pPr marL="1828800" lvl="3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nl-BE" sz="1300"/>
              <a:t>procedure aanvraag conformiteitsattest, waarschuwingsprocedure</a:t>
            </a:r>
            <a:endParaRPr sz="1300"/>
          </a:p>
          <a:p>
            <a:pPr marL="1828800" lvl="3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nl-BE" sz="1300"/>
              <a:t>verzoek tot O/O-verklaring dr belanghebbende</a:t>
            </a:r>
            <a:endParaRPr sz="1300"/>
          </a:p>
          <a:p>
            <a:pPr marL="1828800" lvl="3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nl-BE" sz="1300"/>
              <a:t>via advies wonen in vlaanderen (vb huursubsidie) </a:t>
            </a:r>
            <a:endParaRPr sz="1300"/>
          </a:p>
          <a:p>
            <a:pPr marL="1371600" lvl="2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nl-BE" sz="1300" b="1"/>
              <a:t>Hoorrecht</a:t>
            </a:r>
            <a:r>
              <a:rPr lang="nl-BE" sz="1300"/>
              <a:t>: recht op verhaal van huurder en verhuurder</a:t>
            </a:r>
            <a:endParaRPr sz="1300"/>
          </a:p>
          <a:p>
            <a:pPr marL="1371600" lvl="2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nl-BE" sz="1300"/>
              <a:t>maximaal 3 maanden na opstart volgt een beslissing O/O of conformiteitsattest</a:t>
            </a:r>
            <a:endParaRPr sz="13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d8cb33b10c_0_6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Het team: technisch adviseurs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700">
                <a:solidFill>
                  <a:srgbClr val="F15427"/>
                </a:solidFill>
              </a:rPr>
              <a:t>GEVOLGEN beslissing O/O - VERHUURDER</a:t>
            </a:r>
            <a:endParaRPr sz="2700">
              <a:solidFill>
                <a:srgbClr val="F15427"/>
              </a:solidFill>
            </a:endParaRPr>
          </a:p>
        </p:txBody>
      </p:sp>
      <p:sp>
        <p:nvSpPr>
          <p:cNvPr id="261" name="Google Shape;261;g2d8cb33b10c_0_6"/>
          <p:cNvSpPr txBox="1">
            <a:spLocks noGrp="1"/>
          </p:cNvSpPr>
          <p:nvPr>
            <p:ph type="body" idx="1"/>
          </p:nvPr>
        </p:nvSpPr>
        <p:spPr>
          <a:xfrm>
            <a:off x="838200" y="1745650"/>
            <a:ext cx="10515600" cy="478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-BE" sz="1700"/>
              <a:t>Opname op de Vlaamse </a:t>
            </a:r>
            <a:r>
              <a:rPr lang="nl-BE" sz="1700" b="1"/>
              <a:t>Inventaris</a:t>
            </a:r>
            <a:r>
              <a:rPr lang="nl-BE" sz="1700"/>
              <a:t> van Ongeschiktheid en Onbewoonbaarheid (VIOO)  </a:t>
            </a:r>
            <a:endParaRPr sz="1700"/>
          </a:p>
          <a:p>
            <a:pPr marL="914400" marR="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nl-BE" sz="1700"/>
              <a:t>Na 1 jaar </a:t>
            </a:r>
            <a:r>
              <a:rPr lang="nl-BE" sz="1700" b="1"/>
              <a:t>heffing</a:t>
            </a:r>
            <a:r>
              <a:rPr lang="nl-BE" sz="1700"/>
              <a:t> voor ongeschikte en onbewoonbare woningen (krotbelasting)</a:t>
            </a:r>
            <a:endParaRPr sz="1700"/>
          </a:p>
          <a:p>
            <a:pPr marL="1371600" marR="0" lvl="2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nl-BE" sz="1700"/>
              <a:t>dit is €1.300 voor het aanslagjaar 2025</a:t>
            </a:r>
            <a:endParaRPr sz="1700"/>
          </a:p>
          <a:p>
            <a:pPr marL="1371600" marR="0" lvl="2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nl-BE" sz="1700"/>
              <a:t>te vermenigvuldigen met het aantal jaren de woning op de VIOO staat </a:t>
            </a:r>
            <a:endParaRPr sz="1700"/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4572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-BE" sz="1700"/>
              <a:t>Het verhuren van een ongeschikte of onbewoonbare woning is strafbaar:</a:t>
            </a:r>
            <a:endParaRPr sz="1700"/>
          </a:p>
          <a:p>
            <a:pPr marL="914400" marR="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nl-BE" sz="1700"/>
              <a:t>het huurcontract is niet automatisch ontbonden</a:t>
            </a:r>
            <a:endParaRPr sz="1700"/>
          </a:p>
          <a:p>
            <a:pPr marL="914400" marR="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nl-BE" sz="1700"/>
              <a:t>geldboete en/of gevangenisstraf is mogelijk</a:t>
            </a:r>
            <a:endParaRPr sz="1700"/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4572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nl-BE" sz="1700"/>
              <a:t>Bij onbewoonbaarheid heeft de gemeente de inspanningsverbintenis om de bewoner te herhuisvesten. </a:t>
            </a:r>
            <a:endParaRPr sz="1700"/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700"/>
              <a:t>De gemeente kan deze kosten verhalen op de verhuurder</a:t>
            </a:r>
            <a:endParaRPr sz="1700"/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g2d8cb33b10c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3325" y="0"/>
            <a:ext cx="2298675" cy="229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4"/>
          <p:cNvPicPr preferRelativeResize="0"/>
          <p:nvPr/>
        </p:nvPicPr>
        <p:blipFill rotWithShape="1">
          <a:blip r:embed="rId3">
            <a:alphaModFix/>
          </a:blip>
          <a:srcRect r="20749"/>
          <a:stretch/>
        </p:blipFill>
        <p:spPr>
          <a:xfrm>
            <a:off x="4516342" y="1690692"/>
            <a:ext cx="5446896" cy="495726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4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Intergemeentelijke samenwerking - IGS</a:t>
            </a:r>
            <a:endParaRPr/>
          </a:p>
        </p:txBody>
      </p:sp>
      <p:sp>
        <p:nvSpPr>
          <p:cNvPr id="64" name="Google Shape;64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5 gemeenten organiseren samen het 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lokaal woonbeleid: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00"/>
              <a:buChar char="•"/>
            </a:pPr>
            <a:r>
              <a:rPr lang="nl-BE"/>
              <a:t>Beernem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00"/>
              <a:buChar char="•"/>
            </a:pPr>
            <a:r>
              <a:rPr lang="nl-BE"/>
              <a:t>Damme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00"/>
              <a:buChar char="•"/>
            </a:pPr>
            <a:r>
              <a:rPr lang="nl-BE"/>
              <a:t>Oostkamp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00"/>
              <a:buChar char="•"/>
            </a:pPr>
            <a:r>
              <a:rPr lang="nl-BE"/>
              <a:t>Torhout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00"/>
              <a:buChar char="•"/>
            </a:pPr>
            <a:r>
              <a:rPr lang="nl-BE"/>
              <a:t>Zedelgem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d8cb33b10c_1_0"/>
          <p:cNvSpPr txBox="1">
            <a:spLocks noGrp="1"/>
          </p:cNvSpPr>
          <p:nvPr>
            <p:ph type="title"/>
          </p:nvPr>
        </p:nvSpPr>
        <p:spPr>
          <a:xfrm>
            <a:off x="838200" y="227750"/>
            <a:ext cx="10515600" cy="1463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nl-BE" sz="4850"/>
              <a:t>Het team: technisch adviseurs</a:t>
            </a:r>
            <a:endParaRPr sz="485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nl-BE" sz="3000">
                <a:solidFill>
                  <a:srgbClr val="F15427"/>
                </a:solidFill>
              </a:rPr>
              <a:t>GEVOLGEN beslissing O/O - HUURDER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d8cb33b10c_1_0"/>
          <p:cNvSpPr txBox="1">
            <a:spLocks noGrp="1"/>
          </p:cNvSpPr>
          <p:nvPr>
            <p:ph type="body" idx="1"/>
          </p:nvPr>
        </p:nvSpPr>
        <p:spPr>
          <a:xfrm>
            <a:off x="628750" y="1825625"/>
            <a:ext cx="10725300" cy="493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marR="0" lvl="0" indent="-3225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l-BE" sz="1600" b="1"/>
              <a:t>Moet de huurder het pand verlaten?</a:t>
            </a:r>
            <a:endParaRPr sz="1600" b="1"/>
          </a:p>
          <a:p>
            <a:pPr marL="914400" marR="0" lvl="1" indent="-3225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1600"/>
              <a:t>Ja, als het</a:t>
            </a:r>
            <a:r>
              <a:rPr lang="nl-BE" sz="1600" b="1"/>
              <a:t> burgemeestersbesluit</a:t>
            </a:r>
            <a:r>
              <a:rPr lang="nl-BE" sz="1600"/>
              <a:t> ontruiming oplegt (bij acuut gevaar)</a:t>
            </a:r>
            <a:endParaRPr sz="1600"/>
          </a:p>
          <a:p>
            <a:pPr marL="914400" marR="0" lvl="1" indent="-3225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1600"/>
              <a:t>Nee, in de andere gevallen</a:t>
            </a:r>
            <a:endParaRPr sz="1600"/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marR="0" lvl="0" indent="-3225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l-BE" sz="1600"/>
              <a:t>Het </a:t>
            </a:r>
            <a:r>
              <a:rPr lang="nl-BE" sz="1600" b="1"/>
              <a:t>huurcontract</a:t>
            </a:r>
            <a:r>
              <a:rPr lang="nl-BE" sz="1600"/>
              <a:t> is niet ontbonden</a:t>
            </a:r>
            <a:endParaRPr sz="1600"/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marR="0" lvl="0" indent="-3225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nl-BE" sz="1600" b="1"/>
              <a:t>Versnelde toewijzing sociale woning</a:t>
            </a:r>
            <a:r>
              <a:rPr lang="nl-BE" sz="1600"/>
              <a:t> mogelijk ? </a:t>
            </a:r>
            <a:endParaRPr sz="1600"/>
          </a:p>
          <a:p>
            <a:pPr marL="914400" lvl="1" indent="-3225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1600"/>
              <a:t>Indien minstens 3 gebreken van categorie II of III (rubrieken omhulsel of binnenstructuur)</a:t>
            </a:r>
            <a:endParaRPr sz="1600"/>
          </a:p>
          <a:p>
            <a:pPr marL="914400" lvl="1" indent="-3225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1600"/>
              <a:t>Andere voorwaarden:  </a:t>
            </a:r>
            <a:endParaRPr sz="1600"/>
          </a:p>
          <a:p>
            <a:pPr marL="1371600" lvl="2" indent="-3225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nl-BE" sz="1600"/>
              <a:t>de woning gaf nog geen voorrang</a:t>
            </a:r>
            <a:endParaRPr sz="1600"/>
          </a:p>
          <a:p>
            <a:pPr marL="1371600" lvl="2" indent="-3225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nl-BE" sz="1600"/>
              <a:t>de huurder woonde er minstens 6 maanden </a:t>
            </a:r>
            <a:endParaRPr sz="1600"/>
          </a:p>
          <a:p>
            <a:pPr marL="1371600" lvl="2" indent="-3225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nl-BE" sz="1600"/>
              <a:t>is ingeschreven voor sociale huisvesting uiterlijk binnen de 2 mnd na het besluit O/O</a:t>
            </a:r>
            <a:endParaRPr sz="1600"/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225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nl-BE" sz="1600"/>
              <a:t>Recht op </a:t>
            </a:r>
            <a:r>
              <a:rPr lang="nl-BE" sz="1600" b="1"/>
              <a:t>huursubsidie?</a:t>
            </a:r>
            <a:endParaRPr sz="1600" b="1"/>
          </a:p>
          <a:p>
            <a:pPr marL="914400" lvl="1" indent="-3225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1600"/>
              <a:t>Indien minstens 2 gebreken van categorie II of III</a:t>
            </a:r>
            <a:endParaRPr sz="1600"/>
          </a:p>
          <a:p>
            <a:pPr marL="914400" lvl="1" indent="-3225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nl-BE" sz="1600"/>
              <a:t>Andere voorwaarden (zie supra.)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g2d8cb33b10c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8425" y="4293250"/>
            <a:ext cx="2693575" cy="256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2dc2936eff_1_21"/>
          <p:cNvSpPr txBox="1">
            <a:spLocks noGrp="1"/>
          </p:cNvSpPr>
          <p:nvPr>
            <p:ph type="title"/>
          </p:nvPr>
        </p:nvSpPr>
        <p:spPr>
          <a:xfrm>
            <a:off x="838200" y="227750"/>
            <a:ext cx="10515600" cy="170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nl-BE" sz="4850"/>
              <a:t>Het team: technisch adviseurs</a:t>
            </a:r>
            <a:endParaRPr sz="485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nl-BE" sz="3000">
                <a:solidFill>
                  <a:srgbClr val="F15427"/>
                </a:solidFill>
              </a:rPr>
              <a:t>PROCEDURE artikel 135, §2 Nieuwe Gemeentewet</a:t>
            </a:r>
            <a:endParaRPr sz="3000">
              <a:solidFill>
                <a:srgbClr val="F1542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nl-BE" sz="3000">
                <a:solidFill>
                  <a:srgbClr val="F15427"/>
                </a:solidFill>
              </a:rPr>
              <a:t> </a:t>
            </a:r>
            <a:endParaRPr sz="3000">
              <a:solidFill>
                <a:srgbClr val="F1542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nl-BE" sz="3000">
                <a:solidFill>
                  <a:srgbClr val="F15427"/>
                </a:solidFill>
              </a:rPr>
              <a:t>Als het probleem de woningkwaliteit overstijgt of zeer acuut is.</a:t>
            </a:r>
            <a:endParaRPr sz="3000">
              <a:solidFill>
                <a:srgbClr val="F1542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32dc2936eff_1_21"/>
          <p:cNvSpPr txBox="1">
            <a:spLocks noGrp="1"/>
          </p:cNvSpPr>
          <p:nvPr>
            <p:ph type="body" idx="1"/>
          </p:nvPr>
        </p:nvSpPr>
        <p:spPr>
          <a:xfrm>
            <a:off x="528025" y="2387025"/>
            <a:ext cx="10007100" cy="410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nl-BE" sz="2000" b="1"/>
              <a:t>Bevoegdheid Burgemeester </a:t>
            </a:r>
            <a:r>
              <a:rPr lang="nl-BE" sz="2000"/>
              <a:t>om op korte termijn maatregelen te nemen bij: </a:t>
            </a:r>
            <a:endParaRPr sz="2000"/>
          </a:p>
          <a:p>
            <a:pPr marL="91440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nl-BE" sz="1900"/>
              <a:t>Acuut gevaar voor de interne/externe openbare veiligheid </a:t>
            </a:r>
            <a:endParaRPr sz="1900"/>
          </a:p>
          <a:p>
            <a:pPr marL="1371600" lvl="2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nl-BE" sz="1800"/>
              <a:t>vb: instortingsgevaar (geheel of gedeeltelijk)</a:t>
            </a:r>
            <a:endParaRPr sz="1800"/>
          </a:p>
          <a:p>
            <a:pPr marL="914400" lvl="1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nl-BE" sz="1900"/>
              <a:t>Acuut gevaar voor de interne/externe openbare gezondheid</a:t>
            </a:r>
            <a:r>
              <a:rPr lang="nl-BE" sz="2200"/>
              <a:t> </a:t>
            </a:r>
            <a:endParaRPr sz="2200"/>
          </a:p>
          <a:p>
            <a:pPr marL="1371600" lvl="2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</a:pPr>
            <a:r>
              <a:rPr lang="nl-BE" sz="1800"/>
              <a:t>vb: ongedierte, hoarding</a:t>
            </a:r>
            <a:r>
              <a:rPr lang="nl-BE"/>
              <a:t>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 sz="1800" b="1" i="1">
                <a:solidFill>
                  <a:srgbClr val="F15427"/>
                </a:solidFill>
              </a:rPr>
              <a:t>Wat kan jij doen? MELDEN</a:t>
            </a:r>
            <a:endParaRPr/>
          </a:p>
        </p:txBody>
      </p:sp>
      <p:pic>
        <p:nvPicPr>
          <p:cNvPr id="276" name="Google Shape;276;g32dc2936eff_1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2600" y="4087025"/>
            <a:ext cx="3699400" cy="277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dc2936eff_1_11"/>
          <p:cNvSpPr txBox="1">
            <a:spLocks noGrp="1"/>
          </p:cNvSpPr>
          <p:nvPr>
            <p:ph type="title"/>
          </p:nvPr>
        </p:nvSpPr>
        <p:spPr>
          <a:xfrm>
            <a:off x="838200" y="227750"/>
            <a:ext cx="10515600" cy="1463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nl-BE" sz="4844"/>
              <a:t>Woningkwaliteit - </a:t>
            </a:r>
            <a:r>
              <a:rPr lang="nl-BE" sz="3000">
                <a:solidFill>
                  <a:srgbClr val="F15427"/>
                </a:solidFill>
              </a:rPr>
              <a:t>LEEGSTANDSBELEID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32dc2936eff_1_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765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 b="1"/>
              <a:t>Verplichting opgelegd door Vlaanderen:</a:t>
            </a:r>
            <a:endParaRPr sz="2000" b="1"/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/>
              <a:t>Iedere gemeente moet een</a:t>
            </a:r>
            <a:r>
              <a:rPr lang="nl-BE" sz="2000" b="1"/>
              <a:t> leegstandsbeleid </a:t>
            </a:r>
            <a:r>
              <a:rPr lang="nl-BE" sz="2000"/>
              <a:t>voeren </a:t>
            </a:r>
            <a:endParaRPr sz="2000"/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/>
              <a:t>Dit houdt in</a:t>
            </a:r>
            <a:r>
              <a:rPr lang="nl-BE" sz="2000" b="1"/>
              <a:t> leegstaande panden </a:t>
            </a:r>
            <a:r>
              <a:rPr lang="nl-BE" sz="2000"/>
              <a:t>op het grondgebied van de gemeente:</a:t>
            </a:r>
            <a:endParaRPr sz="2000"/>
          </a:p>
          <a:p>
            <a:pPr marL="914400" marR="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nl-BE" sz="1900"/>
              <a:t>Opsporen </a:t>
            </a:r>
            <a:endParaRPr sz="1900"/>
          </a:p>
          <a:p>
            <a:pPr marL="914400" marR="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nl-BE" sz="1900"/>
              <a:t>Inventariseren</a:t>
            </a:r>
            <a:endParaRPr sz="1900"/>
          </a:p>
          <a:p>
            <a:pPr marL="914400" marR="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nl-BE" sz="1900"/>
              <a:t>Aanpakken </a:t>
            </a:r>
            <a:endParaRPr sz="1900"/>
          </a:p>
          <a:p>
            <a:pPr marL="1371600" marR="0" lvl="2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nl-BE" sz="1800"/>
              <a:t>heffingen op leegstand</a:t>
            </a:r>
            <a:endParaRPr sz="1800"/>
          </a:p>
          <a:p>
            <a:pPr marL="1371600" marR="0" lvl="2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nl-BE" sz="1800"/>
              <a:t>sociaal beheersrecht</a:t>
            </a:r>
            <a:endParaRPr sz="18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914400" marR="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1">
                <a:solidFill>
                  <a:srgbClr val="F15427"/>
                </a:solidFill>
              </a:rPr>
              <a:t>Wat kan jij doen? MELDEN</a:t>
            </a:r>
            <a:endParaRPr sz="1800" b="1" i="1">
              <a:solidFill>
                <a:srgbClr val="F15427"/>
              </a:solidFill>
            </a:endParaRPr>
          </a:p>
        </p:txBody>
      </p:sp>
      <p:pic>
        <p:nvPicPr>
          <p:cNvPr id="283" name="Google Shape;283;g32dc2936eff_1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6700" y="4021125"/>
            <a:ext cx="5025300" cy="283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2dc2936eff_1_16"/>
          <p:cNvSpPr txBox="1">
            <a:spLocks noGrp="1"/>
          </p:cNvSpPr>
          <p:nvPr>
            <p:ph type="title"/>
          </p:nvPr>
        </p:nvSpPr>
        <p:spPr>
          <a:xfrm>
            <a:off x="838200" y="227750"/>
            <a:ext cx="10515600" cy="1463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nl-BE" sz="4844"/>
              <a:t>Woningkwaliteit - </a:t>
            </a:r>
            <a:r>
              <a:rPr lang="nl-BE" sz="3000">
                <a:solidFill>
                  <a:srgbClr val="F15427"/>
                </a:solidFill>
              </a:rPr>
              <a:t>BELEID rond VERWAARLOZING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32dc2936eff_1_16"/>
          <p:cNvSpPr txBox="1">
            <a:spLocks noGrp="1"/>
          </p:cNvSpPr>
          <p:nvPr>
            <p:ph type="body" idx="1"/>
          </p:nvPr>
        </p:nvSpPr>
        <p:spPr>
          <a:xfrm>
            <a:off x="585400" y="1825625"/>
            <a:ext cx="10328400" cy="474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/>
              <a:t>Iedere gemeente van de IGS de Woonwinkel voert een</a:t>
            </a:r>
            <a:r>
              <a:rPr lang="nl-BE" sz="2000" b="1"/>
              <a:t> beleid </a:t>
            </a:r>
            <a:r>
              <a:rPr lang="nl-BE" sz="2000"/>
              <a:t>rond verwaarlozing. </a:t>
            </a:r>
            <a:endParaRPr sz="2000"/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/>
              <a:t>Vanaf 1 januari 2026 wordt dit ook verplicht opgelegd door Vlaanderen </a:t>
            </a:r>
            <a:endParaRPr sz="2000"/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/>
              <a:t>Dit houdt in</a:t>
            </a:r>
            <a:r>
              <a:rPr lang="nl-BE" sz="2000" b="1"/>
              <a:t> verwaarloosde panden </a:t>
            </a:r>
            <a:r>
              <a:rPr lang="nl-BE" sz="2000"/>
              <a:t>op het grondgebied van de gemeente:</a:t>
            </a:r>
            <a:endParaRPr sz="2000"/>
          </a:p>
          <a:p>
            <a:pPr marL="914400" marR="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nl-BE" sz="1900"/>
              <a:t>Opsporen </a:t>
            </a:r>
            <a:endParaRPr sz="1900"/>
          </a:p>
          <a:p>
            <a:pPr marL="1371600" marR="0" lvl="2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nl-BE" sz="1800"/>
              <a:t>de technische adviseurs maken het technisch verslag op</a:t>
            </a:r>
            <a:endParaRPr sz="1800"/>
          </a:p>
          <a:p>
            <a:pPr marL="914400" marR="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nl-BE" sz="1900"/>
              <a:t>Inventariseren</a:t>
            </a:r>
            <a:endParaRPr sz="1900"/>
          </a:p>
          <a:p>
            <a:pPr marL="914400" marR="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nl-BE" sz="1900"/>
              <a:t>Aanpakken </a:t>
            </a:r>
            <a:endParaRPr sz="1900"/>
          </a:p>
          <a:p>
            <a:pPr marL="1371600" marR="0" lvl="2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nl-BE" sz="1800"/>
              <a:t>heffingen op verwaarlozing  </a:t>
            </a:r>
            <a:endParaRPr sz="1800"/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800" b="1" i="1">
                <a:solidFill>
                  <a:srgbClr val="F15427"/>
                </a:solidFill>
              </a:rPr>
              <a:t>Wat kan jij doen? MELDEN</a:t>
            </a:r>
            <a:endParaRPr sz="2000"/>
          </a:p>
        </p:txBody>
      </p:sp>
      <p:pic>
        <p:nvPicPr>
          <p:cNvPr id="290" name="Google Shape;290;g32dc2936eff_1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64100" y="3730100"/>
            <a:ext cx="3127900" cy="312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5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Het team: de energiecoach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 sz="2700">
                <a:solidFill>
                  <a:srgbClr val="F15427"/>
                </a:solidFill>
              </a:rPr>
              <a:t>WONEN en MILIEU</a:t>
            </a:r>
            <a:endParaRPr sz="2700">
              <a:solidFill>
                <a:srgbClr val="F15427"/>
              </a:solidFill>
            </a:endParaRPr>
          </a:p>
        </p:txBody>
      </p:sp>
      <p:pic>
        <p:nvPicPr>
          <p:cNvPr id="296" name="Google Shape;296;p35"/>
          <p:cNvPicPr preferRelativeResize="0"/>
          <p:nvPr/>
        </p:nvPicPr>
        <p:blipFill rotWithShape="1">
          <a:blip r:embed="rId3">
            <a:alphaModFix/>
          </a:blip>
          <a:srcRect l="7522" t="-2202" r="-7523" b="2200"/>
          <a:stretch/>
        </p:blipFill>
        <p:spPr>
          <a:xfrm>
            <a:off x="10402244" y="-68813"/>
            <a:ext cx="1957500" cy="2936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97" name="Google Shape;297;p35"/>
          <p:cNvSpPr txBox="1">
            <a:spLocks noGrp="1"/>
          </p:cNvSpPr>
          <p:nvPr>
            <p:ph type="body" idx="1"/>
          </p:nvPr>
        </p:nvSpPr>
        <p:spPr>
          <a:xfrm>
            <a:off x="388725" y="1859925"/>
            <a:ext cx="9841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/>
          </a:bodyPr>
          <a:lstStyle/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/>
          </a:p>
          <a:p>
            <a:pPr marL="685800" lvl="0" indent="-20312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6150"/>
              <a:t>Energetische renovaties</a:t>
            </a:r>
            <a:endParaRPr sz="6150"/>
          </a:p>
          <a:p>
            <a:pPr marL="1371600" lvl="1" indent="-34829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🡪"/>
            </a:pPr>
            <a:r>
              <a:rPr lang="nl-BE" sz="5800"/>
              <a:t>informatie voor iedere burger</a:t>
            </a:r>
            <a:endParaRPr sz="5800"/>
          </a:p>
          <a:p>
            <a:pPr marL="1371600" lvl="1" indent="-34829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🡪"/>
            </a:pPr>
            <a:r>
              <a:rPr lang="nl-BE" sz="5800"/>
              <a:t>ontzorgingstraject voor 65-plussers en kwetsbare burgers</a:t>
            </a:r>
            <a:endParaRPr sz="58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50"/>
          </a:p>
          <a:p>
            <a:pPr marL="685800" lvl="0" indent="-20312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6150"/>
              <a:t>Aanpassings-renovaties</a:t>
            </a:r>
            <a:endParaRPr sz="6150"/>
          </a:p>
          <a:p>
            <a:pPr marL="1371600" lvl="1" indent="-34829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🡪"/>
            </a:pPr>
            <a:r>
              <a:rPr lang="nl-BE" sz="5800"/>
              <a:t>ontzorgingstraject voor 65-plussers en kwetsbare burgers</a:t>
            </a:r>
            <a:endParaRPr sz="58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50"/>
          </a:p>
          <a:p>
            <a:pPr marL="685800" lvl="0" indent="-20312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6150"/>
              <a:t>Aannemerspool van de Woonwinkel</a:t>
            </a:r>
            <a:endParaRPr sz="6150"/>
          </a:p>
          <a:p>
            <a:pPr marL="457200" lvl="1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685800" lvl="1" indent="-825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pic>
        <p:nvPicPr>
          <p:cNvPr id="298" name="Google Shape;29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06294" y="3921850"/>
            <a:ext cx="3385706" cy="293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6"/>
          <p:cNvSpPr txBox="1">
            <a:spLocks noGrp="1"/>
          </p:cNvSpPr>
          <p:nvPr>
            <p:ph type="title"/>
          </p:nvPr>
        </p:nvSpPr>
        <p:spPr>
          <a:xfrm>
            <a:off x="838200" y="226550"/>
            <a:ext cx="10515600" cy="12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Het team: de energiecoach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 sz="2700">
                <a:solidFill>
                  <a:srgbClr val="F15427"/>
                </a:solidFill>
              </a:rPr>
              <a:t>ENERGETISCHE RENOVATIES</a:t>
            </a:r>
            <a:endParaRPr sz="2700">
              <a:solidFill>
                <a:srgbClr val="F15427"/>
              </a:solidFill>
            </a:endParaRPr>
          </a:p>
        </p:txBody>
      </p:sp>
      <p:sp>
        <p:nvSpPr>
          <p:cNvPr id="304" name="Google Shape;304;p36"/>
          <p:cNvSpPr txBox="1">
            <a:spLocks noGrp="1"/>
          </p:cNvSpPr>
          <p:nvPr>
            <p:ph type="body" idx="1"/>
          </p:nvPr>
        </p:nvSpPr>
        <p:spPr>
          <a:xfrm>
            <a:off x="978600" y="1807175"/>
            <a:ext cx="10375200" cy="43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03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BE" sz="2000"/>
              <a:t>Renovaties aan de buitenschil van de woning:</a:t>
            </a:r>
            <a:endParaRPr sz="2000"/>
          </a:p>
          <a:p>
            <a:pPr marL="91440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glas, ramen en deuren</a:t>
            </a:r>
            <a:endParaRPr sz="1900"/>
          </a:p>
          <a:p>
            <a:pPr marL="91440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isolatie buitenmuren (buiten- of binnenkant, spouwmuurisolatie)</a:t>
            </a:r>
            <a:endParaRPr sz="1900"/>
          </a:p>
          <a:p>
            <a:pPr marL="91440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dakisolatie</a:t>
            </a:r>
            <a:endParaRPr sz="1900"/>
          </a:p>
          <a:p>
            <a:pPr marL="914400" lvl="1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BE" sz="1900"/>
              <a:t>hoogrendement gasketel</a:t>
            </a:r>
            <a:r>
              <a:rPr lang="nl-BE" sz="2000"/>
              <a:t> </a:t>
            </a:r>
            <a:endParaRPr sz="20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228600" lvl="0" indent="-203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BE" sz="2000"/>
              <a:t>Samenwerking met het Energiehuis:</a:t>
            </a:r>
            <a:endParaRPr sz="2000"/>
          </a:p>
          <a:p>
            <a:pPr marL="91440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warmtepompen en zonnepanelen</a:t>
            </a:r>
            <a:endParaRPr sz="1900"/>
          </a:p>
        </p:txBody>
      </p:sp>
      <p:pic>
        <p:nvPicPr>
          <p:cNvPr id="305" name="Google Shape;30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0500" y="4118750"/>
            <a:ext cx="4891500" cy="273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8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Het team: de energiecoach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 sz="2700">
                <a:solidFill>
                  <a:srgbClr val="F15427"/>
                </a:solidFill>
              </a:rPr>
              <a:t>AANPASSINGSRENOVATIE - KLUSJES</a:t>
            </a:r>
            <a:endParaRPr sz="2700">
              <a:solidFill>
                <a:srgbClr val="F15427"/>
              </a:solidFill>
            </a:endParaRPr>
          </a:p>
        </p:txBody>
      </p:sp>
      <p:sp>
        <p:nvSpPr>
          <p:cNvPr id="311" name="Google Shape;311;p38"/>
          <p:cNvSpPr txBox="1">
            <a:spLocks noGrp="1"/>
          </p:cNvSpPr>
          <p:nvPr>
            <p:ph type="body" idx="1"/>
          </p:nvPr>
        </p:nvSpPr>
        <p:spPr>
          <a:xfrm>
            <a:off x="1268825" y="2150075"/>
            <a:ext cx="10085100" cy="43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 b="1"/>
              <a:t>Voor 65+’ers en kwetsbare burgers</a:t>
            </a:r>
            <a:endParaRPr sz="1800"/>
          </a:p>
          <a:p>
            <a:pPr marL="457200" lvl="0" indent="-3492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Begeleiding bij (aanpassings-)renovaties:</a:t>
            </a:r>
            <a:endParaRPr sz="1900"/>
          </a:p>
          <a:p>
            <a:pPr marL="914400" lvl="1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nl-BE" sz="1800"/>
              <a:t>badkamer</a:t>
            </a:r>
            <a:endParaRPr sz="1800"/>
          </a:p>
          <a:p>
            <a:pPr marL="914400" lvl="1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nl-BE" sz="1800"/>
              <a:t>binnendeuren</a:t>
            </a:r>
            <a:endParaRPr sz="1800"/>
          </a:p>
          <a:p>
            <a:pPr marL="914400" lvl="1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nl-BE" sz="1800"/>
              <a:t>Keuken</a:t>
            </a:r>
            <a:endParaRPr sz="1800"/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700"/>
          </a:p>
          <a:p>
            <a:pPr marL="457200" lvl="0" indent="-3492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Begeleiding van kleine renovatiewerken en klusjes</a:t>
            </a:r>
            <a:endParaRPr sz="1900"/>
          </a:p>
          <a:p>
            <a:pPr marL="914400" lvl="1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nl-BE" sz="1800"/>
              <a:t>Oprit heraanleggen</a:t>
            </a:r>
            <a:endParaRPr sz="1800"/>
          </a:p>
          <a:p>
            <a:pPr marL="914400" lvl="1" indent="-342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nl-BE" sz="1800"/>
              <a:t>kleine herstellingen</a:t>
            </a:r>
            <a:endParaRPr sz="1800"/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12" name="Google Shape;312;p38" descr="это видео для людей 65+ - YouTube"/>
          <p:cNvPicPr preferRelativeResize="0"/>
          <p:nvPr/>
        </p:nvPicPr>
        <p:blipFill rotWithShape="1">
          <a:blip r:embed="rId3">
            <a:alphaModFix/>
          </a:blip>
          <a:srcRect l="21242" t="2504" r="22540"/>
          <a:stretch/>
        </p:blipFill>
        <p:spPr>
          <a:xfrm>
            <a:off x="9812050" y="4536251"/>
            <a:ext cx="2379949" cy="232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7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Het team: de energiecoach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 sz="2700">
                <a:solidFill>
                  <a:srgbClr val="F15427"/>
                </a:solidFill>
              </a:rPr>
              <a:t>ONTZORGINGSTRAJECT</a:t>
            </a:r>
            <a:endParaRPr sz="2700">
              <a:solidFill>
                <a:srgbClr val="F15427"/>
              </a:solidFill>
            </a:endParaRPr>
          </a:p>
        </p:txBody>
      </p:sp>
      <p:sp>
        <p:nvSpPr>
          <p:cNvPr id="318" name="Google Shape;318;p37"/>
          <p:cNvSpPr txBox="1">
            <a:spLocks noGrp="1"/>
          </p:cNvSpPr>
          <p:nvPr>
            <p:ph type="body" idx="1"/>
          </p:nvPr>
        </p:nvSpPr>
        <p:spPr>
          <a:xfrm>
            <a:off x="1097375" y="2135125"/>
            <a:ext cx="10256400" cy="40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000" b="1"/>
              <a:t>Gratis ontzorgingstraject voor 65-plussers en kwetsbare burgers:</a:t>
            </a:r>
            <a:endParaRPr sz="2000" b="1"/>
          </a:p>
          <a:p>
            <a:pPr marL="685800" lvl="1" indent="-1968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Opvragen en overlopen offertes (de burger kiest !)</a:t>
            </a:r>
            <a:endParaRPr sz="1900"/>
          </a:p>
          <a:p>
            <a:pPr marL="685800" lvl="1" indent="-1968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Inplanning en opvolging van de werken</a:t>
            </a:r>
            <a:endParaRPr sz="1900"/>
          </a:p>
          <a:p>
            <a:pPr marL="685800" lvl="1" indent="-1968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Eindcontrole</a:t>
            </a:r>
            <a:endParaRPr sz="1900"/>
          </a:p>
          <a:p>
            <a:pPr marL="685800" lvl="1" indent="-1968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controle van de factuur</a:t>
            </a:r>
            <a:endParaRPr sz="1900"/>
          </a:p>
          <a:p>
            <a:pPr marL="685800" lvl="1" indent="-1968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Voorbereiding premieaanvraag</a:t>
            </a:r>
            <a:endParaRPr sz="1900"/>
          </a:p>
          <a:p>
            <a:pPr marL="685800" lvl="1" indent="-1968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premieaanvraag door de sociaal adviseurs</a:t>
            </a:r>
            <a:endParaRPr sz="1900"/>
          </a:p>
        </p:txBody>
      </p:sp>
      <p:pic>
        <p:nvPicPr>
          <p:cNvPr id="319" name="Google Shape;31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7875" y="3133875"/>
            <a:ext cx="3724125" cy="37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9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Het team: de administratief medewerker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 sz="2700">
                <a:solidFill>
                  <a:srgbClr val="F15427"/>
                </a:solidFill>
              </a:rPr>
              <a:t>De STEM van de Woonwinkel</a:t>
            </a:r>
            <a:endParaRPr sz="2700">
              <a:solidFill>
                <a:srgbClr val="F15427"/>
              </a:solidFill>
            </a:endParaRPr>
          </a:p>
        </p:txBody>
      </p:sp>
      <p:sp>
        <p:nvSpPr>
          <p:cNvPr id="325" name="Google Shape;325;p39"/>
          <p:cNvSpPr txBox="1">
            <a:spLocks noGrp="1"/>
          </p:cNvSpPr>
          <p:nvPr>
            <p:ph type="body" idx="1"/>
          </p:nvPr>
        </p:nvSpPr>
        <p:spPr>
          <a:xfrm>
            <a:off x="838200" y="2047200"/>
            <a:ext cx="10515600" cy="48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10000"/>
          </a:bodyPr>
          <a:lstStyle/>
          <a:p>
            <a:pPr marL="685800" lvl="0" indent="-2057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2914"/>
              <a:t>Telefonie</a:t>
            </a:r>
            <a:endParaRPr sz="2914"/>
          </a:p>
          <a:p>
            <a:pPr marL="685800" lvl="0" indent="-2057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2914"/>
              <a:t>Afspraken loketwerking</a:t>
            </a:r>
            <a:endParaRPr sz="2914"/>
          </a:p>
          <a:p>
            <a:pPr marL="685800" lvl="0" indent="-2057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2914"/>
              <a:t>Basisinformatie geven en dispatchen </a:t>
            </a:r>
            <a:endParaRPr sz="2914"/>
          </a:p>
          <a:p>
            <a:pPr marL="685800" lvl="0" indent="-2057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 sz="2914"/>
              <a:t>Administratieve ondersteuning bij:</a:t>
            </a:r>
            <a:endParaRPr sz="2914"/>
          </a:p>
          <a:p>
            <a:pPr marL="1371600" lvl="1" indent="-35102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3785"/>
              <a:buChar char="•"/>
            </a:pPr>
            <a:r>
              <a:rPr lang="nl-BE" sz="2653"/>
              <a:t>de werking van het team</a:t>
            </a:r>
            <a:endParaRPr sz="2653"/>
          </a:p>
          <a:p>
            <a:pPr marL="1371600" lvl="1" indent="-35102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3785"/>
              <a:buChar char="•"/>
            </a:pPr>
            <a:r>
              <a:rPr lang="nl-BE" sz="2653"/>
              <a:t>publiciteit</a:t>
            </a:r>
            <a:endParaRPr sz="2653"/>
          </a:p>
          <a:p>
            <a:pPr marL="1371600" lvl="1" indent="-346562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nl-BE" sz="2653"/>
              <a:t>organisatie info-activiteiten</a:t>
            </a:r>
            <a:endParaRPr sz="2653"/>
          </a:p>
          <a:p>
            <a:pPr marL="1371600" lvl="1" indent="-346562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nl-BE" sz="2653"/>
              <a:t>contacten met andere diensten en partners</a:t>
            </a:r>
            <a:endParaRPr sz="2653"/>
          </a:p>
          <a:p>
            <a:pPr marL="1143000" lvl="2" indent="-889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685800" lvl="1" indent="-825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685800" lvl="1" indent="-101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endParaRPr sz="2000"/>
          </a:p>
        </p:txBody>
      </p:sp>
      <p:pic>
        <p:nvPicPr>
          <p:cNvPr id="326" name="Google Shape;32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5924" y="3081924"/>
            <a:ext cx="3776075" cy="377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2fcc4563ce_0_0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Ouderen en wonen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 sz="2700">
                <a:solidFill>
                  <a:srgbClr val="F15427"/>
                </a:solidFill>
              </a:rPr>
              <a:t>ONDERZOEK WOONBELEID: Hoe wonen ouderen</a:t>
            </a:r>
            <a:endParaRPr sz="2700">
              <a:solidFill>
                <a:srgbClr val="F15427"/>
              </a:solidFill>
            </a:endParaRPr>
          </a:p>
        </p:txBody>
      </p:sp>
      <p:sp>
        <p:nvSpPr>
          <p:cNvPr id="332" name="Google Shape;332;g32fcc4563ce_0_0"/>
          <p:cNvSpPr txBox="1">
            <a:spLocks noGrp="1"/>
          </p:cNvSpPr>
          <p:nvPr>
            <p:ph type="body" idx="1"/>
          </p:nvPr>
        </p:nvSpPr>
        <p:spPr>
          <a:xfrm>
            <a:off x="663050" y="1852925"/>
            <a:ext cx="10644900" cy="47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330" b="1" i="1">
                <a:solidFill>
                  <a:srgbClr val="F15427"/>
                </a:solidFill>
              </a:rPr>
              <a:t>Is mijn woning geschikt om ‘ouder’ in te worden?</a:t>
            </a:r>
            <a:endParaRPr sz="3330" b="1" i="1">
              <a:solidFill>
                <a:srgbClr val="F15427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50" b="1"/>
          </a:p>
          <a:p>
            <a:pPr marL="457200" lvl="0" indent="-35061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100000"/>
              <a:buChar char="🡪"/>
            </a:pPr>
            <a:r>
              <a:rPr lang="nl-BE" sz="3074" b="1"/>
              <a:t>Leefcomfort van de woning</a:t>
            </a:r>
            <a:r>
              <a:rPr lang="nl-BE" sz="3074"/>
              <a:t> </a:t>
            </a:r>
            <a:endParaRPr sz="3074"/>
          </a:p>
          <a:p>
            <a:pPr marL="914400" lvl="1" indent="-34426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nl-BE" sz="2914"/>
              <a:t>aangepast aan mijn noden</a:t>
            </a:r>
            <a:endParaRPr sz="2914"/>
          </a:p>
          <a:p>
            <a:pPr marL="914400" lvl="1" indent="-34426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nl-BE" sz="2914"/>
              <a:t>energie veilig, energiezuinig</a:t>
            </a:r>
            <a:endParaRPr sz="2914"/>
          </a:p>
          <a:p>
            <a:pPr marL="914400" lvl="1" indent="-34426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nl-BE" sz="2914"/>
              <a:t>omvang</a:t>
            </a:r>
            <a:endParaRPr sz="2914"/>
          </a:p>
          <a:p>
            <a:pPr marL="9144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50"/>
          </a:p>
          <a:p>
            <a:pPr marL="457200" lvl="0" indent="-354806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100000"/>
              <a:buChar char="🡪"/>
            </a:pPr>
            <a:r>
              <a:rPr lang="nl-BE" sz="3180" b="1"/>
              <a:t>Leefcomfort van de omgeving</a:t>
            </a:r>
            <a:r>
              <a:rPr lang="nl-BE" sz="3180"/>
              <a:t> </a:t>
            </a:r>
            <a:endParaRPr sz="3180"/>
          </a:p>
          <a:p>
            <a:pPr marL="914400" lvl="1" indent="-34885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nl-BE" sz="3030"/>
              <a:t>netwerken - familie - vrienden</a:t>
            </a:r>
            <a:endParaRPr sz="3030"/>
          </a:p>
          <a:p>
            <a:pPr marL="914400" lvl="1" indent="-348853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nl-BE" sz="3030"/>
              <a:t>bereikbaarheid diensten, winkels, hobby’s, …</a:t>
            </a:r>
            <a:endParaRPr sz="303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3" name="Google Shape;333;g32fcc4563c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0" y="4001725"/>
            <a:ext cx="5036500" cy="285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2cdb01c1b2_0_25"/>
          <p:cNvSpPr txBox="1">
            <a:spLocks noGrp="1"/>
          </p:cNvSpPr>
          <p:nvPr>
            <p:ph type="body" idx="1"/>
          </p:nvPr>
        </p:nvSpPr>
        <p:spPr>
          <a:xfrm>
            <a:off x="838200" y="1791550"/>
            <a:ext cx="10715700" cy="50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1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3172"/>
              <a:buFont typeface="Arial"/>
              <a:buNone/>
            </a:pPr>
            <a:r>
              <a:rPr lang="nl-BE" sz="3315" b="1"/>
              <a:t>LOKAAL WOONBELEID</a:t>
            </a:r>
            <a:r>
              <a:rPr lang="nl-BE" sz="3315"/>
              <a:t> </a:t>
            </a:r>
            <a:r>
              <a:rPr lang="nl-BE" sz="3315" b="1"/>
              <a:t>= Vlaamse Beleidsprioriteiten</a:t>
            </a:r>
            <a:r>
              <a:rPr lang="nl-BE" sz="3315"/>
              <a:t> </a:t>
            </a:r>
            <a:endParaRPr sz="3315"/>
          </a:p>
          <a:p>
            <a:pPr marL="685800" lvl="0" indent="-19201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nl-BE" sz="3315"/>
              <a:t>Divers en Betaalbaar woonaanbod </a:t>
            </a:r>
            <a:endParaRPr sz="3315"/>
          </a:p>
          <a:p>
            <a:pPr marL="685800" lvl="0" indent="-19201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nl-BE" sz="3315"/>
              <a:t>Kwaliteit van woningpatrimonium en woonomgeving</a:t>
            </a:r>
            <a:endParaRPr sz="3315"/>
          </a:p>
          <a:p>
            <a:pPr marL="685800" lvl="0" indent="-19201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nl-BE" sz="3315"/>
              <a:t>Burgers informeren, adviseren en begeleiden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3315" b="1"/>
              <a:t>DOELSTELLING samenwerking</a:t>
            </a:r>
            <a:r>
              <a:rPr lang="nl-BE" sz="3315"/>
              <a:t>: </a:t>
            </a:r>
            <a:endParaRPr sz="3315"/>
          </a:p>
          <a:p>
            <a:pPr marL="685800" lvl="0" indent="-19201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nl-BE" sz="3315"/>
              <a:t>coördineren en mee helpen realiseren</a:t>
            </a:r>
            <a:endParaRPr sz="3315"/>
          </a:p>
          <a:p>
            <a:pPr marL="685800" lvl="0" indent="-19201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nl-BE" sz="3315"/>
              <a:t>uniform woonbeleid </a:t>
            </a:r>
            <a:endParaRPr sz="3315"/>
          </a:p>
          <a:p>
            <a:pPr marL="685800" lvl="0" indent="-19201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nl-BE" sz="3315"/>
              <a:t>ambitieuzere doelstellingen</a:t>
            </a:r>
            <a:endParaRPr sz="3315"/>
          </a:p>
          <a:p>
            <a:pPr marL="4572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3315"/>
              <a:t>               </a:t>
            </a:r>
            <a:r>
              <a:rPr lang="nl-BE" sz="3315" b="1" i="1">
                <a:solidFill>
                  <a:srgbClr val="F15427"/>
                </a:solidFill>
              </a:rPr>
              <a:t>“</a:t>
            </a:r>
            <a:r>
              <a:rPr lang="nl-BE" sz="4385" b="1" i="1">
                <a:solidFill>
                  <a:srgbClr val="F15427"/>
                </a:solidFill>
              </a:rPr>
              <a:t>Wat we samen doen doen we beter.</a:t>
            </a:r>
            <a:r>
              <a:rPr lang="nl-BE" sz="3315" b="1" i="1">
                <a:solidFill>
                  <a:srgbClr val="F15427"/>
                </a:solidFill>
              </a:rPr>
              <a:t>”</a:t>
            </a:r>
            <a:endParaRPr sz="3315" b="1" i="1">
              <a:solidFill>
                <a:srgbClr val="F15427"/>
              </a:solidFill>
            </a:endParaRPr>
          </a:p>
          <a:p>
            <a:pPr marL="685800" lvl="1" indent="-101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ct val="100000"/>
              <a:buNone/>
            </a:pPr>
            <a:endParaRPr sz="2000"/>
          </a:p>
        </p:txBody>
      </p:sp>
      <p:sp>
        <p:nvSpPr>
          <p:cNvPr id="70" name="Google Shape;70;g32cdb01c1b2_0_25"/>
          <p:cNvSpPr/>
          <p:nvPr/>
        </p:nvSpPr>
        <p:spPr>
          <a:xfrm>
            <a:off x="838200" y="341234"/>
            <a:ext cx="10515600" cy="1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BE" sz="4400">
                <a:solidFill>
                  <a:srgbClr val="4B0D58"/>
                </a:solidFill>
              </a:rPr>
              <a:t>de Woonwinkel</a:t>
            </a:r>
            <a:endParaRPr sz="4400">
              <a:solidFill>
                <a:srgbClr val="4B0D58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BE" sz="2700">
                <a:solidFill>
                  <a:srgbClr val="F15427"/>
                </a:solidFill>
              </a:rPr>
              <a:t>LOKAAL WOONBELEID - TAKENPAKKET</a:t>
            </a:r>
            <a:endParaRPr sz="2700">
              <a:solidFill>
                <a:srgbClr val="F15427"/>
              </a:solidFill>
            </a:endParaRPr>
          </a:p>
        </p:txBody>
      </p:sp>
      <p:pic>
        <p:nvPicPr>
          <p:cNvPr id="71" name="Google Shape;71;g32cdb01c1b2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1550" y="4093175"/>
            <a:ext cx="4150450" cy="276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2fcc4563ce_0_11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Ouderen en wonen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 sz="2700">
                <a:solidFill>
                  <a:srgbClr val="F15427"/>
                </a:solidFill>
              </a:rPr>
              <a:t>ONDERZOEK: Hoe wonen ouderen</a:t>
            </a:r>
            <a:endParaRPr sz="2700">
              <a:solidFill>
                <a:srgbClr val="F15427"/>
              </a:solidFill>
            </a:endParaRPr>
          </a:p>
        </p:txBody>
      </p:sp>
      <p:sp>
        <p:nvSpPr>
          <p:cNvPr id="339" name="Google Shape;339;g32fcc4563ce_0_11"/>
          <p:cNvSpPr txBox="1">
            <a:spLocks noGrp="1"/>
          </p:cNvSpPr>
          <p:nvPr>
            <p:ph type="body" idx="1"/>
          </p:nvPr>
        </p:nvSpPr>
        <p:spPr>
          <a:xfrm>
            <a:off x="838200" y="1829325"/>
            <a:ext cx="10515600" cy="43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600" b="1"/>
              <a:t>Maatschappelijke context : </a:t>
            </a:r>
            <a:r>
              <a:rPr lang="nl-BE" sz="2400" b="1">
                <a:solidFill>
                  <a:srgbClr val="F15427"/>
                </a:solidFill>
              </a:rPr>
              <a:t>Huurmarkt 2024</a:t>
            </a:r>
            <a:endParaRPr sz="2400" b="1">
              <a:solidFill>
                <a:srgbClr val="F15427"/>
              </a:solidFill>
            </a:endParaRPr>
          </a:p>
          <a:p>
            <a:pPr marL="9144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91440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40" name="Google Shape;340;g32fcc4563ce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6000" y="2805075"/>
            <a:ext cx="6286500" cy="3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32fcc4563ce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38299" y="4121250"/>
            <a:ext cx="3653700" cy="273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32fcc4563ce_0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15550" y="288099"/>
            <a:ext cx="2638325" cy="290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2fcc4563ce_0_27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Ouderen en wonen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 sz="2700">
                <a:solidFill>
                  <a:srgbClr val="F15427"/>
                </a:solidFill>
              </a:rPr>
              <a:t>ONDERZOEK: Hoe wonen ouderen</a:t>
            </a:r>
            <a:endParaRPr sz="2700">
              <a:solidFill>
                <a:srgbClr val="F15427"/>
              </a:solidFill>
            </a:endParaRPr>
          </a:p>
        </p:txBody>
      </p:sp>
      <p:sp>
        <p:nvSpPr>
          <p:cNvPr id="348" name="Google Shape;348;g32fcc4563ce_0_27"/>
          <p:cNvSpPr txBox="1">
            <a:spLocks noGrp="1"/>
          </p:cNvSpPr>
          <p:nvPr>
            <p:ph type="body" idx="1"/>
          </p:nvPr>
        </p:nvSpPr>
        <p:spPr>
          <a:xfrm>
            <a:off x="882525" y="1690825"/>
            <a:ext cx="10515600" cy="44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2600" b="1"/>
              <a:t>Maatschappelijke context : </a:t>
            </a:r>
            <a:r>
              <a:rPr lang="nl-BE" b="1">
                <a:solidFill>
                  <a:srgbClr val="F15427"/>
                </a:solidFill>
              </a:rPr>
              <a:t>Woning</a:t>
            </a:r>
            <a:r>
              <a:rPr lang="nl-BE" sz="2400" b="1">
                <a:solidFill>
                  <a:srgbClr val="F15427"/>
                </a:solidFill>
              </a:rPr>
              <a:t>markt 2024</a:t>
            </a:r>
            <a:endParaRPr sz="2400" b="1">
              <a:solidFill>
                <a:srgbClr val="F15427"/>
              </a:solidFill>
            </a:endParaRPr>
          </a:p>
          <a:p>
            <a:pPr marL="9144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91440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49" name="Google Shape;349;g32fcc4563ce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700" y="2388250"/>
            <a:ext cx="6465850" cy="393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32fcc4563ce_0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5850" y="229825"/>
            <a:ext cx="2987675" cy="263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32fcc4563ce_0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07838" y="3771900"/>
            <a:ext cx="2384162" cy="3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4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Onze website</a:t>
            </a:r>
            <a:endParaRPr/>
          </a:p>
        </p:txBody>
      </p:sp>
      <p:sp>
        <p:nvSpPr>
          <p:cNvPr id="357" name="Google Shape;357;p44"/>
          <p:cNvSpPr txBox="1">
            <a:spLocks noGrp="1"/>
          </p:cNvSpPr>
          <p:nvPr>
            <p:ph type="body" idx="1"/>
          </p:nvPr>
        </p:nvSpPr>
        <p:spPr>
          <a:xfrm>
            <a:off x="838200" y="3309421"/>
            <a:ext cx="10515600" cy="28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427"/>
              </a:buClr>
              <a:buSzPts val="2400"/>
              <a:buNone/>
            </a:pPr>
            <a:endParaRPr/>
          </a:p>
        </p:txBody>
      </p:sp>
      <p:sp>
        <p:nvSpPr>
          <p:cNvPr id="358" name="Google Shape;358;p44"/>
          <p:cNvSpPr/>
          <p:nvPr/>
        </p:nvSpPr>
        <p:spPr>
          <a:xfrm>
            <a:off x="838200" y="1960750"/>
            <a:ext cx="105156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BE" sz="3200" b="0" i="0" u="none" strike="noStrike" cap="none">
                <a:solidFill>
                  <a:srgbClr val="F15427"/>
                </a:solidFill>
                <a:latin typeface="Arial"/>
                <a:ea typeface="Arial"/>
                <a:cs typeface="Arial"/>
                <a:sym typeface="Arial"/>
              </a:rPr>
              <a:t>www.dewoonwinkel.be</a:t>
            </a:r>
            <a:endParaRPr sz="3200" b="0" i="0" u="none" strike="noStrike" cap="none">
              <a:solidFill>
                <a:srgbClr val="4B0D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9" name="Google Shape;35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22575"/>
            <a:ext cx="12191999" cy="316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7"/>
          <p:cNvSpPr txBox="1">
            <a:spLocks noGrp="1"/>
          </p:cNvSpPr>
          <p:nvPr>
            <p:ph type="title"/>
          </p:nvPr>
        </p:nvSpPr>
        <p:spPr>
          <a:xfrm>
            <a:off x="1432550" y="616599"/>
            <a:ext cx="10515600" cy="15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Onze facebookpagina	</a:t>
            </a:r>
            <a:endParaRPr/>
          </a:p>
        </p:txBody>
      </p:sp>
      <p:sp>
        <p:nvSpPr>
          <p:cNvPr id="365" name="Google Shape;365;p57"/>
          <p:cNvSpPr txBox="1">
            <a:spLocks noGrp="1"/>
          </p:cNvSpPr>
          <p:nvPr>
            <p:ph type="body" idx="1"/>
          </p:nvPr>
        </p:nvSpPr>
        <p:spPr>
          <a:xfrm>
            <a:off x="838200" y="2172999"/>
            <a:ext cx="10515600" cy="40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/>
              <a:t>Blijf op de hoogte over aanpassingen, tips en tricks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427"/>
              </a:buClr>
              <a:buSzPts val="2400"/>
              <a:buNone/>
            </a:pPr>
            <a:endParaRPr/>
          </a:p>
        </p:txBody>
      </p:sp>
      <p:pic>
        <p:nvPicPr>
          <p:cNvPr id="366" name="Google Shape;366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9449" y="3591862"/>
            <a:ext cx="595312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7"/>
          <p:cNvPicPr preferRelativeResize="0"/>
          <p:nvPr/>
        </p:nvPicPr>
        <p:blipFill rotWithShape="1">
          <a:blip r:embed="rId4">
            <a:alphaModFix/>
          </a:blip>
          <a:srcRect l="15917" t="19444" r="25941" b="29861"/>
          <a:stretch/>
        </p:blipFill>
        <p:spPr>
          <a:xfrm>
            <a:off x="3347132" y="4117300"/>
            <a:ext cx="1250201" cy="74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7"/>
          <p:cNvSpPr/>
          <p:nvPr/>
        </p:nvSpPr>
        <p:spPr>
          <a:xfrm>
            <a:off x="3299176" y="3820412"/>
            <a:ext cx="1346100" cy="1343100"/>
          </a:xfrm>
          <a:prstGeom prst="ellipse">
            <a:avLst/>
          </a:prstGeom>
          <a:noFill/>
          <a:ln w="381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57" descr="Bestand:Facebook f logo (2019).svg - Wiki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18776" y="4489124"/>
            <a:ext cx="2644777" cy="2644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1691725" y="479425"/>
            <a:ext cx="9627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de Woonwinkel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 sz="2700">
                <a:solidFill>
                  <a:srgbClr val="F15427"/>
                </a:solidFill>
              </a:rPr>
              <a:t>HET TEAM</a:t>
            </a:r>
            <a:endParaRPr sz="2700">
              <a:solidFill>
                <a:srgbClr val="F15427"/>
              </a:solidFill>
            </a:endParaRPr>
          </a:p>
        </p:txBody>
      </p:sp>
      <p:sp>
        <p:nvSpPr>
          <p:cNvPr id="77" name="Google Shape;77;p5"/>
          <p:cNvSpPr txBox="1">
            <a:spLocks noGrp="1"/>
          </p:cNvSpPr>
          <p:nvPr>
            <p:ph type="body" idx="1"/>
          </p:nvPr>
        </p:nvSpPr>
        <p:spPr>
          <a:xfrm>
            <a:off x="1782850" y="2090875"/>
            <a:ext cx="9627900" cy="3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6858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nl-BE"/>
              <a:t>Sociaal adviseurs</a:t>
            </a:r>
            <a:endParaRPr/>
          </a:p>
          <a:p>
            <a:pPr marL="6858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nl-BE"/>
              <a:t>Technisch adviseurs</a:t>
            </a:r>
            <a:endParaRPr/>
          </a:p>
          <a:p>
            <a:pPr marL="6858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nl-BE"/>
              <a:t>Energiecoach</a:t>
            </a:r>
            <a:endParaRPr/>
          </a:p>
          <a:p>
            <a:pPr marL="6858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nl-BE"/>
              <a:t>Administratief medewerker</a:t>
            </a:r>
            <a:endParaRPr/>
          </a:p>
          <a:p>
            <a:pPr marL="6858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nl-BE"/>
              <a:t>Coördinator</a:t>
            </a:r>
            <a:endParaRPr/>
          </a:p>
          <a:p>
            <a:pPr marL="228600" lvl="0" indent="-76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cdb01c1b2_0_0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Het team: de coördinator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nl-BE" sz="2700">
                <a:solidFill>
                  <a:srgbClr val="F15427"/>
                </a:solidFill>
              </a:rPr>
              <a:t>HET BELEID: inspireren, coördineren en ondersteunen</a:t>
            </a:r>
            <a:r>
              <a:rPr lang="nl-BE" sz="3200">
                <a:solidFill>
                  <a:srgbClr val="F15427"/>
                </a:solidFill>
              </a:rPr>
              <a:t> </a:t>
            </a:r>
            <a:endParaRPr sz="2700">
              <a:solidFill>
                <a:srgbClr val="F15427"/>
              </a:solidFill>
            </a:endParaRPr>
          </a:p>
        </p:txBody>
      </p:sp>
      <p:sp>
        <p:nvSpPr>
          <p:cNvPr id="83" name="Google Shape;83;g32cdb01c1b2_0_0"/>
          <p:cNvSpPr txBox="1">
            <a:spLocks noGrp="1"/>
          </p:cNvSpPr>
          <p:nvPr>
            <p:ph type="body" idx="1"/>
          </p:nvPr>
        </p:nvSpPr>
        <p:spPr>
          <a:xfrm>
            <a:off x="1291700" y="2298675"/>
            <a:ext cx="10062000" cy="45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lvl="0" indent="-203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BE" sz="2000"/>
              <a:t>Inspireert het Lokaal Woonbeleid</a:t>
            </a:r>
            <a:endParaRPr sz="2000"/>
          </a:p>
          <a:p>
            <a:pPr marL="137160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dat wordt uitgestippeld door de STUURGROEP </a:t>
            </a:r>
            <a:endParaRPr sz="1900"/>
          </a:p>
          <a:p>
            <a:pPr marL="137160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bestaande uit de 5 Schepenen van Wonen</a:t>
            </a:r>
            <a:endParaRPr sz="1900"/>
          </a:p>
          <a:p>
            <a:pPr marL="685800" lvl="0" indent="-203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BE" sz="2000"/>
              <a:t>Coördineert het Lokaal Woonbeleid</a:t>
            </a:r>
            <a:endParaRPr sz="2000"/>
          </a:p>
          <a:p>
            <a:pPr marL="685800" lvl="0" indent="-203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BE" sz="2000"/>
              <a:t>Ondersteunt de Lokale Besturen</a:t>
            </a:r>
            <a:endParaRPr sz="2000"/>
          </a:p>
          <a:p>
            <a:pPr marL="685800" lvl="0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nl-BE" sz="2000"/>
              <a:t>Stimuleert de samenwerking met exte</a:t>
            </a:r>
            <a:r>
              <a:rPr lang="nl-BE" sz="2200"/>
              <a:t>rne partners</a:t>
            </a:r>
            <a:endParaRPr sz="2200"/>
          </a:p>
          <a:p>
            <a:pPr marL="685800" lvl="0" indent="-203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nl-BE" sz="2000"/>
              <a:t>Coacht het team van de Woonwinkel</a:t>
            </a:r>
            <a:endParaRPr sz="2000"/>
          </a:p>
          <a:p>
            <a:pPr marL="685800" lvl="1" indent="-101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endParaRPr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2cdb01c1b2_0_12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Het team: de coördinator</a:t>
            </a:r>
            <a:endParaRPr/>
          </a:p>
        </p:txBody>
      </p:sp>
      <p:sp>
        <p:nvSpPr>
          <p:cNvPr id="89" name="Google Shape;89;g32cdb01c1b2_0_12"/>
          <p:cNvSpPr txBox="1">
            <a:spLocks noGrp="1"/>
          </p:cNvSpPr>
          <p:nvPr>
            <p:ph type="body" idx="1"/>
          </p:nvPr>
        </p:nvSpPr>
        <p:spPr>
          <a:xfrm>
            <a:off x="838200" y="1940600"/>
            <a:ext cx="10515600" cy="46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427"/>
              </a:buClr>
              <a:buSzPct val="100000"/>
              <a:buNone/>
            </a:pPr>
            <a:endParaRPr/>
          </a:p>
          <a:p>
            <a:pPr marL="228600" lvl="0" indent="-1936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427"/>
              </a:buClr>
              <a:buSzPct val="100000"/>
              <a:buChar char="•"/>
            </a:pPr>
            <a:r>
              <a:rPr lang="nl-BE" sz="2000"/>
              <a:t>Organiseren van het lokaal woonoverleg</a:t>
            </a:r>
            <a:endParaRPr sz="2000"/>
          </a:p>
          <a:p>
            <a:pPr marL="914400" lvl="1" indent="-346075" algn="l" rtl="0">
              <a:spcBef>
                <a:spcPts val="1000"/>
              </a:spcBef>
              <a:spcAft>
                <a:spcPts val="0"/>
              </a:spcAft>
              <a:buSzPct val="105263"/>
              <a:buChar char="•"/>
            </a:pPr>
            <a:r>
              <a:rPr lang="nl-BE" sz="1900"/>
              <a:t>in samenwerking met partners (woonmaatschappijen, WVI, Wonen in Vlaanderen) </a:t>
            </a:r>
            <a:endParaRPr sz="1900"/>
          </a:p>
          <a:p>
            <a:pPr marL="914400" lvl="1" indent="-346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427"/>
              </a:buClr>
              <a:buSzPct val="105263"/>
              <a:buChar char="•"/>
            </a:pPr>
            <a:r>
              <a:rPr lang="nl-BE" sz="1900"/>
              <a:t>kerncijfers rond wonen</a:t>
            </a:r>
            <a:endParaRPr sz="1900"/>
          </a:p>
          <a:p>
            <a:pPr marL="914400" lvl="1" indent="-346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427"/>
              </a:buClr>
              <a:buSzPct val="105263"/>
              <a:buChar char="•"/>
            </a:pPr>
            <a:r>
              <a:rPr lang="nl-BE" sz="1900"/>
              <a:t>ruimtelijk woonbeleid, oa:</a:t>
            </a:r>
            <a:endParaRPr sz="1900"/>
          </a:p>
          <a:p>
            <a:pPr marL="1371600" lvl="2" indent="-34020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nl-BE" sz="1900"/>
              <a:t>vergunningenbeleid</a:t>
            </a:r>
            <a:endParaRPr sz="1900"/>
          </a:p>
          <a:p>
            <a:pPr marL="1371600" lvl="2" indent="-33432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nl-BE" sz="1800"/>
              <a:t>leegstand, verwaarlozing</a:t>
            </a:r>
            <a:endParaRPr sz="1800"/>
          </a:p>
          <a:p>
            <a:pPr marL="914400" lvl="1" indent="-34020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nl-BE" sz="1900"/>
              <a:t>sociaal woonbeleid, oa:</a:t>
            </a:r>
            <a:endParaRPr sz="1900"/>
          </a:p>
          <a:p>
            <a:pPr marL="1371600" lvl="2" indent="-33432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nl-BE" sz="1800"/>
              <a:t>beleid sociaal wonen</a:t>
            </a:r>
            <a:endParaRPr sz="1800"/>
          </a:p>
          <a:p>
            <a:pPr marL="1371600" lvl="2" indent="-33432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nl-BE" sz="1800"/>
              <a:t>nood- en doorgangswoningen</a:t>
            </a:r>
            <a:endParaRPr sz="1800"/>
          </a:p>
          <a:p>
            <a:pPr marL="914400" lvl="1" indent="-34020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nl-BE" sz="1900"/>
              <a:t>dienstverlening </a:t>
            </a:r>
            <a:endParaRPr sz="1900"/>
          </a:p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900"/>
          </a:p>
          <a:p>
            <a:pPr marL="457200" lvl="0" indent="-346075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nl-BE" sz="2000"/>
              <a:t>Collectief opnemen van ambities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90" name="Google Shape;90;g32cdb01c1b2_0_12"/>
          <p:cNvSpPr/>
          <p:nvPr/>
        </p:nvSpPr>
        <p:spPr>
          <a:xfrm>
            <a:off x="838200" y="1296502"/>
            <a:ext cx="10515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BE" sz="2700" b="0" i="0" u="none" strike="noStrike" cap="none">
                <a:solidFill>
                  <a:srgbClr val="F15427"/>
                </a:solidFill>
                <a:latin typeface="Arial"/>
                <a:ea typeface="Arial"/>
                <a:cs typeface="Arial"/>
                <a:sym typeface="Arial"/>
              </a:rPr>
              <a:t>HET BELEID: insp</a:t>
            </a:r>
            <a:r>
              <a:rPr lang="nl-BE" sz="2700">
                <a:solidFill>
                  <a:srgbClr val="F15427"/>
                </a:solidFill>
              </a:rPr>
              <a:t>ireren, coördineren en ondersteunen</a:t>
            </a:r>
            <a:r>
              <a:rPr lang="nl-BE" sz="3200" b="0" i="0" u="none" strike="noStrike" cap="none">
                <a:solidFill>
                  <a:srgbClr val="F1542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i="0" u="none" strike="noStrike" cap="none">
              <a:solidFill>
                <a:srgbClr val="F1542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2cdb01c1b2_0_18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Het team: de coördinator</a:t>
            </a:r>
            <a:endParaRPr/>
          </a:p>
        </p:txBody>
      </p:sp>
      <p:sp>
        <p:nvSpPr>
          <p:cNvPr id="96" name="Google Shape;96;g32cdb01c1b2_0_18"/>
          <p:cNvSpPr txBox="1">
            <a:spLocks noGrp="1"/>
          </p:cNvSpPr>
          <p:nvPr>
            <p:ph type="body" idx="1"/>
          </p:nvPr>
        </p:nvSpPr>
        <p:spPr>
          <a:xfrm>
            <a:off x="838200" y="2115775"/>
            <a:ext cx="10515600" cy="43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19431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4347"/>
              <a:buChar char="•"/>
            </a:pPr>
            <a:r>
              <a:rPr lang="nl-BE"/>
              <a:t>Netwerk Woonkwaliteit: </a:t>
            </a:r>
            <a:r>
              <a:rPr lang="nl-BE" sz="2300"/>
              <a:t>multidisciplinair overleg</a:t>
            </a:r>
            <a:endParaRPr sz="2300"/>
          </a:p>
          <a:p>
            <a:pPr marL="914400" lvl="1" indent="-34178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/>
              <a:t>reglementering, procedures</a:t>
            </a:r>
            <a:endParaRPr/>
          </a:p>
          <a:p>
            <a:pPr marL="914400" lvl="1" indent="-34178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nl-BE"/>
              <a:t>concrete dossiers</a:t>
            </a:r>
            <a:endParaRPr/>
          </a:p>
          <a:p>
            <a:pPr marL="228600" lvl="0" indent="-19431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nl-BE"/>
              <a:t>Intergemeentelijke overleg met diensten Ruimte en Sociaal Huis </a:t>
            </a:r>
            <a:endParaRPr/>
          </a:p>
          <a:p>
            <a:pPr marL="228600" lvl="0" indent="-19431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nl-BE"/>
              <a:t>Samenwerking tussen team en onze partners </a:t>
            </a:r>
            <a:endParaRPr/>
          </a:p>
          <a:p>
            <a:pPr marL="685800" lvl="1" indent="-195738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nl-BE"/>
              <a:t>Sociaal huis</a:t>
            </a:r>
            <a:endParaRPr/>
          </a:p>
          <a:p>
            <a:pPr marL="685800" lvl="1" indent="-195738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nl-BE"/>
              <a:t>Politie</a:t>
            </a:r>
            <a:endParaRPr/>
          </a:p>
          <a:p>
            <a:pPr marL="685800" lvl="1" indent="-195738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nl-BE"/>
              <a:t>Brandweer</a:t>
            </a:r>
            <a:endParaRPr/>
          </a:p>
          <a:p>
            <a:pPr marL="685800" lvl="1" indent="-195738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nl-BE"/>
              <a:t>Energiesnoeiers</a:t>
            </a:r>
            <a:endParaRPr/>
          </a:p>
          <a:p>
            <a:pPr marL="685800" lvl="1" indent="-195738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nl-BE"/>
              <a:t>Wonen in Vlaanderen</a:t>
            </a:r>
            <a:endParaRPr/>
          </a:p>
          <a:p>
            <a:pPr marL="685800" lvl="1" indent="-195738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nl-BE"/>
              <a:t>Energiehuis WVI</a:t>
            </a:r>
            <a:endParaRPr/>
          </a:p>
          <a:p>
            <a:pPr marL="685800" lvl="1" indent="-195738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ct val="115000"/>
              <a:buChar char="•"/>
            </a:pPr>
            <a:r>
              <a:rPr lang="nl-BE"/>
              <a:t>Acasus</a:t>
            </a:r>
            <a:endParaRPr sz="2000"/>
          </a:p>
        </p:txBody>
      </p:sp>
      <p:sp>
        <p:nvSpPr>
          <p:cNvPr id="97" name="Google Shape;97;g32cdb01c1b2_0_18"/>
          <p:cNvSpPr/>
          <p:nvPr/>
        </p:nvSpPr>
        <p:spPr>
          <a:xfrm>
            <a:off x="838200" y="1296500"/>
            <a:ext cx="10515600" cy="10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nl-BE" sz="2700">
                <a:solidFill>
                  <a:srgbClr val="F15427"/>
                </a:solidFill>
              </a:rPr>
              <a:t>HET BELEID: inspireren, coördineren en ondersteunen</a:t>
            </a:r>
            <a:r>
              <a:rPr lang="nl-BE" sz="3200">
                <a:solidFill>
                  <a:srgbClr val="F15427"/>
                </a:solidFill>
              </a:rPr>
              <a:t> 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g32cdb01c1b2_0_18" descr="Admission of Partners - ClassNotes.ng"/>
          <p:cNvPicPr preferRelativeResize="0"/>
          <p:nvPr/>
        </p:nvPicPr>
        <p:blipFill rotWithShape="1">
          <a:blip r:embed="rId3">
            <a:alphaModFix/>
          </a:blip>
          <a:srcRect l="8900" r="8529"/>
          <a:stretch/>
        </p:blipFill>
        <p:spPr>
          <a:xfrm>
            <a:off x="8774875" y="4349020"/>
            <a:ext cx="3417117" cy="2508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838200" y="441324"/>
            <a:ext cx="10515600" cy="16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/>
              <a:t>Het team: sociaal adviseurs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 sz="2700">
                <a:solidFill>
                  <a:srgbClr val="F15427"/>
                </a:solidFill>
              </a:rPr>
              <a:t>REALISEREN doelstelling: informeren,</a:t>
            </a:r>
            <a:endParaRPr sz="2700">
              <a:solidFill>
                <a:srgbClr val="F1542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0D58"/>
              </a:buClr>
              <a:buSzPts val="4400"/>
              <a:buFont typeface="Arial"/>
              <a:buNone/>
            </a:pPr>
            <a:r>
              <a:rPr lang="nl-BE" sz="2700">
                <a:solidFill>
                  <a:srgbClr val="F15427"/>
                </a:solidFill>
              </a:rPr>
              <a:t>adviseren en begeleiden</a:t>
            </a:r>
            <a:endParaRPr sz="2700">
              <a:solidFill>
                <a:srgbClr val="F15427"/>
              </a:solidFill>
            </a:endParaRPr>
          </a:p>
        </p:txBody>
      </p:sp>
      <p:sp>
        <p:nvSpPr>
          <p:cNvPr id="104" name="Google Shape;104;p6"/>
          <p:cNvSpPr txBox="1">
            <a:spLocks noGrp="1"/>
          </p:cNvSpPr>
          <p:nvPr>
            <p:ph type="body" idx="1"/>
          </p:nvPr>
        </p:nvSpPr>
        <p:spPr>
          <a:xfrm>
            <a:off x="521550" y="2566000"/>
            <a:ext cx="10515600" cy="46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03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427"/>
              </a:buClr>
              <a:buSzPts val="2000"/>
              <a:buChar char="•"/>
            </a:pPr>
            <a:r>
              <a:rPr lang="nl-BE" sz="2000">
                <a:solidFill>
                  <a:srgbClr val="F15427"/>
                </a:solidFill>
              </a:rPr>
              <a:t>Bemannen het woonloket in:</a:t>
            </a:r>
            <a:endParaRPr sz="2000"/>
          </a:p>
          <a:p>
            <a:pPr marL="685800" lvl="1" indent="-203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Damme &amp; Beernem op dinsdag</a:t>
            </a:r>
            <a:endParaRPr sz="1900"/>
          </a:p>
          <a:p>
            <a:pPr marL="685800" lvl="1" indent="-203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Torhout op woensdag </a:t>
            </a:r>
            <a:endParaRPr sz="1900"/>
          </a:p>
          <a:p>
            <a:pPr marL="685800" lvl="1" indent="-203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Oostkamp op donderdag </a:t>
            </a:r>
            <a:endParaRPr sz="1900"/>
          </a:p>
          <a:p>
            <a:pPr marL="685800" lvl="1" indent="-203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Zedelgem op vrijdag</a:t>
            </a:r>
            <a:endParaRPr sz="190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endParaRPr sz="2000"/>
          </a:p>
          <a:p>
            <a:pPr marL="2286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427"/>
              </a:buClr>
              <a:buSzPts val="2000"/>
              <a:buChar char="•"/>
            </a:pPr>
            <a:r>
              <a:rPr lang="nl-BE" sz="2000">
                <a:solidFill>
                  <a:srgbClr val="F15427"/>
                </a:solidFill>
              </a:rPr>
              <a:t>Thema’s op het woonloket:</a:t>
            </a:r>
            <a:endParaRPr sz="2000">
              <a:solidFill>
                <a:srgbClr val="F15427"/>
              </a:solidFill>
            </a:endParaRPr>
          </a:p>
          <a:p>
            <a:pPr marL="685800" lvl="1" indent="-203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Huren &amp; verhuren</a:t>
            </a:r>
            <a:endParaRPr sz="1900"/>
          </a:p>
          <a:p>
            <a:pPr marL="685800" lvl="1" indent="-203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Conformiteit van huurwoningen</a:t>
            </a:r>
            <a:endParaRPr sz="1900"/>
          </a:p>
          <a:p>
            <a:pPr marL="685800" lvl="1" indent="-203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Energie</a:t>
            </a:r>
            <a:endParaRPr sz="1900"/>
          </a:p>
          <a:p>
            <a:pPr marL="685800" lvl="1" indent="-203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Verbouwen en premies</a:t>
            </a:r>
            <a:endParaRPr sz="1900"/>
          </a:p>
          <a:p>
            <a:pPr marL="685800" lvl="1" indent="-203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nl-BE" sz="1900"/>
              <a:t>Discriminatiemeldpunt </a:t>
            </a:r>
            <a:endParaRPr sz="190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endParaRPr sz="2000"/>
          </a:p>
        </p:txBody>
      </p:sp>
      <p:pic>
        <p:nvPicPr>
          <p:cNvPr id="105" name="Google Shape;10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7859" y="-4"/>
            <a:ext cx="3803100" cy="2852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6" name="Google Shape;106;p6"/>
          <p:cNvSpPr txBox="1"/>
          <p:nvPr/>
        </p:nvSpPr>
        <p:spPr>
          <a:xfrm>
            <a:off x="7158650" y="2087425"/>
            <a:ext cx="104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Torhout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6"/>
          <p:cNvSpPr txBox="1"/>
          <p:nvPr/>
        </p:nvSpPr>
        <p:spPr>
          <a:xfrm>
            <a:off x="7948825" y="2857375"/>
            <a:ext cx="137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Oostkamp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6"/>
          <p:cNvSpPr txBox="1"/>
          <p:nvPr/>
        </p:nvSpPr>
        <p:spPr>
          <a:xfrm>
            <a:off x="11037150" y="2852400"/>
            <a:ext cx="12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Beernem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6"/>
          <p:cNvSpPr txBox="1"/>
          <p:nvPr/>
        </p:nvSpPr>
        <p:spPr>
          <a:xfrm>
            <a:off x="9663125" y="3105925"/>
            <a:ext cx="145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Zedelgem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6"/>
          <p:cNvSpPr txBox="1"/>
          <p:nvPr/>
        </p:nvSpPr>
        <p:spPr>
          <a:xfrm>
            <a:off x="11037150" y="2487613"/>
            <a:ext cx="125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Damme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" name="Google Shape;111;p6"/>
          <p:cNvCxnSpPr>
            <a:stCxn id="106" idx="3"/>
          </p:cNvCxnSpPr>
          <p:nvPr/>
        </p:nvCxnSpPr>
        <p:spPr>
          <a:xfrm rot="10800000" flipH="1">
            <a:off x="8205650" y="2221825"/>
            <a:ext cx="384600" cy="65700"/>
          </a:xfrm>
          <a:prstGeom prst="straightConnector1">
            <a:avLst/>
          </a:prstGeom>
          <a:noFill/>
          <a:ln w="9525" cap="flat" cmpd="sng">
            <a:solidFill>
              <a:srgbClr val="F1542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2" name="Google Shape;112;p6"/>
          <p:cNvCxnSpPr>
            <a:stCxn id="107" idx="3"/>
          </p:cNvCxnSpPr>
          <p:nvPr/>
        </p:nvCxnSpPr>
        <p:spPr>
          <a:xfrm rot="10800000" flipH="1">
            <a:off x="9325825" y="2738275"/>
            <a:ext cx="233100" cy="319200"/>
          </a:xfrm>
          <a:prstGeom prst="straightConnector1">
            <a:avLst/>
          </a:prstGeom>
          <a:noFill/>
          <a:ln w="9525" cap="flat" cmpd="sng">
            <a:solidFill>
              <a:srgbClr val="F1542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3" name="Google Shape;113;p6"/>
          <p:cNvCxnSpPr/>
          <p:nvPr/>
        </p:nvCxnSpPr>
        <p:spPr>
          <a:xfrm rot="10800000">
            <a:off x="10357052" y="2803971"/>
            <a:ext cx="158482" cy="187202"/>
          </a:xfrm>
          <a:prstGeom prst="straightConnector1">
            <a:avLst/>
          </a:prstGeom>
          <a:noFill/>
          <a:ln w="9525" cap="flat" cmpd="sng">
            <a:solidFill>
              <a:srgbClr val="F1542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4" name="Google Shape;114;p6"/>
          <p:cNvCxnSpPr>
            <a:stCxn id="110" idx="0"/>
          </p:cNvCxnSpPr>
          <p:nvPr/>
        </p:nvCxnSpPr>
        <p:spPr>
          <a:xfrm rot="10800000">
            <a:off x="11499000" y="2239213"/>
            <a:ext cx="166200" cy="248400"/>
          </a:xfrm>
          <a:prstGeom prst="straightConnector1">
            <a:avLst/>
          </a:prstGeom>
          <a:noFill/>
          <a:ln w="9525" cap="flat" cmpd="sng">
            <a:solidFill>
              <a:srgbClr val="F1542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5" name="Google Shape;115;p6"/>
          <p:cNvCxnSpPr/>
          <p:nvPr/>
        </p:nvCxnSpPr>
        <p:spPr>
          <a:xfrm rot="10800000">
            <a:off x="11037221" y="2710371"/>
            <a:ext cx="158400" cy="187200"/>
          </a:xfrm>
          <a:prstGeom prst="straightConnector1">
            <a:avLst/>
          </a:prstGeom>
          <a:noFill/>
          <a:ln w="9525" cap="flat" cmpd="sng">
            <a:solidFill>
              <a:srgbClr val="F1542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6" name="Google Shape;116;p6"/>
          <p:cNvCxnSpPr>
            <a:stCxn id="109" idx="0"/>
          </p:cNvCxnSpPr>
          <p:nvPr/>
        </p:nvCxnSpPr>
        <p:spPr>
          <a:xfrm rot="10800000" flipH="1">
            <a:off x="10389275" y="2821825"/>
            <a:ext cx="318300" cy="284100"/>
          </a:xfrm>
          <a:prstGeom prst="straightConnector1">
            <a:avLst/>
          </a:prstGeom>
          <a:noFill/>
          <a:ln w="9525" cap="flat" cmpd="sng">
            <a:solidFill>
              <a:srgbClr val="F1542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7" name="Google Shape;11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8299" y="2991175"/>
            <a:ext cx="2180538" cy="2052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6"/>
          <p:cNvSpPr/>
          <p:nvPr/>
        </p:nvSpPr>
        <p:spPr>
          <a:xfrm>
            <a:off x="5702175" y="5458300"/>
            <a:ext cx="4403400" cy="1205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BE" sz="1700">
                <a:solidFill>
                  <a:schemeClr val="dk1"/>
                </a:solidFill>
              </a:rPr>
              <a:t>Eerste aanspreekpunt voor alle woonvragen. We zijn er voor zowel eigenaar, huurder als verhuurder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 Woonwinkel THEMA_breedbeelddia">
  <a:themeElements>
    <a:clrScheme name="Kantoorthem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2516</Words>
  <Application>Microsoft Office PowerPoint</Application>
  <PresentationFormat>Breedbeeld</PresentationFormat>
  <Paragraphs>484</Paragraphs>
  <Slides>44</Slides>
  <Notes>44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47" baseType="lpstr">
      <vt:lpstr>Arial</vt:lpstr>
      <vt:lpstr>Calibri</vt:lpstr>
      <vt:lpstr>De Woonwinkel THEMA_breedbeelddia</vt:lpstr>
      <vt:lpstr>PowerPoint-presentatie</vt:lpstr>
      <vt:lpstr>  Intergemeentelijke samenwerking   de Woonwinkel</vt:lpstr>
      <vt:lpstr>Intergemeentelijke samenwerking - IGS</vt:lpstr>
      <vt:lpstr>PowerPoint-presentatie</vt:lpstr>
      <vt:lpstr>de Woonwinkel HET TEAM</vt:lpstr>
      <vt:lpstr>Het team: de coördinator HET BELEID: inspireren, coördineren en ondersteunen </vt:lpstr>
      <vt:lpstr>Het team: de coördinator</vt:lpstr>
      <vt:lpstr>Het team: de coördinator</vt:lpstr>
      <vt:lpstr>Het team: sociaal adviseurs REALISEREN doelstelling: informeren, adviseren en begeleiden</vt:lpstr>
      <vt:lpstr>PowerPoint-presentatie</vt:lpstr>
      <vt:lpstr>Op loket: ENERGIE </vt:lpstr>
      <vt:lpstr>Op loket:</vt:lpstr>
      <vt:lpstr>Op loket: Premies via Mijn Verbouwloket </vt:lpstr>
      <vt:lpstr>Op loket: Premies via Mijn Verbouwloket </vt:lpstr>
      <vt:lpstr>Op loket:</vt:lpstr>
      <vt:lpstr>Op loket: GEMEENTELIJKE PREMIES</vt:lpstr>
      <vt:lpstr>Op loket:  SOCIALE HUISVESTING - het Centraal Inschrijvingsregister (CIR)</vt:lpstr>
      <vt:lpstr> Op loket: HUURPREMIE voor huurders op wachtlijst sociale huisvesting </vt:lpstr>
      <vt:lpstr> Op loket: HUURPREMIE voor huurders op wachtlijst sociale huisvesting </vt:lpstr>
      <vt:lpstr>Op loket: HUURSUBSIDIE bij verhuis</vt:lpstr>
      <vt:lpstr> Op loket: HUURSUBSIDIE bij verhuis </vt:lpstr>
      <vt:lpstr>Het team: technisch adviseurs REALISEREN doelstelling:  verbetering kwaliteit woningpatrimonium</vt:lpstr>
      <vt:lpstr>Het team: technisch adviseurs Minimale kwaliteitseisen voor huurwoningen in Vlaanderen </vt:lpstr>
      <vt:lpstr>Het team: technisch adviseurs WONINGCONTROLE - TECHNISCH VERSLAG - CONFORMITEITSATTEST</vt:lpstr>
      <vt:lpstr>Het team: technisch adviseurs ONGESCHIKTHEID - ONBEWOONBAARHEID (O/O)</vt:lpstr>
      <vt:lpstr>Het team: technisch adviseurs</vt:lpstr>
      <vt:lpstr>Het team: technisch adviseurs</vt:lpstr>
      <vt:lpstr>Het team: technisch adviseurs PROCEDURES Woningkwaliteit</vt:lpstr>
      <vt:lpstr>Het team: technisch adviseurs GEVOLGEN beslissing O/O - VERHUURDER</vt:lpstr>
      <vt:lpstr> Het team: technisch adviseurs GEVOLGEN beslissing O/O - HUURDER </vt:lpstr>
      <vt:lpstr> Het team: technisch adviseurs PROCEDURE artikel 135, §2 Nieuwe Gemeentewet   Als het probleem de woningkwaliteit overstijgt of zeer acuut is. </vt:lpstr>
      <vt:lpstr> Woningkwaliteit - LEEGSTANDSBELEID </vt:lpstr>
      <vt:lpstr> Woningkwaliteit - BELEID rond VERWAARLOZING </vt:lpstr>
      <vt:lpstr>Het team: de energiecoach WONEN en MILIEU</vt:lpstr>
      <vt:lpstr>Het team: de energiecoach ENERGETISCHE RENOVATIES</vt:lpstr>
      <vt:lpstr>Het team: de energiecoach AANPASSINGSRENOVATIE - KLUSJES</vt:lpstr>
      <vt:lpstr>Het team: de energiecoach ONTZORGINGSTRAJECT</vt:lpstr>
      <vt:lpstr>Het team: de administratief medewerker De STEM van de Woonwinkel</vt:lpstr>
      <vt:lpstr>Ouderen en wonen ONDERZOEK WOONBELEID: Hoe wonen ouderen</vt:lpstr>
      <vt:lpstr>Ouderen en wonen ONDERZOEK: Hoe wonen ouderen</vt:lpstr>
      <vt:lpstr>Ouderen en wonen ONDERZOEK: Hoe wonen ouderen</vt:lpstr>
      <vt:lpstr>Onze website</vt:lpstr>
      <vt:lpstr>Onze facebookpagina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Iljoetchka Vanhee</dc:creator>
  <cp:lastModifiedBy>Niké - WE40</cp:lastModifiedBy>
  <cp:revision>1</cp:revision>
  <dcterms:created xsi:type="dcterms:W3CDTF">2023-05-17T06:54:39Z</dcterms:created>
  <dcterms:modified xsi:type="dcterms:W3CDTF">2025-03-07T09:09:05Z</dcterms:modified>
</cp:coreProperties>
</file>