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1"/>
  </p:notesMasterIdLst>
  <p:sldIdLst>
    <p:sldId id="478" r:id="rId3"/>
    <p:sldId id="257" r:id="rId4"/>
    <p:sldId id="258" r:id="rId5"/>
    <p:sldId id="294" r:id="rId6"/>
    <p:sldId id="988" r:id="rId7"/>
    <p:sldId id="261" r:id="rId8"/>
    <p:sldId id="260" r:id="rId9"/>
    <p:sldId id="262" r:id="rId10"/>
    <p:sldId id="460" r:id="rId11"/>
    <p:sldId id="461" r:id="rId12"/>
    <p:sldId id="462" r:id="rId13"/>
    <p:sldId id="463" r:id="rId14"/>
    <p:sldId id="263" r:id="rId15"/>
    <p:sldId id="498" r:id="rId16"/>
    <p:sldId id="264" r:id="rId17"/>
    <p:sldId id="265" r:id="rId18"/>
    <p:sldId id="266" r:id="rId19"/>
    <p:sldId id="267" r:id="rId20"/>
    <p:sldId id="268" r:id="rId21"/>
    <p:sldId id="987" r:id="rId22"/>
    <p:sldId id="474" r:id="rId23"/>
    <p:sldId id="496" r:id="rId24"/>
    <p:sldId id="497" r:id="rId25"/>
    <p:sldId id="499" r:id="rId26"/>
    <p:sldId id="500" r:id="rId27"/>
    <p:sldId id="475" r:id="rId28"/>
    <p:sldId id="269" r:id="rId29"/>
    <p:sldId id="477" r:id="rId30"/>
    <p:sldId id="972" r:id="rId31"/>
    <p:sldId id="974" r:id="rId32"/>
    <p:sldId id="975" r:id="rId33"/>
    <p:sldId id="271" r:id="rId34"/>
    <p:sldId id="978" r:id="rId35"/>
    <p:sldId id="272" r:id="rId36"/>
    <p:sldId id="976" r:id="rId37"/>
    <p:sldId id="977" r:id="rId38"/>
    <p:sldId id="479" r:id="rId39"/>
    <p:sldId id="456" r:id="rId40"/>
  </p:sldIdLst>
  <p:sldSz cx="18288000" cy="10287000"/>
  <p:notesSz cx="6858000" cy="9144000"/>
  <p:embeddedFontLst>
    <p:embeddedFont>
      <p:font typeface="Lucida Sans Unicode" panose="020B0602030504020204" pitchFamily="34" charset="0"/>
      <p:regular r:id="rId42"/>
    </p:embeddedFont>
    <p:embeddedFont>
      <p:font typeface="Muli" panose="020B060402020202020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535" autoAdjust="0"/>
  </p:normalViewPr>
  <p:slideViewPr>
    <p:cSldViewPr>
      <p:cViewPr varScale="1">
        <p:scale>
          <a:sx n="38" d="100"/>
          <a:sy n="38" d="100"/>
        </p:scale>
        <p:origin x="13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Van Gucht" userId="80bb33f68c7bea25" providerId="LiveId" clId="{B213F0AC-D9CA-4B63-8FFD-9ADC9AC41B5A}"/>
    <pc:docChg chg="modSld">
      <pc:chgData name="Emma Van Gucht" userId="80bb33f68c7bea25" providerId="LiveId" clId="{B213F0AC-D9CA-4B63-8FFD-9ADC9AC41B5A}" dt="2025-05-21T12:47:57.823" v="13" actId="20577"/>
      <pc:docMkLst>
        <pc:docMk/>
      </pc:docMkLst>
      <pc:sldChg chg="modSp mod">
        <pc:chgData name="Emma Van Gucht" userId="80bb33f68c7bea25" providerId="LiveId" clId="{B213F0AC-D9CA-4B63-8FFD-9ADC9AC41B5A}" dt="2025-05-21T12:45:30.138" v="4" actId="1036"/>
        <pc:sldMkLst>
          <pc:docMk/>
          <pc:sldMk cId="0" sldId="258"/>
        </pc:sldMkLst>
        <pc:spChg chg="mod">
          <ac:chgData name="Emma Van Gucht" userId="80bb33f68c7bea25" providerId="LiveId" clId="{B213F0AC-D9CA-4B63-8FFD-9ADC9AC41B5A}" dt="2025-05-21T12:45:30.138" v="4" actId="1036"/>
          <ac:spMkLst>
            <pc:docMk/>
            <pc:sldMk cId="0" sldId="258"/>
            <ac:spMk id="2" creationId="{00000000-0000-0000-0000-000000000000}"/>
          </ac:spMkLst>
        </pc:spChg>
      </pc:sldChg>
      <pc:sldChg chg="modSp mod">
        <pc:chgData name="Emma Van Gucht" userId="80bb33f68c7bea25" providerId="LiveId" clId="{B213F0AC-D9CA-4B63-8FFD-9ADC9AC41B5A}" dt="2025-05-21T12:47:57.823" v="13" actId="20577"/>
        <pc:sldMkLst>
          <pc:docMk/>
          <pc:sldMk cId="2080071870" sldId="477"/>
        </pc:sldMkLst>
        <pc:spChg chg="mod">
          <ac:chgData name="Emma Van Gucht" userId="80bb33f68c7bea25" providerId="LiveId" clId="{B213F0AC-D9CA-4B63-8FFD-9ADC9AC41B5A}" dt="2025-05-21T12:47:57.823" v="13" actId="20577"/>
          <ac:spMkLst>
            <pc:docMk/>
            <pc:sldMk cId="2080071870" sldId="477"/>
            <ac:spMk id="2" creationId="{217A555F-E2BD-617A-B1A6-3192D1D441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0F84D-E73D-49BA-BF79-CB94878B0E50}" type="datetimeFigureOut">
              <a:rPr lang="nl-BE" smtClean="0"/>
              <a:t>20/05/2025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E38CB-99EA-4232-93D9-9AC6EFBF1E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427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A41C8-F6FF-44F1-A38C-A6541E73B066}" type="slidenum">
              <a:rPr lang="en-US" altLang="nl-BE" smtClean="0"/>
              <a:pPr/>
              <a:t>4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36855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A41C8-F6FF-44F1-A38C-A6541E73B066}" type="slidenum">
              <a:rPr kumimoji="0" lang="en-US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95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0974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E38CB-99EA-4232-93D9-9AC6EFBF1E2D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886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BE" dirty="0"/>
              <a:t>150-300 minuten per week bewegen aan matige intensiteit of</a:t>
            </a:r>
          </a:p>
          <a:p>
            <a:pPr marL="171450" indent="-171450">
              <a:buFontTx/>
              <a:buChar char="-"/>
            </a:pPr>
            <a:r>
              <a:rPr lang="nl-BE" dirty="0"/>
              <a:t>75-150 minuten per week bewegen aan hoge intensiteit of </a:t>
            </a:r>
          </a:p>
          <a:p>
            <a:pPr marL="171450" indent="-171450">
              <a:buFontTx/>
              <a:buChar char="-"/>
            </a:pPr>
            <a:r>
              <a:rPr lang="nl-BE" dirty="0"/>
              <a:t>Een equivalente combinatie waarbij 1 minuut bewegen aan hoge intensiteit telt voor 2 min aan matige.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3959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E38CB-99EA-4232-93D9-9AC6EFBF1E2D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8227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E38CB-99EA-4232-93D9-9AC6EFBF1E2D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6423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FDF90-6B46-46C0-8AB4-041CCF167BB1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82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500" y="1765300"/>
            <a:ext cx="16487776" cy="5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3411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500" y="1765300"/>
            <a:ext cx="16487776" cy="5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247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2520000"/>
            <a:ext cx="12240000" cy="2880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74C5-FF33-4292-8B64-49963CA21661}" type="datetime1">
              <a:rPr lang="nl-BE" smtClean="0"/>
              <a:t>20/05/2025</a:t>
            </a:fld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75A87CD-FA9E-8C46-A665-80F9F5C09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019" y="8392161"/>
            <a:ext cx="3542502" cy="11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02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ternatief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>
            <a:off x="0" y="2"/>
            <a:ext cx="15717200" cy="10287000"/>
          </a:xfrm>
          <a:custGeom>
            <a:avLst/>
            <a:gdLst>
              <a:gd name="connsiteX0" fmla="*/ 0 w 7858600"/>
              <a:gd name="connsiteY0" fmla="*/ 0 h 5143500"/>
              <a:gd name="connsiteX1" fmla="*/ 7858600 w 7858600"/>
              <a:gd name="connsiteY1" fmla="*/ 0 h 5143500"/>
              <a:gd name="connsiteX2" fmla="*/ 4888941 w 7858600"/>
              <a:gd name="connsiteY2" fmla="*/ 5143500 h 5143500"/>
              <a:gd name="connsiteX3" fmla="*/ 1508259 w 7858600"/>
              <a:gd name="connsiteY3" fmla="*/ 5143500 h 5143500"/>
              <a:gd name="connsiteX4" fmla="*/ 0 w 7858600"/>
              <a:gd name="connsiteY4" fmla="*/ 2531170 h 5143500"/>
              <a:gd name="connsiteX5" fmla="*/ 0 w 7858600"/>
              <a:gd name="connsiteY5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8600" h="5143500">
                <a:moveTo>
                  <a:pt x="0" y="0"/>
                </a:moveTo>
                <a:lnTo>
                  <a:pt x="7858600" y="0"/>
                </a:lnTo>
                <a:lnTo>
                  <a:pt x="4888941" y="5143500"/>
                </a:lnTo>
                <a:lnTo>
                  <a:pt x="1508259" y="5143500"/>
                </a:lnTo>
                <a:lnTo>
                  <a:pt x="0" y="253117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2520000"/>
            <a:ext cx="10080000" cy="144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EF228D-6635-8046-BF9A-0101E33F79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019" y="7477760"/>
            <a:ext cx="4601466" cy="15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82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ternatief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Flowchart: Merge 8"/>
          <p:cNvSpPr/>
          <p:nvPr userDrawn="1"/>
        </p:nvSpPr>
        <p:spPr>
          <a:xfrm>
            <a:off x="5554800" y="0"/>
            <a:ext cx="14165944" cy="12192000"/>
          </a:xfrm>
          <a:prstGeom prst="flowChartMerge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07200"/>
            <a:ext cx="6984000" cy="144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CDDD2B6-BEBB-A342-A134-AA8BD49884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621" y="629921"/>
            <a:ext cx="3542502" cy="11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73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ternatief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356550" y="0"/>
            <a:ext cx="12902900" cy="10287000"/>
          </a:xfrm>
          <a:custGeom>
            <a:avLst/>
            <a:gdLst>
              <a:gd name="connsiteX0" fmla="*/ 0 w 6451450"/>
              <a:gd name="connsiteY0" fmla="*/ 0 h 5143500"/>
              <a:gd name="connsiteX1" fmla="*/ 6451450 w 6451450"/>
              <a:gd name="connsiteY1" fmla="*/ 0 h 5143500"/>
              <a:gd name="connsiteX2" fmla="*/ 3481892 w 6451450"/>
              <a:gd name="connsiteY2" fmla="*/ 5143500 h 5143500"/>
              <a:gd name="connsiteX3" fmla="*/ 2969559 w 645145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1450" h="5143500">
                <a:moveTo>
                  <a:pt x="0" y="0"/>
                </a:moveTo>
                <a:lnTo>
                  <a:pt x="6451450" y="0"/>
                </a:lnTo>
                <a:lnTo>
                  <a:pt x="3481892" y="5143500"/>
                </a:lnTo>
                <a:lnTo>
                  <a:pt x="2969559" y="51435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tIns="720000">
            <a:noAutofit/>
          </a:bodyPr>
          <a:lstStyle>
            <a:lvl1pPr algn="ctr">
              <a:buClr>
                <a:schemeClr val="bg2"/>
              </a:buClr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07200"/>
            <a:ext cx="6480000" cy="144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5B0EE0C-79B6-CC47-AE3D-EAD219A51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00" y="8516980"/>
            <a:ext cx="3227324" cy="105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91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ternatief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07200"/>
            <a:ext cx="6480000" cy="144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7868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HEMA voed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4320000"/>
            <a:ext cx="10080000" cy="216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de </a:t>
            </a:r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beweging</a:t>
            </a:r>
            <a:endParaRPr lang="nl-BE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4BCC0828-C99F-EC4C-A159-033C54A61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1209600"/>
            <a:ext cx="2102400" cy="1898168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0F0776AB-4448-534C-A5A2-7051ACC61F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00" y="1375200"/>
            <a:ext cx="2160000" cy="1459780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B646E986-8216-1F42-9DB2-BFEF8B7B6F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00" y="900000"/>
            <a:ext cx="2138400" cy="1913928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307090C3-B1F4-7B4D-8AC2-F1E8FC2E72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201" y="1252800"/>
            <a:ext cx="1013622" cy="17208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3AB7497E-3F81-9647-8859-9B544F9E596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019" y="8392161"/>
            <a:ext cx="3542502" cy="11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3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HEMA beweg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4320000"/>
            <a:ext cx="10080000" cy="216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de </a:t>
            </a:r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beweging</a:t>
            </a:r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1209600"/>
            <a:ext cx="2102400" cy="1898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00" y="1375200"/>
            <a:ext cx="2160000" cy="1459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00" y="900000"/>
            <a:ext cx="2138400" cy="1913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201" y="1252800"/>
            <a:ext cx="1013622" cy="17208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3B29D88-F78C-324A-87DF-66BA04E3E3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019" y="8409095"/>
            <a:ext cx="3542502" cy="11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75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HEMA rok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4320000"/>
            <a:ext cx="10080000" cy="216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de </a:t>
            </a:r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beweging</a:t>
            </a:r>
            <a:endParaRPr lang="nl-BE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C718585-61D3-7E46-8039-4C77F6E41B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1209600"/>
            <a:ext cx="2102400" cy="1898168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EF915470-E9EF-BC4A-AE2B-B5BAA33510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00" y="1375200"/>
            <a:ext cx="2160000" cy="1459780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970A17E3-DA67-5940-AA4F-42552EC173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00" y="900000"/>
            <a:ext cx="2138400" cy="1913928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C6228392-4E1E-044F-A763-36C4AE4ADF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201" y="1252800"/>
            <a:ext cx="1013622" cy="1720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EB931BF-69A7-BB43-9959-EE92E69BF5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019" y="8392161"/>
            <a:ext cx="3542502" cy="11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65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HEMA geestelijke/mentale gezondhe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4320000"/>
            <a:ext cx="10532260" cy="216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de </a:t>
            </a:r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beweging</a:t>
            </a:r>
            <a:endParaRPr lang="nl-BE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14ADADE-DCC8-604A-A525-5F36AEAAD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019" y="8392161"/>
            <a:ext cx="3542502" cy="115993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1AF3946-4E67-664C-81EE-34CEE199A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1209600"/>
            <a:ext cx="2102400" cy="1898168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55A25401-D3D6-EB4D-83AD-15E082E52E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00" y="1375200"/>
            <a:ext cx="2160000" cy="1459780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C53876DD-DA90-1243-86A0-58F4622703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00" y="900000"/>
            <a:ext cx="2138400" cy="1913928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3A9C7ECE-2FBB-AC4B-A16B-BB779F24F55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201" y="1252800"/>
            <a:ext cx="1013622" cy="17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0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HEMA gezondheid &amp; milie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4320000"/>
            <a:ext cx="10080000" cy="216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de </a:t>
            </a:r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beweging</a:t>
            </a:r>
            <a:endParaRPr lang="nl-BE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F4C3ECD-A999-EF4A-98AB-A2A1943CA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1209600"/>
            <a:ext cx="2102400" cy="1898168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B479D722-313A-1147-B06E-104013DEA0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00" y="1375200"/>
            <a:ext cx="2160000" cy="1459780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12D9212E-6C0A-CF46-AF32-A3CB295E6E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00" y="900000"/>
            <a:ext cx="2138400" cy="1913928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50BDE938-34E0-2745-A5D2-C6DD87E6C9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201" y="1252800"/>
            <a:ext cx="1013622" cy="17208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1D2A41C-AF19-0A45-96CB-BB18582125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019" y="8392161"/>
            <a:ext cx="3542502" cy="11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02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LE THEMA'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4320000"/>
            <a:ext cx="10080000" cy="216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de </a:t>
            </a:r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beweging</a:t>
            </a:r>
            <a:endParaRPr lang="nl-BE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934FF64-7551-0947-9963-5665184C1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1209600"/>
            <a:ext cx="2102400" cy="1898168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C9234F49-D538-4A44-BD76-C518DCC19A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00" y="1375200"/>
            <a:ext cx="2160000" cy="1459780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C5F3DCA2-D872-4946-B9E8-053CCE283F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00" y="900000"/>
            <a:ext cx="2138400" cy="1913928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8B44B18F-4561-2642-9950-6283396AB7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201" y="1252800"/>
            <a:ext cx="1013622" cy="172080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962689C8-ABAA-F944-9C95-5D2A58B096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019" y="8392161"/>
            <a:ext cx="3542502" cy="11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25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8400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437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069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500" y="1765300"/>
            <a:ext cx="16487776" cy="5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405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500" y="1765300"/>
            <a:ext cx="16487776" cy="5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807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 0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4000" y="4665600"/>
            <a:ext cx="15120000" cy="720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de </a:t>
            </a:r>
            <a:r>
              <a:rPr lang="en-US" err="1"/>
              <a:t>titel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353300" y="3578400"/>
            <a:ext cx="3581400" cy="936000"/>
          </a:xfrm>
        </p:spPr>
        <p:txBody>
          <a:bodyPr/>
          <a:lstStyle>
            <a:lvl1pPr marL="54900" indent="0" algn="ctr">
              <a:buNone/>
              <a:defRPr sz="7000" b="1"/>
            </a:lvl1pPr>
          </a:lstStyle>
          <a:p>
            <a:pPr lvl="0"/>
            <a:r>
              <a:rPr lang="nl-BE"/>
              <a:t>#.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84327" y="5522400"/>
            <a:ext cx="15119350" cy="7874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BE"/>
              <a:t>van het hoofdstuk</a:t>
            </a:r>
          </a:p>
        </p:txBody>
      </p:sp>
    </p:spTree>
    <p:extLst>
      <p:ext uri="{BB962C8B-B14F-4D97-AF65-F5344CB8AC3E}">
        <p14:creationId xmlns:p14="http://schemas.microsoft.com/office/powerpoint/2010/main" val="821463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500" y="1765300"/>
            <a:ext cx="16487776" cy="5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4104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schermbreed en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2736000"/>
            <a:ext cx="18288000" cy="6120000"/>
          </a:xfrm>
        </p:spPr>
        <p:txBody>
          <a:bodyPr/>
          <a:lstStyle/>
          <a:p>
            <a:pPr lvl="0"/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of </a:t>
            </a:r>
            <a:r>
              <a:rPr lang="en-US" err="1"/>
              <a:t>een</a:t>
            </a:r>
            <a:r>
              <a:rPr lang="en-US"/>
              <a:t> film – </a:t>
            </a:r>
            <a:r>
              <a:rPr lang="en-US" err="1"/>
              <a:t>klik</a:t>
            </a:r>
            <a:r>
              <a:rPr lang="en-US"/>
              <a:t> op het </a:t>
            </a:r>
            <a:r>
              <a:rPr lang="en-US" err="1"/>
              <a:t>icoontje</a:t>
            </a:r>
            <a:r>
              <a:rPr lang="en-US"/>
              <a:t> </a:t>
            </a:r>
            <a:r>
              <a:rPr lang="en-US" err="1"/>
              <a:t>hieronder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500" y="1765300"/>
            <a:ext cx="16487776" cy="5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897543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4000" y="4665600"/>
            <a:ext cx="15120000" cy="720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de </a:t>
            </a:r>
            <a:r>
              <a:rPr lang="en-US" err="1"/>
              <a:t>titel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353300" y="3578400"/>
            <a:ext cx="3581400" cy="936000"/>
          </a:xfrm>
        </p:spPr>
        <p:txBody>
          <a:bodyPr/>
          <a:lstStyle>
            <a:lvl1pPr marL="54900" indent="0" algn="ctr">
              <a:buNone/>
              <a:defRPr sz="7000" b="1"/>
            </a:lvl1pPr>
          </a:lstStyle>
          <a:p>
            <a:pPr lvl="0"/>
            <a:r>
              <a:rPr lang="nl-BE"/>
              <a:t>#.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84327" y="5522400"/>
            <a:ext cx="15119350" cy="7874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BE"/>
              <a:t>van het hoofdstuk</a:t>
            </a:r>
          </a:p>
        </p:txBody>
      </p:sp>
    </p:spTree>
    <p:extLst>
      <p:ext uri="{BB962C8B-B14F-4D97-AF65-F5344CB8AC3E}">
        <p14:creationId xmlns:p14="http://schemas.microsoft.com/office/powerpoint/2010/main" val="1491212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4000" y="4665600"/>
            <a:ext cx="15120000" cy="720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de </a:t>
            </a:r>
            <a:r>
              <a:rPr lang="en-US" err="1"/>
              <a:t>titel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353300" y="3578400"/>
            <a:ext cx="3581400" cy="936000"/>
          </a:xfrm>
        </p:spPr>
        <p:txBody>
          <a:bodyPr/>
          <a:lstStyle>
            <a:lvl1pPr marL="54900" indent="0" algn="ctr">
              <a:buNone/>
              <a:defRPr sz="7000" b="1"/>
            </a:lvl1pPr>
          </a:lstStyle>
          <a:p>
            <a:pPr lvl="0"/>
            <a:r>
              <a:rPr lang="nl-BE"/>
              <a:t>#.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84327" y="5522400"/>
            <a:ext cx="15119350" cy="7874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BE"/>
              <a:t>van het hoofdstuk</a:t>
            </a:r>
          </a:p>
        </p:txBody>
      </p:sp>
    </p:spTree>
    <p:extLst>
      <p:ext uri="{BB962C8B-B14F-4D97-AF65-F5344CB8AC3E}">
        <p14:creationId xmlns:p14="http://schemas.microsoft.com/office/powerpoint/2010/main" val="31376616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met foto in c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921600"/>
            <a:ext cx="8280000" cy="54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3247200"/>
            <a:ext cx="8280000" cy="576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500" y="1765300"/>
            <a:ext cx="8280000" cy="5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0281600" y="-1346400"/>
            <a:ext cx="10080000" cy="10080000"/>
          </a:xfrm>
          <a:prstGeom prst="ellipse">
            <a:avLst/>
          </a:prstGeo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0045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500" y="1765300"/>
            <a:ext cx="16487776" cy="5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1226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74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2" y="3454402"/>
            <a:ext cx="15408000" cy="58378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5"/>
            <a:r>
              <a:rPr lang="en-US" dirty="0" err="1"/>
              <a:t>Normale</a:t>
            </a:r>
            <a:r>
              <a:rPr lang="en-US" dirty="0"/>
              <a:t> </a:t>
            </a:r>
            <a:r>
              <a:rPr lang="en-US" dirty="0" err="1"/>
              <a:t>broodtekst</a:t>
            </a:r>
            <a:endParaRPr lang="en-US" dirty="0"/>
          </a:p>
          <a:p>
            <a:pPr lvl="6"/>
            <a:r>
              <a:rPr lang="en-US" dirty="0" err="1"/>
              <a:t>Kleinere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  <a:p>
            <a:pPr lvl="7"/>
            <a:r>
              <a:rPr lang="en-US" dirty="0" err="1"/>
              <a:t>Kleinere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8"/>
            <a:r>
              <a:rPr lang="en-US" dirty="0"/>
              <a:t>Bullet </a:t>
            </a:r>
            <a:r>
              <a:rPr lang="en-US" dirty="0" err="1"/>
              <a:t>kleiner</a:t>
            </a:r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000" y="2520000"/>
            <a:ext cx="15408000" cy="28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000" y="5760000"/>
            <a:ext cx="41148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3200" b="1">
                <a:solidFill>
                  <a:schemeClr val="bg2"/>
                </a:solidFill>
              </a:defRPr>
            </a:lvl1pPr>
          </a:lstStyle>
          <a:p>
            <a:fld id="{64935C11-25DD-4138-86C4-F9897470930B}" type="datetime1">
              <a:rPr lang="nl-BE" smtClean="0"/>
              <a:t>20/05/2025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4800" y="9292274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7000" y="9292274"/>
            <a:ext cx="41148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AB928-941E-4114-ADAE-BFAF879226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795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 ftr="0"/>
  <p:txStyles>
    <p:titleStyle>
      <a:lvl1pPr algn="l" defTabSz="1371600" rtl="0" eaLnBrk="1" latinLnBrk="0" hangingPunct="1">
        <a:lnSpc>
          <a:spcPct val="100000"/>
        </a:lnSpc>
        <a:spcBef>
          <a:spcPct val="0"/>
        </a:spcBef>
        <a:buNone/>
        <a:defRPr sz="5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288000" algn="l" defTabSz="13716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Lucida Sans Unicode" panose="020B0602030504020204" pitchFamily="34" charset="0"/>
        <a:buChar char="▸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1872000" indent="-288000" algn="l" defTabSz="13716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3744000" indent="-288000" algn="l" defTabSz="13716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Lucida Sans Unicode" panose="020B0602030504020204" pitchFamily="34" charset="0"/>
        <a:buChar char="◦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5616000" indent="-288000" algn="l" defTabSz="13716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1371600" rtl="0" eaLnBrk="1" latinLnBrk="0" hangingPunct="1">
        <a:lnSpc>
          <a:spcPct val="114000"/>
        </a:lnSpc>
        <a:spcBef>
          <a:spcPts val="3600"/>
        </a:spcBef>
        <a:buClr>
          <a:schemeClr val="tx1"/>
        </a:buClr>
        <a:buFont typeface="Arial" panose="020B0604020202020204" pitchFamily="34" charset="0"/>
        <a:buNone/>
        <a:defRPr sz="3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13716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1371600" rtl="0" eaLnBrk="1" latinLnBrk="0" hangingPunct="1">
        <a:lnSpc>
          <a:spcPct val="114000"/>
        </a:lnSpc>
        <a:spcBef>
          <a:spcPts val="2800"/>
        </a:spcBef>
        <a:buClr>
          <a:schemeClr val="tx1"/>
        </a:buClr>
        <a:buFont typeface="Arial" panose="020B0604020202020204" pitchFamily="34" charset="0"/>
        <a:buNone/>
        <a:defRPr sz="2800" b="1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0" indent="0" algn="l" defTabSz="13716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Arial" panose="020B0604020202020204" pitchFamily="34" charset="0"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8pPr>
      <a:lvl9pPr marL="0" indent="-288000" algn="l" defTabSz="13716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Lucida Sans Unicode" panose="020B0602030504020204" pitchFamily="34" charset="0"/>
        <a:buChar char="▸"/>
        <a:defRPr sz="28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zondleven.be/projecten/bewegen-op-verwijzing/bov-coache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ezondleven.be/files/beweging/aanbevelingen-bsg-volwassenen-en-jeugd.pdf" TargetMode="Externa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www.gezondleven.be/files/beweging/aanbevelingen-bsg-volwassenen-en-jeugd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hyperlink" Target="https://www.gezondleven.be/files/beweging/aanbevelingen-bsg-volwassenen-en-jeugd.pdf" TargetMode="Externa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www.gezondleven.be/files/beweging/aanbevelingen-bsg-volwassenen-en-jeugd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wegenbijziekte.be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www.bewegenopverwijzing.be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D464A318-AA96-4A79-B23E-2C581967D2D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6550" y="0"/>
            <a:ext cx="12902900" cy="102870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57DF9A6-85A0-4062-BCB5-E3B2FACA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25" y="5604480"/>
            <a:ext cx="7891450" cy="1440000"/>
          </a:xfrm>
        </p:spPr>
        <p:txBody>
          <a:bodyPr/>
          <a:lstStyle/>
          <a:p>
            <a:r>
              <a:rPr lang="nl-BE" dirty="0"/>
              <a:t>Bewegen Op Verwijzing</a:t>
            </a:r>
          </a:p>
        </p:txBody>
      </p:sp>
    </p:spTree>
    <p:extLst>
      <p:ext uri="{BB962C8B-B14F-4D97-AF65-F5344CB8AC3E}">
        <p14:creationId xmlns:p14="http://schemas.microsoft.com/office/powerpoint/2010/main" val="2601626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0D06020-AC0F-D00C-F614-AA5747A8F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7E1EC6-2212-1093-2443-0740AF840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3468696-FC11-D1BC-9FCC-3C9C27EBD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" y="942388"/>
            <a:ext cx="18195289" cy="840222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0A0D109-C775-BB23-9B8F-0B0E33E14980}"/>
              </a:ext>
            </a:extLst>
          </p:cNvPr>
          <p:cNvSpPr txBox="1"/>
          <p:nvPr/>
        </p:nvSpPr>
        <p:spPr>
          <a:xfrm>
            <a:off x="1524000" y="9486900"/>
            <a:ext cx="133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hlinkClick r:id="rId3"/>
              </a:rPr>
              <a:t>https://www.gezondleven.be/projecten/bewegen-op-verwijzing/bov-coaches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830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99B7932-50E4-2106-89C8-575668CCD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6B0F46-910E-ADC2-195C-997B68F89F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82BE43E-01BD-D4CF-5FB2-26E2F174C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" y="913809"/>
            <a:ext cx="18271500" cy="845938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356B8176-BD87-BDDE-FE56-0E449154814B}"/>
              </a:ext>
            </a:extLst>
          </p:cNvPr>
          <p:cNvSpPr/>
          <p:nvPr/>
        </p:nvSpPr>
        <p:spPr>
          <a:xfrm>
            <a:off x="13792200" y="6286500"/>
            <a:ext cx="1676400" cy="54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202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6668047-E0DD-7CD7-215E-FE5D53FC4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-134380"/>
            <a:ext cx="10080811" cy="104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72113" y="-290146"/>
            <a:ext cx="4114800" cy="41148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6146" r="-6146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784017" y="1028700"/>
            <a:ext cx="4228974" cy="422897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14821" b="-14821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235882" y="3824654"/>
            <a:ext cx="4981470" cy="498147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4419" r="-4419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CD076CE-8DA4-BB1C-18E1-BBE71D49A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1220492"/>
            <a:ext cx="6506260" cy="7883313"/>
          </a:xfrm>
          <a:prstGeom prst="rect">
            <a:avLst/>
          </a:prstGeom>
        </p:spPr>
      </p:pic>
      <p:pic>
        <p:nvPicPr>
          <p:cNvPr id="4" name="Tijdelijke aanduiding voor inhoud 6">
            <a:extLst>
              <a:ext uri="{FF2B5EF4-FFF2-40B4-BE49-F238E27FC236}">
                <a16:creationId xmlns:a16="http://schemas.microsoft.com/office/drawing/2014/main" id="{818742BA-7B7F-BF36-2EC3-AB0F26A0E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5740" y="520630"/>
            <a:ext cx="6506261" cy="924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4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9A68DB9-B571-0399-1084-500F5BFC8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26898"/>
            <a:ext cx="9829800" cy="963320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8E5B9B3-86B2-EE50-7823-AC7284FD3CC6}"/>
              </a:ext>
            </a:extLst>
          </p:cNvPr>
          <p:cNvSpPr txBox="1"/>
          <p:nvPr/>
        </p:nvSpPr>
        <p:spPr>
          <a:xfrm>
            <a:off x="10210800" y="9876183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 ©Vlaams Instituut Gezond Leven, 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72113" y="-290146"/>
            <a:ext cx="4114800" cy="41148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6146" r="-6146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784017" y="1028700"/>
            <a:ext cx="4228974" cy="422897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14821" b="-14821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235882" y="3824654"/>
            <a:ext cx="4981470" cy="498147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4419" r="-4419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17352" y="6924696"/>
            <a:ext cx="3362304" cy="336230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t="-8333" r="-17426" b="-11609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76813"/>
            <a:ext cx="5246370" cy="52463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5191" r="-5191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76813"/>
            <a:ext cx="5246370" cy="52463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840" r="-1840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639511" y="2218864"/>
            <a:ext cx="5246370" cy="524637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3501" r="-3501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81100" y="529213"/>
            <a:ext cx="5246370" cy="524637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5191" r="-5191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76813"/>
            <a:ext cx="5246370" cy="52463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840" r="-1840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639511" y="2218864"/>
            <a:ext cx="5246370" cy="524637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7777" r="-17777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50322" y="4352192"/>
            <a:ext cx="5246370" cy="524637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7114" b="-7114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890" y="735784"/>
            <a:ext cx="18264110" cy="3538671"/>
          </a:xfrm>
          <a:custGeom>
            <a:avLst/>
            <a:gdLst/>
            <a:ahLst/>
            <a:cxnLst/>
            <a:rect l="l" t="t" r="r" b="b"/>
            <a:pathLst>
              <a:path w="18264110" h="3538671">
                <a:moveTo>
                  <a:pt x="0" y="0"/>
                </a:moveTo>
                <a:lnTo>
                  <a:pt x="18264110" y="0"/>
                </a:lnTo>
                <a:lnTo>
                  <a:pt x="18264110" y="3538672"/>
                </a:lnTo>
                <a:lnTo>
                  <a:pt x="0" y="35386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579F90E3-2EF2-9BC4-BBD2-84C2037A9EB5}"/>
              </a:ext>
            </a:extLst>
          </p:cNvPr>
          <p:cNvSpPr txBox="1">
            <a:spLocks/>
          </p:cNvSpPr>
          <p:nvPr/>
        </p:nvSpPr>
        <p:spPr>
          <a:xfrm>
            <a:off x="5715000" y="4991100"/>
            <a:ext cx="6934200" cy="3886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/>
              <a:t>Master in de </a:t>
            </a:r>
            <a:r>
              <a:rPr lang="nl-BE" sz="4000" noProof="0" dirty="0" err="1"/>
              <a:t>bewegings</a:t>
            </a:r>
            <a:r>
              <a:rPr lang="en-GB" sz="4000" dirty="0"/>
              <a:t>- </a:t>
            </a:r>
            <a:r>
              <a:rPr lang="en-GB" sz="4000" dirty="0" err="1"/>
              <a:t>en</a:t>
            </a:r>
            <a:r>
              <a:rPr lang="en-GB" sz="4000" dirty="0"/>
              <a:t> </a:t>
            </a:r>
            <a:r>
              <a:rPr lang="en-GB" sz="4000" dirty="0" err="1"/>
              <a:t>sportwetenschappen</a:t>
            </a:r>
            <a:endParaRPr lang="en-GB" sz="4000" dirty="0"/>
          </a:p>
          <a:p>
            <a:r>
              <a:rPr lang="en-GB" sz="4000" dirty="0" err="1"/>
              <a:t>Bewegen</a:t>
            </a:r>
            <a:r>
              <a:rPr lang="en-GB" sz="4000" dirty="0"/>
              <a:t> Op </a:t>
            </a:r>
            <a:r>
              <a:rPr lang="en-GB" sz="4000" dirty="0" err="1"/>
              <a:t>Verwijzing</a:t>
            </a:r>
            <a:r>
              <a:rPr lang="en-GB" sz="4000" dirty="0"/>
              <a:t>-coach </a:t>
            </a:r>
            <a:r>
              <a:rPr lang="en-GB" sz="4000" dirty="0" err="1"/>
              <a:t>Ninove</a:t>
            </a:r>
            <a:r>
              <a:rPr lang="en-GB" sz="4000" dirty="0"/>
              <a:t> </a:t>
            </a:r>
            <a:r>
              <a:rPr lang="en-GB" sz="4000" dirty="0" err="1"/>
              <a:t>en</a:t>
            </a:r>
            <a:r>
              <a:rPr lang="en-GB" sz="4000" dirty="0"/>
              <a:t> </a:t>
            </a:r>
            <a:r>
              <a:rPr lang="en-GB" sz="4000" dirty="0" err="1"/>
              <a:t>Geraardsbergen</a:t>
            </a:r>
            <a:endParaRPr lang="en-GB" sz="4000" dirty="0"/>
          </a:p>
          <a:p>
            <a:r>
              <a:rPr lang="en-GB" sz="4000" dirty="0" err="1"/>
              <a:t>Therapeutisch</a:t>
            </a:r>
            <a:r>
              <a:rPr lang="en-GB" sz="4000" dirty="0"/>
              <a:t> </a:t>
            </a:r>
            <a:r>
              <a:rPr lang="en-GB" sz="4000" dirty="0" err="1"/>
              <a:t>medewerker</a:t>
            </a:r>
            <a:r>
              <a:rPr lang="en-GB" sz="4000" dirty="0"/>
              <a:t> Sint-Jan-Baptiste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C13D3-2B62-428F-AB58-831D841F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677" y="4404600"/>
            <a:ext cx="15120000" cy="720000"/>
          </a:xfrm>
        </p:spPr>
        <p:txBody>
          <a:bodyPr/>
          <a:lstStyle/>
          <a:p>
            <a:pPr algn="ctr"/>
            <a:r>
              <a:rPr lang="nl-NL" dirty="0"/>
              <a:t>Voor wie is Bewegen Op Verwijzing</a:t>
            </a:r>
            <a:r>
              <a:rPr lang="en-GB" dirty="0"/>
              <a:t>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131191-E0F5-4CB3-8626-A739CD23D8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3732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7FB4B72-32D8-4A5D-B102-579ECA94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16620"/>
            <a:ext cx="10473834" cy="802320"/>
          </a:xfrm>
        </p:spPr>
        <p:txBody>
          <a:bodyPr/>
          <a:lstStyle/>
          <a:p>
            <a:r>
              <a:rPr lang="en-GB" sz="6000" dirty="0">
                <a:solidFill>
                  <a:schemeClr val="tx1"/>
                </a:solidFill>
                <a:latin typeface="+mn-lt"/>
              </a:rPr>
              <a:t>Wie </a:t>
            </a:r>
            <a:r>
              <a:rPr lang="en-GB" sz="6000" dirty="0" err="1">
                <a:solidFill>
                  <a:schemeClr val="tx1"/>
                </a:solidFill>
                <a:latin typeface="+mn-lt"/>
              </a:rPr>
              <a:t>komt</a:t>
            </a:r>
            <a:r>
              <a:rPr lang="en-GB" sz="6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en-GB" sz="6000" dirty="0" err="1">
                <a:solidFill>
                  <a:schemeClr val="tx1"/>
                </a:solidFill>
                <a:latin typeface="+mn-lt"/>
              </a:rPr>
              <a:t>aanmerking</a:t>
            </a:r>
            <a:r>
              <a:rPr lang="en-GB" sz="6000" dirty="0">
                <a:solidFill>
                  <a:schemeClr val="tx1"/>
                </a:solidFill>
                <a:latin typeface="+mn-lt"/>
              </a:rPr>
              <a:t>?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A4F93D1-C471-49E7-B6D1-5BA423907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0001" y="1782410"/>
            <a:ext cx="15468910" cy="540000"/>
          </a:xfrm>
        </p:spPr>
        <p:txBody>
          <a:bodyPr/>
          <a:lstStyle/>
          <a:p>
            <a:r>
              <a:rPr lang="en-GB" sz="3600" dirty="0" err="1"/>
              <a:t>Personen</a:t>
            </a:r>
            <a:r>
              <a:rPr lang="en-GB" sz="3600" dirty="0"/>
              <a:t> die </a:t>
            </a:r>
            <a:r>
              <a:rPr lang="en-GB" sz="3600" dirty="0" err="1">
                <a:hlinkClick r:id="rId2"/>
              </a:rPr>
              <a:t>aanbeveling</a:t>
            </a:r>
            <a:r>
              <a:rPr lang="en-GB" sz="3600" dirty="0">
                <a:hlinkClick r:id="rId2"/>
              </a:rPr>
              <a:t> beweging en/of </a:t>
            </a:r>
            <a:r>
              <a:rPr lang="en-GB" sz="3600" dirty="0" err="1">
                <a:hlinkClick r:id="rId2"/>
              </a:rPr>
              <a:t>langdurig</a:t>
            </a:r>
            <a:r>
              <a:rPr lang="en-GB" sz="3600" dirty="0">
                <a:hlinkClick r:id="rId2"/>
              </a:rPr>
              <a:t> </a:t>
            </a:r>
            <a:r>
              <a:rPr lang="en-GB" sz="3600" dirty="0" err="1">
                <a:hlinkClick r:id="rId2"/>
              </a:rPr>
              <a:t>zitten</a:t>
            </a:r>
            <a:r>
              <a:rPr lang="en-GB" sz="3600" dirty="0">
                <a:hlinkClick r:id="rId2"/>
              </a:rPr>
              <a:t> </a:t>
            </a:r>
            <a:r>
              <a:rPr lang="en-GB" sz="3600" dirty="0" err="1"/>
              <a:t>niet</a:t>
            </a:r>
            <a:r>
              <a:rPr lang="en-GB" sz="3600" dirty="0"/>
              <a:t> </a:t>
            </a:r>
            <a:r>
              <a:rPr lang="en-GB" sz="3600" dirty="0" err="1"/>
              <a:t>halen</a:t>
            </a:r>
            <a:endParaRPr lang="en-GB" sz="3600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141584BF-883B-44B7-87FF-F3DC6CD02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091" y="491690"/>
            <a:ext cx="2855010" cy="1052180"/>
          </a:xfrm>
          <a:prstGeom prst="rect">
            <a:avLst/>
          </a:prstGeom>
          <a:effectLst/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CBE192A-E706-48BD-9C38-841866EDA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998" y="2439621"/>
            <a:ext cx="14832712" cy="73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30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7FB4B72-32D8-4A5D-B102-579ECA94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16620"/>
            <a:ext cx="10473834" cy="802320"/>
          </a:xfrm>
        </p:spPr>
        <p:txBody>
          <a:bodyPr/>
          <a:lstStyle/>
          <a:p>
            <a:r>
              <a:rPr lang="en-GB" sz="6000" dirty="0">
                <a:solidFill>
                  <a:schemeClr val="tx1"/>
                </a:solidFill>
                <a:latin typeface="Lucida Sans Unicode (Koppen)"/>
              </a:rPr>
              <a:t>Wie </a:t>
            </a:r>
            <a:r>
              <a:rPr lang="en-GB" sz="6000" dirty="0" err="1">
                <a:solidFill>
                  <a:schemeClr val="tx1"/>
                </a:solidFill>
                <a:latin typeface="Lucida Sans Unicode (Koppen)"/>
              </a:rPr>
              <a:t>komt</a:t>
            </a:r>
            <a:r>
              <a:rPr lang="en-GB" sz="6000" dirty="0">
                <a:solidFill>
                  <a:schemeClr val="tx1"/>
                </a:solidFill>
                <a:latin typeface="Lucida Sans Unicode (Koppen)"/>
              </a:rPr>
              <a:t> in </a:t>
            </a:r>
            <a:r>
              <a:rPr lang="en-GB" sz="6000" dirty="0" err="1">
                <a:solidFill>
                  <a:schemeClr val="tx1"/>
                </a:solidFill>
                <a:latin typeface="Lucida Sans Unicode (Koppen)"/>
              </a:rPr>
              <a:t>aanmerking</a:t>
            </a:r>
            <a:r>
              <a:rPr lang="en-GB" sz="6000" dirty="0">
                <a:solidFill>
                  <a:schemeClr val="tx1"/>
                </a:solidFill>
                <a:latin typeface="Lucida Sans Unicode (Koppen)"/>
              </a:rPr>
              <a:t>?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CCBCF66-3CA8-47AB-A65C-4F77DC599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240" y="3247200"/>
            <a:ext cx="8789760" cy="5760000"/>
          </a:xfrm>
        </p:spPr>
        <p:txBody>
          <a:bodyPr/>
          <a:lstStyle/>
          <a:p>
            <a:r>
              <a:rPr lang="en-GB" dirty="0">
                <a:latin typeface="Lucida Sans Unicode (Hoofdtekst)"/>
              </a:rPr>
              <a:t>Minder </a:t>
            </a:r>
            <a:r>
              <a:rPr lang="en-GB" dirty="0" err="1">
                <a:latin typeface="Lucida Sans Unicode (Hoofdtekst)"/>
              </a:rPr>
              <a:t>langdurig</a:t>
            </a:r>
            <a:r>
              <a:rPr lang="en-GB" dirty="0">
                <a:latin typeface="Lucida Sans Unicode (Hoofdtekst)"/>
              </a:rPr>
              <a:t>, </a:t>
            </a:r>
            <a:r>
              <a:rPr lang="en-GB" dirty="0" err="1">
                <a:latin typeface="Lucida Sans Unicode (Hoofdtekst)"/>
              </a:rPr>
              <a:t>onafgebroken</a:t>
            </a:r>
            <a:r>
              <a:rPr lang="en-GB" dirty="0">
                <a:latin typeface="Lucida Sans Unicode (Hoofdtekst)"/>
              </a:rPr>
              <a:t> </a:t>
            </a:r>
            <a:r>
              <a:rPr lang="en-GB" dirty="0" err="1">
                <a:latin typeface="Lucida Sans Unicode (Hoofdtekst)"/>
              </a:rPr>
              <a:t>zitten</a:t>
            </a:r>
            <a:endParaRPr lang="en-GB" dirty="0">
              <a:latin typeface="Lucida Sans Unicode (Hoofdtekst)"/>
            </a:endParaRPr>
          </a:p>
        </p:txBody>
      </p:sp>
      <p:pic>
        <p:nvPicPr>
          <p:cNvPr id="8" name="Tijdelijke aanduiding voor inhoud 5">
            <a:extLst>
              <a:ext uri="{FF2B5EF4-FFF2-40B4-BE49-F238E27FC236}">
                <a16:creationId xmlns:a16="http://schemas.microsoft.com/office/drawing/2014/main" id="{DDB22F58-B4E9-4E86-BE10-661A03FE71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17"/>
          <a:stretch/>
        </p:blipFill>
        <p:spPr>
          <a:xfrm>
            <a:off x="1079501" y="2820050"/>
            <a:ext cx="7545018" cy="7029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141584BF-883B-44B7-87FF-F3DC6CD02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091" y="491690"/>
            <a:ext cx="2855010" cy="1052180"/>
          </a:xfrm>
          <a:prstGeom prst="rect">
            <a:avLst/>
          </a:prstGeom>
          <a:effectLst/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CE4941E-CB40-488C-835D-AB6644BD0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0001" y="1782410"/>
            <a:ext cx="15468910" cy="540000"/>
          </a:xfrm>
        </p:spPr>
        <p:txBody>
          <a:bodyPr/>
          <a:lstStyle/>
          <a:p>
            <a:r>
              <a:rPr lang="en-GB" sz="3600" dirty="0" err="1">
                <a:latin typeface="Lucida Sans Unicode (Hoofdtekst)"/>
              </a:rPr>
              <a:t>Personen</a:t>
            </a:r>
            <a:r>
              <a:rPr lang="en-GB" sz="3600" dirty="0">
                <a:latin typeface="Lucida Sans Unicode (Hoofdtekst)"/>
              </a:rPr>
              <a:t> die </a:t>
            </a:r>
            <a:r>
              <a:rPr lang="en-GB" sz="3600" dirty="0" err="1">
                <a:latin typeface="Lucida Sans Unicode (Hoofdtekst)"/>
                <a:hlinkClick r:id="rId4"/>
              </a:rPr>
              <a:t>aanbeveling</a:t>
            </a:r>
            <a:r>
              <a:rPr lang="en-GB" sz="3600" dirty="0">
                <a:latin typeface="Lucida Sans Unicode (Hoofdtekst)"/>
                <a:hlinkClick r:id="rId4"/>
              </a:rPr>
              <a:t> beweging en/of </a:t>
            </a:r>
            <a:r>
              <a:rPr lang="en-GB" sz="3600" dirty="0" err="1">
                <a:latin typeface="Lucida Sans Unicode (Hoofdtekst)"/>
                <a:hlinkClick r:id="rId4"/>
              </a:rPr>
              <a:t>langdurig</a:t>
            </a:r>
            <a:r>
              <a:rPr lang="en-GB" sz="3600" dirty="0">
                <a:latin typeface="Lucida Sans Unicode (Hoofdtekst)"/>
                <a:hlinkClick r:id="rId4"/>
              </a:rPr>
              <a:t> </a:t>
            </a:r>
            <a:r>
              <a:rPr lang="en-GB" sz="3600" dirty="0" err="1">
                <a:latin typeface="Lucida Sans Unicode (Hoofdtekst)"/>
                <a:hlinkClick r:id="rId4"/>
              </a:rPr>
              <a:t>zitten</a:t>
            </a:r>
            <a:r>
              <a:rPr lang="en-GB" sz="3600" dirty="0">
                <a:latin typeface="Lucida Sans Unicode (Hoofdtekst)"/>
                <a:hlinkClick r:id="rId4"/>
              </a:rPr>
              <a:t> </a:t>
            </a:r>
            <a:r>
              <a:rPr lang="en-GB" sz="3600" dirty="0" err="1">
                <a:latin typeface="Lucida Sans Unicode (Hoofdtekst)"/>
              </a:rPr>
              <a:t>niet</a:t>
            </a:r>
            <a:r>
              <a:rPr lang="en-GB" sz="3600" dirty="0">
                <a:latin typeface="Lucida Sans Unicode (Hoofdtekst)"/>
              </a:rPr>
              <a:t> </a:t>
            </a:r>
            <a:r>
              <a:rPr lang="en-GB" sz="3600" dirty="0" err="1">
                <a:latin typeface="Lucida Sans Unicode (Hoofdtekst)"/>
              </a:rPr>
              <a:t>halen</a:t>
            </a:r>
            <a:endParaRPr lang="en-GB" sz="3600" dirty="0">
              <a:latin typeface="Lucida Sans Unicode (Hoofdtekst)"/>
            </a:endParaRPr>
          </a:p>
        </p:txBody>
      </p:sp>
    </p:spTree>
    <p:extLst>
      <p:ext uri="{BB962C8B-B14F-4D97-AF65-F5344CB8AC3E}">
        <p14:creationId xmlns:p14="http://schemas.microsoft.com/office/powerpoint/2010/main" val="3402476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7FB4B72-32D8-4A5D-B102-579ECA94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16620"/>
            <a:ext cx="10473834" cy="802320"/>
          </a:xfrm>
        </p:spPr>
        <p:txBody>
          <a:bodyPr/>
          <a:lstStyle/>
          <a:p>
            <a:r>
              <a:rPr lang="en-GB" sz="6000" dirty="0">
                <a:solidFill>
                  <a:schemeClr val="tx1"/>
                </a:solidFill>
              </a:rPr>
              <a:t>Wie </a:t>
            </a:r>
            <a:r>
              <a:rPr lang="en-GB" sz="6000" dirty="0" err="1">
                <a:solidFill>
                  <a:schemeClr val="tx1"/>
                </a:solidFill>
              </a:rPr>
              <a:t>komt</a:t>
            </a:r>
            <a:r>
              <a:rPr lang="en-GB" sz="6000" dirty="0">
                <a:solidFill>
                  <a:schemeClr val="tx1"/>
                </a:solidFill>
              </a:rPr>
              <a:t> in </a:t>
            </a:r>
            <a:r>
              <a:rPr lang="en-GB" sz="6000" dirty="0" err="1">
                <a:solidFill>
                  <a:schemeClr val="tx1"/>
                </a:solidFill>
              </a:rPr>
              <a:t>aanmerking</a:t>
            </a:r>
            <a:r>
              <a:rPr lang="en-GB" sz="6000" dirty="0">
                <a:solidFill>
                  <a:schemeClr val="tx1"/>
                </a:solidFill>
              </a:rPr>
              <a:t>? </a:t>
            </a:r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141584BF-883B-44B7-87FF-F3DC6CD02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091" y="491690"/>
            <a:ext cx="2855010" cy="1052180"/>
          </a:xfrm>
          <a:prstGeom prst="rect">
            <a:avLst/>
          </a:prstGeom>
          <a:effectLst/>
        </p:spPr>
      </p:pic>
      <p:pic>
        <p:nvPicPr>
          <p:cNvPr id="9" name="Tijdelijke aanduiding voor inhoud 6">
            <a:extLst>
              <a:ext uri="{FF2B5EF4-FFF2-40B4-BE49-F238E27FC236}">
                <a16:creationId xmlns:a16="http://schemas.microsoft.com/office/drawing/2014/main" id="{0C0C9EA0-DF15-4CF2-A5DA-E007C4423D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0" y="2560950"/>
            <a:ext cx="16690020" cy="7612176"/>
          </a:xfrm>
          <a:prstGeom prst="rect">
            <a:avLst/>
          </a:prstGeom>
        </p:spPr>
      </p:pic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57AB2ADC-D597-4720-A4E6-BDF27DCE6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0001" y="1782410"/>
            <a:ext cx="15468910" cy="540000"/>
          </a:xfrm>
        </p:spPr>
        <p:txBody>
          <a:bodyPr/>
          <a:lstStyle/>
          <a:p>
            <a:r>
              <a:rPr lang="en-GB" sz="3600" dirty="0" err="1"/>
              <a:t>Personen</a:t>
            </a:r>
            <a:r>
              <a:rPr lang="en-GB" sz="3600" dirty="0"/>
              <a:t> die </a:t>
            </a:r>
            <a:r>
              <a:rPr lang="en-GB" sz="3600" dirty="0" err="1">
                <a:hlinkClick r:id="rId5"/>
              </a:rPr>
              <a:t>aanbeveling</a:t>
            </a:r>
            <a:r>
              <a:rPr lang="en-GB" sz="3600" dirty="0">
                <a:hlinkClick r:id="rId5"/>
              </a:rPr>
              <a:t> beweging en/of </a:t>
            </a:r>
            <a:r>
              <a:rPr lang="en-GB" sz="3600" dirty="0" err="1">
                <a:hlinkClick r:id="rId5"/>
              </a:rPr>
              <a:t>langdurig</a:t>
            </a:r>
            <a:r>
              <a:rPr lang="en-GB" sz="3600" dirty="0">
                <a:hlinkClick r:id="rId5"/>
              </a:rPr>
              <a:t> </a:t>
            </a:r>
            <a:r>
              <a:rPr lang="en-GB" sz="3600" dirty="0" err="1">
                <a:hlinkClick r:id="rId5"/>
              </a:rPr>
              <a:t>zitten</a:t>
            </a:r>
            <a:r>
              <a:rPr lang="en-GB" sz="3600" dirty="0">
                <a:hlinkClick r:id="rId5"/>
              </a:rPr>
              <a:t> </a:t>
            </a:r>
            <a:r>
              <a:rPr lang="en-GB" sz="3600" dirty="0" err="1"/>
              <a:t>niet</a:t>
            </a:r>
            <a:r>
              <a:rPr lang="en-GB" sz="3600" dirty="0"/>
              <a:t> </a:t>
            </a:r>
            <a:r>
              <a:rPr lang="en-GB" sz="3600" dirty="0" err="1"/>
              <a:t>halen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75774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7FB4B72-32D8-4A5D-B102-579ECA94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16620"/>
            <a:ext cx="10473834" cy="802320"/>
          </a:xfrm>
        </p:spPr>
        <p:txBody>
          <a:bodyPr/>
          <a:lstStyle/>
          <a:p>
            <a:r>
              <a:rPr lang="en-GB" sz="6000" dirty="0">
                <a:solidFill>
                  <a:schemeClr val="tx1"/>
                </a:solidFill>
              </a:rPr>
              <a:t>Wie </a:t>
            </a:r>
            <a:r>
              <a:rPr lang="en-GB" sz="6000" dirty="0" err="1">
                <a:solidFill>
                  <a:schemeClr val="tx1"/>
                </a:solidFill>
              </a:rPr>
              <a:t>komt</a:t>
            </a:r>
            <a:r>
              <a:rPr lang="en-GB" sz="6000" dirty="0">
                <a:solidFill>
                  <a:schemeClr val="tx1"/>
                </a:solidFill>
              </a:rPr>
              <a:t> in </a:t>
            </a:r>
            <a:r>
              <a:rPr lang="en-GB" sz="6000" dirty="0" err="1">
                <a:solidFill>
                  <a:schemeClr val="tx1"/>
                </a:solidFill>
              </a:rPr>
              <a:t>aanmerking</a:t>
            </a:r>
            <a:r>
              <a:rPr lang="en-GB" sz="6000" dirty="0">
                <a:solidFill>
                  <a:schemeClr val="tx1"/>
                </a:solidFill>
              </a:rPr>
              <a:t>? </a:t>
            </a:r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141584BF-883B-44B7-87FF-F3DC6CD02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091" y="491690"/>
            <a:ext cx="2855010" cy="1052180"/>
          </a:xfrm>
          <a:prstGeom prst="rect">
            <a:avLst/>
          </a:prstGeom>
          <a:effectLst/>
        </p:spPr>
      </p:pic>
      <p:pic>
        <p:nvPicPr>
          <p:cNvPr id="6" name="Tijdelijke aanduiding voor inhoud 7">
            <a:extLst>
              <a:ext uri="{FF2B5EF4-FFF2-40B4-BE49-F238E27FC236}">
                <a16:creationId xmlns:a16="http://schemas.microsoft.com/office/drawing/2014/main" id="{FFA25F43-4C34-417B-A19D-A0667EFA95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" y="2960915"/>
            <a:ext cx="18133914" cy="6516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EA9C06E-C466-4447-9ED9-5AE6C306CC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0001" y="1782410"/>
            <a:ext cx="15468910" cy="540000"/>
          </a:xfrm>
        </p:spPr>
        <p:txBody>
          <a:bodyPr/>
          <a:lstStyle/>
          <a:p>
            <a:r>
              <a:rPr lang="en-GB" sz="3600" dirty="0" err="1"/>
              <a:t>Personen</a:t>
            </a:r>
            <a:r>
              <a:rPr lang="en-GB" sz="3600" dirty="0"/>
              <a:t> die </a:t>
            </a:r>
            <a:r>
              <a:rPr lang="en-GB" sz="3600" dirty="0" err="1">
                <a:hlinkClick r:id="rId4"/>
              </a:rPr>
              <a:t>aanbeveling</a:t>
            </a:r>
            <a:r>
              <a:rPr lang="en-GB" sz="3600" dirty="0">
                <a:hlinkClick r:id="rId4"/>
              </a:rPr>
              <a:t> beweging en/of </a:t>
            </a:r>
            <a:r>
              <a:rPr lang="en-GB" sz="3600" dirty="0" err="1">
                <a:hlinkClick r:id="rId4"/>
              </a:rPr>
              <a:t>langdurig</a:t>
            </a:r>
            <a:r>
              <a:rPr lang="en-GB" sz="3600" dirty="0">
                <a:hlinkClick r:id="rId4"/>
              </a:rPr>
              <a:t> </a:t>
            </a:r>
            <a:r>
              <a:rPr lang="en-GB" sz="3600" dirty="0" err="1">
                <a:hlinkClick r:id="rId4"/>
              </a:rPr>
              <a:t>zitten</a:t>
            </a:r>
            <a:r>
              <a:rPr lang="en-GB" sz="3600" dirty="0">
                <a:hlinkClick r:id="rId4"/>
              </a:rPr>
              <a:t> </a:t>
            </a:r>
            <a:r>
              <a:rPr lang="en-GB" sz="3600" dirty="0" err="1"/>
              <a:t>niet</a:t>
            </a:r>
            <a:r>
              <a:rPr lang="en-GB" sz="3600" dirty="0"/>
              <a:t> </a:t>
            </a:r>
            <a:r>
              <a:rPr lang="en-GB" sz="3600" dirty="0" err="1"/>
              <a:t>halen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62737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7FB4B72-32D8-4A5D-B102-579ECA94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16620"/>
            <a:ext cx="10473834" cy="802320"/>
          </a:xfrm>
        </p:spPr>
        <p:txBody>
          <a:bodyPr/>
          <a:lstStyle/>
          <a:p>
            <a:r>
              <a:rPr lang="en-GB" sz="6000" dirty="0">
                <a:solidFill>
                  <a:schemeClr val="tx1"/>
                </a:solidFill>
              </a:rPr>
              <a:t>Bewegen </a:t>
            </a:r>
            <a:r>
              <a:rPr lang="en-GB" sz="6000" dirty="0" err="1">
                <a:solidFill>
                  <a:schemeClr val="tx1"/>
                </a:solidFill>
              </a:rPr>
              <a:t>bij</a:t>
            </a:r>
            <a:r>
              <a:rPr lang="en-GB" sz="6000" dirty="0">
                <a:solidFill>
                  <a:schemeClr val="tx1"/>
                </a:solidFill>
              </a:rPr>
              <a:t> </a:t>
            </a:r>
            <a:r>
              <a:rPr lang="en-GB" sz="6000" dirty="0" err="1">
                <a:solidFill>
                  <a:schemeClr val="tx1"/>
                </a:solidFill>
              </a:rPr>
              <a:t>ziekte</a:t>
            </a:r>
            <a:r>
              <a:rPr lang="en-GB" sz="6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141584BF-883B-44B7-87FF-F3DC6CD02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091" y="491690"/>
            <a:ext cx="2855010" cy="1052180"/>
          </a:xfrm>
          <a:prstGeom prst="rect">
            <a:avLst/>
          </a:prstGeom>
          <a:effectLst/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794EB17-F575-416A-A6E4-6BEDDFB6D9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59885" y="1911928"/>
            <a:ext cx="8543214" cy="718219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err="1"/>
              <a:t>Specifieke</a:t>
            </a:r>
            <a:r>
              <a:rPr lang="en-GB" sz="3600" dirty="0"/>
              <a:t> </a:t>
            </a:r>
            <a:r>
              <a:rPr lang="en-GB" sz="3600" dirty="0" err="1"/>
              <a:t>beweegaanbevelingen</a:t>
            </a:r>
            <a:r>
              <a:rPr lang="en-GB" sz="3600" dirty="0"/>
              <a:t> per </a:t>
            </a:r>
            <a:r>
              <a:rPr lang="en-GB" sz="3600" dirty="0" err="1"/>
              <a:t>ziekte</a:t>
            </a:r>
            <a:r>
              <a:rPr lang="en-GB" sz="3600" dirty="0"/>
              <a:t>?</a:t>
            </a:r>
          </a:p>
          <a:p>
            <a:pPr marL="2443500" lvl="1" indent="-571500"/>
            <a:r>
              <a:rPr lang="en-GB" sz="2800" dirty="0">
                <a:hlinkClick r:id="rId3"/>
              </a:rPr>
              <a:t>www.bewegenbijziekte.be</a:t>
            </a:r>
            <a:r>
              <a:rPr lang="en-GB" sz="2800" dirty="0"/>
              <a:t> </a:t>
            </a:r>
          </a:p>
          <a:p>
            <a:pPr marL="2443500" lvl="1" indent="-571500"/>
            <a:r>
              <a:rPr lang="en-GB" sz="2800" dirty="0"/>
              <a:t>Ook </a:t>
            </a:r>
            <a:r>
              <a:rPr lang="en-GB" sz="2800" dirty="0" err="1"/>
              <a:t>afdrukbare</a:t>
            </a:r>
            <a:r>
              <a:rPr lang="en-GB" sz="2800" dirty="0"/>
              <a:t> pdf’s A4 </a:t>
            </a:r>
            <a:r>
              <a:rPr lang="en-GB" sz="2800" dirty="0" err="1"/>
              <a:t>voor</a:t>
            </a:r>
            <a:r>
              <a:rPr lang="en-GB" sz="2800" dirty="0"/>
              <a:t> </a:t>
            </a:r>
            <a:r>
              <a:rPr lang="en-GB" sz="2800" dirty="0" err="1"/>
              <a:t>eindgebruiker</a:t>
            </a:r>
            <a:r>
              <a:rPr lang="en-GB" sz="2800" dirty="0"/>
              <a:t>!</a:t>
            </a:r>
          </a:p>
          <a:p>
            <a:pPr marL="2443500" lvl="1" indent="-571500"/>
            <a:r>
              <a:rPr lang="en-GB" sz="2800" dirty="0" err="1"/>
              <a:t>Bv</a:t>
            </a:r>
            <a:r>
              <a:rPr lang="en-GB" sz="2800" dirty="0"/>
              <a:t>. Diabetes type I &amp; II, </a:t>
            </a:r>
            <a:r>
              <a:rPr lang="en-GB" sz="2800" dirty="0" err="1"/>
              <a:t>overgewicht</a:t>
            </a:r>
            <a:r>
              <a:rPr lang="en-GB" sz="2800" dirty="0"/>
              <a:t>, </a:t>
            </a:r>
            <a:r>
              <a:rPr lang="en-GB" sz="2800" dirty="0" err="1"/>
              <a:t>kanker</a:t>
            </a:r>
            <a:r>
              <a:rPr lang="en-GB" sz="2800" dirty="0"/>
              <a:t>, </a:t>
            </a:r>
            <a:r>
              <a:rPr lang="en-GB" sz="2800" dirty="0" err="1"/>
              <a:t>hypertensie</a:t>
            </a:r>
            <a:r>
              <a:rPr lang="en-GB" sz="2800" dirty="0"/>
              <a:t>, MS, </a:t>
            </a:r>
            <a:r>
              <a:rPr lang="en-GB" sz="2800" dirty="0" err="1"/>
              <a:t>fibromyalgie</a:t>
            </a:r>
            <a:r>
              <a:rPr lang="en-GB" sz="2800" dirty="0"/>
              <a:t>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r>
              <a:rPr lang="en-GB" sz="2800" b="0" dirty="0"/>
              <a:t>Merk op: Bewegen Op Verwijzing is er </a:t>
            </a:r>
            <a:r>
              <a:rPr lang="en-GB" sz="2800" b="0" dirty="0" err="1"/>
              <a:t>niet</a:t>
            </a:r>
            <a:r>
              <a:rPr lang="en-GB" sz="2800" b="0" dirty="0"/>
              <a:t> </a:t>
            </a:r>
            <a:r>
              <a:rPr lang="en-GB" sz="2800" b="0" dirty="0" err="1"/>
              <a:t>ter</a:t>
            </a:r>
            <a:r>
              <a:rPr lang="en-GB" sz="2800" b="0" dirty="0"/>
              <a:t> </a:t>
            </a:r>
            <a:r>
              <a:rPr lang="en-GB" sz="2800" b="0" dirty="0" err="1"/>
              <a:t>behandeling</a:t>
            </a:r>
            <a:r>
              <a:rPr lang="en-GB" sz="2800" b="0" dirty="0"/>
              <a:t> van </a:t>
            </a:r>
            <a:r>
              <a:rPr lang="en-GB" sz="2800" b="0" dirty="0" err="1"/>
              <a:t>ziekten</a:t>
            </a:r>
            <a:r>
              <a:rPr lang="en-GB" sz="2800" b="0" dirty="0"/>
              <a:t> maar </a:t>
            </a:r>
            <a:r>
              <a:rPr lang="en-GB" sz="2800" b="0" dirty="0" err="1"/>
              <a:t>ter</a:t>
            </a:r>
            <a:r>
              <a:rPr lang="en-GB" sz="2800" b="0" dirty="0"/>
              <a:t> </a:t>
            </a:r>
            <a:r>
              <a:rPr lang="en-GB" sz="2800" b="0" dirty="0" err="1"/>
              <a:t>preventie</a:t>
            </a:r>
            <a:endParaRPr lang="en-GB" sz="2800" b="0" dirty="0"/>
          </a:p>
          <a:p>
            <a:endParaRPr lang="en-GB" sz="2800" b="0" dirty="0"/>
          </a:p>
          <a:p>
            <a:r>
              <a:rPr lang="en-GB" sz="2200" b="0" dirty="0">
                <a:sym typeface="Wingdings" panose="05000000000000000000" pitchFamily="2" charset="2"/>
              </a:rPr>
              <a:t> </a:t>
            </a:r>
            <a:r>
              <a:rPr lang="en-GB" sz="2200" b="0" dirty="0" err="1"/>
              <a:t>Natuurlijk</a:t>
            </a:r>
            <a:r>
              <a:rPr lang="en-GB" sz="2200" b="0" dirty="0"/>
              <a:t> </a:t>
            </a:r>
            <a:r>
              <a:rPr lang="en-GB" sz="2200" b="0" dirty="0" err="1"/>
              <a:t>kan</a:t>
            </a:r>
            <a:r>
              <a:rPr lang="en-GB" sz="2200" b="0" dirty="0"/>
              <a:t> beweging </a:t>
            </a:r>
            <a:r>
              <a:rPr lang="en-GB" sz="2200" b="0" dirty="0" err="1"/>
              <a:t>wel</a:t>
            </a:r>
            <a:r>
              <a:rPr lang="en-GB" sz="2200" b="0" dirty="0"/>
              <a:t> </a:t>
            </a:r>
            <a:r>
              <a:rPr lang="en-GB" sz="2200" b="0" dirty="0" err="1"/>
              <a:t>een</a:t>
            </a:r>
            <a:r>
              <a:rPr lang="en-GB" sz="2200" b="0" dirty="0"/>
              <a:t> </a:t>
            </a:r>
            <a:r>
              <a:rPr lang="en-GB" sz="2200" b="0" dirty="0" err="1"/>
              <a:t>positieve</a:t>
            </a:r>
            <a:r>
              <a:rPr lang="en-GB" sz="2200" b="0" dirty="0"/>
              <a:t> impact </a:t>
            </a:r>
            <a:r>
              <a:rPr lang="en-GB" sz="2200" b="0" dirty="0" err="1"/>
              <a:t>hebben</a:t>
            </a:r>
            <a:r>
              <a:rPr lang="en-GB" sz="2200" b="0" dirty="0"/>
              <a:t> op </a:t>
            </a:r>
            <a:r>
              <a:rPr lang="en-GB" sz="2200" b="0" dirty="0" err="1"/>
              <a:t>bepaalde</a:t>
            </a:r>
            <a:r>
              <a:rPr lang="en-GB" sz="2200" b="0" dirty="0"/>
              <a:t> </a:t>
            </a:r>
            <a:r>
              <a:rPr lang="en-GB" sz="2200" b="0" dirty="0" err="1"/>
              <a:t>ziekten</a:t>
            </a:r>
            <a:endParaRPr lang="en-GB" sz="2200" b="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7CAC8A3-F239-4D8C-8EDB-7DA784C4A2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99" y="1543871"/>
            <a:ext cx="7785462" cy="82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92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F4D72-CDFE-4D2B-870E-16DA6F09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Kostprijs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deelnemer</a:t>
            </a:r>
            <a:r>
              <a:rPr lang="en-GB" dirty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96239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C6A9055-3F3E-237F-D163-462B391F1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697" y="2978037"/>
            <a:ext cx="15348606" cy="43309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749E6-F231-2066-C261-E399E2060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A555F-E2BD-617A-B1A6-3192D1D44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Cijfers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071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9D528D-5CFB-48B6-99E3-D9CE578C78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8508C98-F0DC-43A1-A974-54C54151A2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1346147"/>
            <a:ext cx="7950200" cy="703756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9146F46-CE66-4F30-AA2E-A3A2897B1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147"/>
            <a:ext cx="11384432" cy="703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3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88714" y="1061654"/>
            <a:ext cx="6734461" cy="72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 dirty="0" err="1">
                <a:solidFill>
                  <a:srgbClr val="000000"/>
                </a:solidFill>
                <a:latin typeface="Lucida Sans Unicode (Koppen)"/>
                <a:ea typeface="Muli Bold"/>
                <a:cs typeface="Muli Bold"/>
                <a:sym typeface="Muli Bold"/>
              </a:rPr>
              <a:t>Bewegen</a:t>
            </a:r>
            <a:r>
              <a:rPr lang="en-US" sz="4200" b="1" dirty="0">
                <a:solidFill>
                  <a:srgbClr val="000000"/>
                </a:solidFill>
                <a:latin typeface="Lucida Sans Unicode (Koppen)"/>
                <a:ea typeface="Muli Bold"/>
                <a:cs typeface="Muli Bold"/>
                <a:sym typeface="Muli Bold"/>
              </a:rPr>
              <a:t> Op </a:t>
            </a:r>
            <a:r>
              <a:rPr lang="en-US" sz="4200" b="1" dirty="0" err="1">
                <a:solidFill>
                  <a:srgbClr val="000000"/>
                </a:solidFill>
                <a:latin typeface="Lucida Sans Unicode (Koppen)"/>
                <a:ea typeface="Muli Bold"/>
                <a:cs typeface="Muli Bold"/>
                <a:sym typeface="Muli Bold"/>
              </a:rPr>
              <a:t>Verwijzing</a:t>
            </a:r>
            <a:endParaRPr lang="en-US" sz="4200" b="1" dirty="0">
              <a:solidFill>
                <a:srgbClr val="000000"/>
              </a:solidFill>
              <a:latin typeface="Lucida Sans Unicode (Koppen)"/>
              <a:ea typeface="Muli Bold"/>
              <a:cs typeface="Muli Bold"/>
              <a:sym typeface="Muli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3890" y="7100815"/>
            <a:ext cx="18264110" cy="2808107"/>
          </a:xfrm>
          <a:custGeom>
            <a:avLst/>
            <a:gdLst/>
            <a:ahLst/>
            <a:cxnLst/>
            <a:rect l="l" t="t" r="r" b="b"/>
            <a:pathLst>
              <a:path w="18264110" h="2808107">
                <a:moveTo>
                  <a:pt x="0" y="0"/>
                </a:moveTo>
                <a:lnTo>
                  <a:pt x="18264110" y="0"/>
                </a:lnTo>
                <a:lnTo>
                  <a:pt x="18264110" y="2808107"/>
                </a:lnTo>
                <a:lnTo>
                  <a:pt x="0" y="2808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TextBox 4"/>
          <p:cNvSpPr txBox="1"/>
          <p:nvPr/>
        </p:nvSpPr>
        <p:spPr>
          <a:xfrm>
            <a:off x="2967801" y="3119783"/>
            <a:ext cx="12352397" cy="2158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5"/>
              </a:lnSpc>
              <a:spcBef>
                <a:spcPct val="0"/>
              </a:spcBef>
            </a:pPr>
            <a:r>
              <a:rPr lang="nl-NL" sz="3600" dirty="0">
                <a:latin typeface="Lucida Sans Unicode (Hoofdtekst)"/>
              </a:rPr>
              <a:t>Bewegen Op Verwijzing is een project waarbij mensen via hun zorgverlener worden doorverwezen naar een coach die hen helpt om op een haalbare manier meer te bewegen.</a:t>
            </a:r>
            <a:endParaRPr lang="en-US" sz="3600" dirty="0">
              <a:solidFill>
                <a:srgbClr val="000000"/>
              </a:solidFill>
              <a:latin typeface="Lucida Sans Unicode (Hoofdtekst)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921462CF-7AC1-4021-B5B3-A64708A0B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68" y="29633"/>
            <a:ext cx="14808864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56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1458D79-7697-9D4B-69DB-3E1D4151F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96" y="0"/>
            <a:ext cx="7220808" cy="1034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81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19034" y="0"/>
            <a:ext cx="8249931" cy="10287000"/>
          </a:xfrm>
          <a:custGeom>
            <a:avLst/>
            <a:gdLst/>
            <a:ahLst/>
            <a:cxnLst/>
            <a:rect l="l" t="t" r="r" b="b"/>
            <a:pathLst>
              <a:path w="8249931" h="10287000">
                <a:moveTo>
                  <a:pt x="0" y="0"/>
                </a:moveTo>
                <a:lnTo>
                  <a:pt x="8249932" y="0"/>
                </a:lnTo>
                <a:lnTo>
                  <a:pt x="824993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787" r="-141" b="-41172"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62A503C-6E87-201D-525E-48BD3BAB0D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24"/>
          <a:stretch/>
        </p:blipFill>
        <p:spPr>
          <a:xfrm>
            <a:off x="2743200" y="1943100"/>
            <a:ext cx="13026278" cy="703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39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71514" y="-373010"/>
            <a:ext cx="8580700" cy="10660010"/>
          </a:xfrm>
          <a:custGeom>
            <a:avLst/>
            <a:gdLst/>
            <a:ahLst/>
            <a:cxnLst/>
            <a:rect l="l" t="t" r="r" b="b"/>
            <a:pathLst>
              <a:path w="8580700" h="10660010">
                <a:moveTo>
                  <a:pt x="0" y="0"/>
                </a:moveTo>
                <a:lnTo>
                  <a:pt x="8580700" y="0"/>
                </a:lnTo>
                <a:lnTo>
                  <a:pt x="8580700" y="10660010"/>
                </a:lnTo>
                <a:lnTo>
                  <a:pt x="0" y="106600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4" t="-32994" b="-42066"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BFABC9-056C-4BEC-B3F6-6A471FB7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783500"/>
            <a:ext cx="15120000" cy="720000"/>
          </a:xfrm>
        </p:spPr>
        <p:txBody>
          <a:bodyPr/>
          <a:lstStyle/>
          <a:p>
            <a:r>
              <a:rPr lang="en-GB" dirty="0"/>
              <a:t>Bewegen Op Verwijzing in </a:t>
            </a:r>
            <a:r>
              <a:rPr lang="en-GB" dirty="0" err="1"/>
              <a:t>jouw</a:t>
            </a:r>
            <a:r>
              <a:rPr lang="en-GB" dirty="0"/>
              <a:t> regio!</a:t>
            </a:r>
          </a:p>
        </p:txBody>
      </p:sp>
    </p:spTree>
    <p:extLst>
      <p:ext uri="{BB962C8B-B14F-4D97-AF65-F5344CB8AC3E}">
        <p14:creationId xmlns:p14="http://schemas.microsoft.com/office/powerpoint/2010/main" val="511748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01041A1-8217-2941-B1A4-EA80CF26A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66601"/>
            <a:ext cx="8668960" cy="535379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F59BF45-160B-D79C-52E2-6B6703B96AF3}"/>
              </a:ext>
            </a:extLst>
          </p:cNvPr>
          <p:cNvSpPr txBox="1"/>
          <p:nvPr/>
        </p:nvSpPr>
        <p:spPr>
          <a:xfrm>
            <a:off x="9677400" y="2628900"/>
            <a:ext cx="7696200" cy="417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nl-NL" sz="3200" b="1" i="0" dirty="0">
                <a:solidFill>
                  <a:srgbClr val="373A3C"/>
                </a:solidFill>
                <a:effectLst/>
                <a:latin typeface="Lucida Sans Unicode (Hoofdtekst)"/>
              </a:rPr>
              <a:t>Geraardsbergen: </a:t>
            </a:r>
            <a:br>
              <a:rPr lang="nl-NL" sz="3200" b="0" i="0" dirty="0">
                <a:solidFill>
                  <a:srgbClr val="373A3C"/>
                </a:solidFill>
                <a:effectLst/>
                <a:latin typeface="Lucida Sans Unicode (Hoofdtekst)"/>
              </a:rPr>
            </a:br>
            <a:r>
              <a:rPr lang="nl-NL" sz="3200" b="0" i="0" dirty="0" err="1">
                <a:solidFill>
                  <a:srgbClr val="373A3C"/>
                </a:solidFill>
                <a:effectLst/>
                <a:latin typeface="Lucida Sans Unicode (Hoofdtekst)"/>
              </a:rPr>
              <a:t>Felicien</a:t>
            </a:r>
            <a:r>
              <a:rPr lang="nl-NL" sz="3200" b="0" i="0" dirty="0">
                <a:solidFill>
                  <a:srgbClr val="373A3C"/>
                </a:solidFill>
                <a:effectLst/>
                <a:latin typeface="Lucida Sans Unicode (Hoofdtekst)"/>
              </a:rPr>
              <a:t> </a:t>
            </a:r>
            <a:r>
              <a:rPr lang="nl-NL" sz="3200" b="0" i="0" dirty="0" err="1">
                <a:solidFill>
                  <a:srgbClr val="373A3C"/>
                </a:solidFill>
                <a:effectLst/>
                <a:latin typeface="Lucida Sans Unicode (Hoofdtekst)"/>
              </a:rPr>
              <a:t>Cauwelstraat</a:t>
            </a:r>
            <a:r>
              <a:rPr lang="nl-NL" sz="3200" b="0" i="0" dirty="0">
                <a:solidFill>
                  <a:srgbClr val="373A3C"/>
                </a:solidFill>
                <a:effectLst/>
                <a:latin typeface="Lucida Sans Unicode (Hoofdtekst)"/>
              </a:rPr>
              <a:t> 39, 9500 Geraardsbergen</a:t>
            </a:r>
            <a:br>
              <a:rPr lang="nl-NL" sz="3200" b="0" i="0" dirty="0">
                <a:solidFill>
                  <a:srgbClr val="373A3C"/>
                </a:solidFill>
                <a:effectLst/>
                <a:latin typeface="Lucida Sans Unicode (Hoofdtekst)"/>
              </a:rPr>
            </a:br>
            <a:r>
              <a:rPr lang="nl-NL" sz="3200" b="0" i="0" dirty="0">
                <a:solidFill>
                  <a:srgbClr val="373A3C"/>
                </a:solidFill>
                <a:effectLst/>
                <a:latin typeface="Lucida Sans Unicode (Hoofdtekst)"/>
              </a:rPr>
              <a:t>(Sporthal De Veldmuis)</a:t>
            </a:r>
            <a:br>
              <a:rPr lang="nl-NL" sz="3200" b="0" i="0" dirty="0">
                <a:solidFill>
                  <a:srgbClr val="373A3C"/>
                </a:solidFill>
                <a:effectLst/>
                <a:latin typeface="Lucida Sans Unicode (Hoofdtekst)"/>
              </a:rPr>
            </a:br>
            <a:endParaRPr lang="nl-NL" sz="3200" b="0" i="0" dirty="0">
              <a:solidFill>
                <a:srgbClr val="373A3C"/>
              </a:solidFill>
              <a:effectLst/>
              <a:latin typeface="Lucida Sans Unicode (Hoofdtekst)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3200" b="1" i="0" dirty="0">
                <a:solidFill>
                  <a:srgbClr val="373A3C"/>
                </a:solidFill>
                <a:effectLst/>
                <a:latin typeface="Lucida Sans Unicode (Hoofdtekst)"/>
              </a:rPr>
              <a:t>Ninove: </a:t>
            </a:r>
          </a:p>
          <a:p>
            <a:pPr algn="l"/>
            <a:r>
              <a:rPr lang="nl-NL" sz="3200" b="0" i="0" dirty="0">
                <a:solidFill>
                  <a:srgbClr val="373A3C"/>
                </a:solidFill>
                <a:effectLst/>
                <a:latin typeface="Lucida Sans Unicode (Hoofdtekst)"/>
              </a:rPr>
              <a:t> Burchtstraat 46, 9400 Ninove</a:t>
            </a:r>
          </a:p>
          <a:p>
            <a:pPr algn="l"/>
            <a:r>
              <a:rPr lang="nl-NL" sz="3200" dirty="0">
                <a:solidFill>
                  <a:srgbClr val="373A3C"/>
                </a:solidFill>
                <a:latin typeface="Lucida Sans Unicode (Hoofdtekst)"/>
              </a:rPr>
              <a:t> (</a:t>
            </a:r>
            <a:r>
              <a:rPr lang="nl-NL" sz="3200" b="0" i="0" dirty="0">
                <a:solidFill>
                  <a:srgbClr val="373A3C"/>
                </a:solidFill>
                <a:effectLst/>
                <a:latin typeface="Lucida Sans Unicode (Hoofdtekst)"/>
              </a:rPr>
              <a:t>Sociaal Huis van Ninove</a:t>
            </a:r>
            <a:r>
              <a:rPr lang="nl-NL" sz="3200" dirty="0">
                <a:solidFill>
                  <a:srgbClr val="373A3C"/>
                </a:solidFill>
                <a:latin typeface="Lucida Sans Unicode (Hoofdtekst)"/>
              </a:rPr>
              <a:t>)</a:t>
            </a:r>
            <a:endParaRPr lang="nl-NL" sz="3200" b="0" i="0" dirty="0">
              <a:solidFill>
                <a:srgbClr val="373A3C"/>
              </a:solidFill>
              <a:effectLst/>
              <a:latin typeface="Lucida Sans Unicode (Hoofdtekst)"/>
            </a:endParaRPr>
          </a:p>
        </p:txBody>
      </p:sp>
    </p:spTree>
    <p:extLst>
      <p:ext uri="{BB962C8B-B14F-4D97-AF65-F5344CB8AC3E}">
        <p14:creationId xmlns:p14="http://schemas.microsoft.com/office/powerpoint/2010/main" val="151441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43B509C-185F-4B55-A403-028B68A5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chemeClr val="tx1"/>
                </a:solidFill>
                <a:latin typeface="Lucida Sans Unicode (Koppen)"/>
              </a:rPr>
              <a:t>Emma Van Gucht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B686DEE-3885-4A41-9AD9-BCA98D9C36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9500" y="2305300"/>
            <a:ext cx="8388000" cy="1572704"/>
          </a:xfrm>
        </p:spPr>
        <p:txBody>
          <a:bodyPr/>
          <a:lstStyle/>
          <a:p>
            <a:r>
              <a:rPr lang="en-GB" sz="3200" dirty="0">
                <a:latin typeface="Lucida Sans Unicode (Hoofdtekst)"/>
              </a:rPr>
              <a:t>0472 62 32 41</a:t>
            </a:r>
          </a:p>
          <a:p>
            <a:endParaRPr lang="en-GB" sz="3200" dirty="0">
              <a:latin typeface="Lucida Sans Unicode (Hoofdtekst)"/>
            </a:endParaRPr>
          </a:p>
          <a:p>
            <a:r>
              <a:rPr lang="en-GB" sz="3200" dirty="0">
                <a:latin typeface="Lucida Sans Unicode (Hoofdtekst)"/>
              </a:rPr>
              <a:t>emma.vangucht@bewegenopverwijzing.be</a:t>
            </a:r>
          </a:p>
          <a:p>
            <a:endParaRPr lang="en-GB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9A55568-C804-82AB-B3CD-5B2C84DE0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327415"/>
            <a:ext cx="4489743" cy="3955769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8CC3B45A-B2F6-B586-0052-117C05C245D1}"/>
              </a:ext>
            </a:extLst>
          </p:cNvPr>
          <p:cNvSpPr txBox="1"/>
          <p:nvPr/>
        </p:nvSpPr>
        <p:spPr>
          <a:xfrm>
            <a:off x="914400" y="4620280"/>
            <a:ext cx="91440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4400" dirty="0">
                <a:hlinkClick r:id="rId4"/>
              </a:rPr>
              <a:t>www.bewegenopverwijzing.be</a:t>
            </a:r>
            <a:endParaRPr lang="nl-BE" sz="44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8233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373FA00E-B50A-455F-BEC2-650FD822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Lucida Sans Unicode (Koppen)"/>
              </a:rPr>
              <a:t>Bedankt</a:t>
            </a:r>
            <a:r>
              <a:rPr lang="en-GB" dirty="0">
                <a:latin typeface="Lucida Sans Unicode (Koppen)"/>
              </a:rPr>
              <a:t> </a:t>
            </a:r>
            <a:r>
              <a:rPr lang="en-GB" dirty="0" err="1">
                <a:latin typeface="Lucida Sans Unicode (Koppen)"/>
              </a:rPr>
              <a:t>voor</a:t>
            </a:r>
            <a:r>
              <a:rPr lang="en-GB" dirty="0">
                <a:latin typeface="Lucida Sans Unicode (Koppen)"/>
              </a:rPr>
              <a:t> </a:t>
            </a:r>
            <a:r>
              <a:rPr lang="en-GB" dirty="0" err="1">
                <a:latin typeface="Lucida Sans Unicode (Koppen)"/>
              </a:rPr>
              <a:t>jullie</a:t>
            </a:r>
            <a:r>
              <a:rPr lang="en-GB" dirty="0">
                <a:latin typeface="Lucida Sans Unicode (Koppen)"/>
              </a:rPr>
              <a:t> </a:t>
            </a:r>
            <a:r>
              <a:rPr lang="en-GB" dirty="0" err="1">
                <a:latin typeface="Lucida Sans Unicode (Koppen)"/>
              </a:rPr>
              <a:t>aandacht</a:t>
            </a:r>
            <a:r>
              <a:rPr lang="en-GB" dirty="0">
                <a:latin typeface="Lucida Sans Unicode (Koppen)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8605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6090" y="3090444"/>
            <a:ext cx="6797908" cy="5760000"/>
          </a:xfrm>
        </p:spPr>
        <p:txBody>
          <a:bodyPr/>
          <a:lstStyle/>
          <a:p>
            <a:r>
              <a:rPr lang="nl-BE" dirty="0">
                <a:latin typeface="Lucida Sans Unicode (Hoofdtekst)"/>
              </a:rPr>
              <a:t>Meer </a:t>
            </a:r>
            <a:r>
              <a:rPr lang="nl-BE" b="1" dirty="0">
                <a:latin typeface="Lucida Sans Unicode (Hoofdtekst)"/>
              </a:rPr>
              <a:t>bewegen op maat </a:t>
            </a:r>
            <a:r>
              <a:rPr lang="nl-BE" dirty="0">
                <a:latin typeface="Lucida Sans Unicode (Hoofdtekst)"/>
              </a:rPr>
              <a:t>van de deelnemer</a:t>
            </a:r>
          </a:p>
          <a:p>
            <a:r>
              <a:rPr lang="nl-BE" dirty="0">
                <a:latin typeface="Lucida Sans Unicode (Hoofdtekst)"/>
              </a:rPr>
              <a:t>Bewegen als </a:t>
            </a:r>
            <a:r>
              <a:rPr lang="nl-BE" b="1" dirty="0">
                <a:latin typeface="Lucida Sans Unicode (Hoofdtekst)"/>
              </a:rPr>
              <a:t>continuüm</a:t>
            </a:r>
          </a:p>
          <a:p>
            <a:r>
              <a:rPr lang="nl-BE" b="1" dirty="0">
                <a:latin typeface="Lucida Sans Unicode (Hoofdtekst)"/>
              </a:rPr>
              <a:t>Gezondheidswinst </a:t>
            </a:r>
            <a:r>
              <a:rPr lang="nl-BE" dirty="0">
                <a:latin typeface="Lucida Sans Unicode (Hoofdtekst)"/>
              </a:rPr>
              <a:t>op fysiek, mentaal en sociaal vlak</a:t>
            </a:r>
          </a:p>
          <a:p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7956" y="656367"/>
            <a:ext cx="15408000" cy="736402"/>
          </a:xfrm>
        </p:spPr>
        <p:txBody>
          <a:bodyPr>
            <a:normAutofit fontScale="90000"/>
          </a:bodyPr>
          <a:lstStyle/>
          <a:p>
            <a:r>
              <a:rPr lang="nl-BE" dirty="0">
                <a:solidFill>
                  <a:schemeClr val="tx1"/>
                </a:solidFill>
                <a:latin typeface="Lucida Sans Unicode (Hoofdtekst)"/>
              </a:rPr>
              <a:t>Doelstelling Bewegen Op Verwijzing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B53BDE7-F1F9-48FD-A102-717910F0D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20" y="1392768"/>
            <a:ext cx="8178024" cy="80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0000" y="541265"/>
            <a:ext cx="4877672" cy="1104490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Vast verloop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837C789-C097-41A2-8C42-843FE2E616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0" r="1291" b="5089"/>
          <a:stretch/>
        </p:blipFill>
        <p:spPr>
          <a:xfrm>
            <a:off x="11477979" y="103048"/>
            <a:ext cx="5370022" cy="9976400"/>
          </a:xfrm>
          <a:prstGeom prst="rect">
            <a:avLst/>
          </a:prstGeom>
        </p:spPr>
      </p:pic>
      <p:sp>
        <p:nvSpPr>
          <p:cNvPr id="20" name="Tijdelijke aanduiding voor inhoud 14">
            <a:extLst>
              <a:ext uri="{FF2B5EF4-FFF2-40B4-BE49-F238E27FC236}">
                <a16:creationId xmlns:a16="http://schemas.microsoft.com/office/drawing/2014/main" id="{80A0E140-6C63-4F72-B5E5-A14405A05602}"/>
              </a:ext>
            </a:extLst>
          </p:cNvPr>
          <p:cNvSpPr txBox="1">
            <a:spLocks/>
          </p:cNvSpPr>
          <p:nvPr/>
        </p:nvSpPr>
        <p:spPr>
          <a:xfrm>
            <a:off x="997041" y="2050168"/>
            <a:ext cx="10322894" cy="4799520"/>
          </a:xfrm>
          <a:prstGeom prst="rect">
            <a:avLst/>
          </a:prstGeom>
        </p:spPr>
        <p:txBody>
          <a:bodyPr lIns="182880" tIns="91440" rIns="182880" bIns="91440" anchor="t"/>
          <a:lstStyle>
            <a:lvl1pPr marL="171450" indent="-144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Lucida Sans Unicode" panose="020B0602030504020204" pitchFamily="34" charset="0"/>
              <a:buChar char="▸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36000" indent="-144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72000" indent="-144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Lucida Sans Unicode" panose="020B0602030504020204" pitchFamily="34" charset="0"/>
              <a:buChar char="◦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08000" indent="-144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14000"/>
              </a:lnSpc>
              <a:spcBef>
                <a:spcPts val="14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44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Lucida Sans Unicode" panose="020B0602030504020204" pitchFamily="34" charset="0"/>
              <a:buChar char="▸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0410" indent="-685800" defTabSz="1371600">
              <a:buClr>
                <a:srgbClr val="B9CDD3"/>
              </a:buClr>
              <a:buFont typeface="+mj-lt"/>
              <a:buAutoNum type="arabicPeriod"/>
            </a:pP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Doorverwijzer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maakt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verwijsbrief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op</a:t>
            </a:r>
            <a:endParaRPr lang="en-GB" sz="3200" dirty="0">
              <a:solidFill>
                <a:srgbClr val="2C2A29"/>
              </a:solidFill>
              <a:latin typeface="Lucida Sans Unicode"/>
              <a:cs typeface="Lucida Sans Unicode"/>
            </a:endParaRPr>
          </a:p>
          <a:p>
            <a:pPr marL="740410" indent="-685800" defTabSz="1371600">
              <a:buClr>
                <a:srgbClr val="B9CDD3"/>
              </a:buClr>
              <a:buFont typeface="+mj-lt"/>
              <a:buAutoNum type="arabicPeriod"/>
            </a:pP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Deelnemer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maakt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afspraak</a:t>
            </a:r>
            <a:endParaRPr lang="en-GB" sz="3200" dirty="0">
              <a:solidFill>
                <a:srgbClr val="2C2A29"/>
              </a:solidFill>
              <a:latin typeface="Lucida Sans Unicode"/>
              <a:cs typeface="Lucida Sans Unicode"/>
            </a:endParaRPr>
          </a:p>
          <a:p>
            <a:pPr marL="740410" indent="-685800" defTabSz="1371600">
              <a:buClr>
                <a:srgbClr val="B9CDD3"/>
              </a:buClr>
              <a:buFont typeface="+mj-lt"/>
              <a:buAutoNum type="arabicPeriod"/>
            </a:pP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Samen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beweegplan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maken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= </a:t>
            </a:r>
            <a:r>
              <a:rPr lang="en-GB" sz="3200" b="1" dirty="0" err="1">
                <a:solidFill>
                  <a:srgbClr val="2C2A29"/>
                </a:solidFill>
                <a:latin typeface="Lucida Sans Unicode"/>
              </a:rPr>
              <a:t>maatwerk</a:t>
            </a:r>
            <a:endParaRPr lang="en-GB" sz="3200" b="1" dirty="0">
              <a:solidFill>
                <a:srgbClr val="2C2A29"/>
              </a:solidFill>
              <a:latin typeface="Lucida Sans Unicode"/>
              <a:cs typeface="Lucida Sans Unicode"/>
            </a:endParaRPr>
          </a:p>
          <a:p>
            <a:pPr marL="740410" indent="-685800" defTabSz="1371600">
              <a:buClr>
                <a:srgbClr val="B9CDD3"/>
              </a:buClr>
              <a:buFont typeface="+mj-lt"/>
              <a:buAutoNum type="arabicPeriod"/>
            </a:pP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Deelnemer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probeert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uit</a:t>
            </a:r>
            <a:endParaRPr lang="en-GB" sz="3200" dirty="0">
              <a:solidFill>
                <a:srgbClr val="2C2A29"/>
              </a:solidFill>
              <a:latin typeface="Lucida Sans Unicode"/>
              <a:cs typeface="Lucida Sans Unicode"/>
            </a:endParaRPr>
          </a:p>
          <a:p>
            <a:pPr marL="740410" indent="-685800" defTabSz="1371600">
              <a:buClr>
                <a:srgbClr val="B9CDD3"/>
              </a:buClr>
              <a:buFont typeface="+mj-lt"/>
              <a:buAutoNum type="arabicPeriod"/>
            </a:pP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Opvolging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van coach</a:t>
            </a:r>
            <a:endParaRPr lang="en-GB" sz="3200" dirty="0">
              <a:solidFill>
                <a:srgbClr val="2C2A29"/>
              </a:solidFill>
              <a:latin typeface="Lucida Sans Unicode"/>
              <a:cs typeface="Lucida Sans Unicode"/>
            </a:endParaRPr>
          </a:p>
          <a:p>
            <a:pPr marL="740410" indent="-685800" defTabSz="1371600">
              <a:buClr>
                <a:srgbClr val="B9CDD3"/>
              </a:buClr>
              <a:buFont typeface="+mj-lt"/>
              <a:buAutoNum type="arabicPeriod"/>
            </a:pP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Actieve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levensstijl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zonder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opvolging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van coach</a:t>
            </a:r>
            <a:endParaRPr lang="en-GB" sz="3200" dirty="0">
              <a:solidFill>
                <a:srgbClr val="2C2A29"/>
              </a:solidFill>
              <a:latin typeface="Lucida Sans Unicode"/>
              <a:cs typeface="Lucida Sans Unicode"/>
            </a:endParaRPr>
          </a:p>
          <a:p>
            <a:pPr marL="740410" indent="-685800" defTabSz="1371600">
              <a:buClr>
                <a:srgbClr val="B9CDD3"/>
              </a:buClr>
              <a:buFont typeface="+mj-lt"/>
              <a:buAutoNum type="arabicPeriod"/>
            </a:pP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Opvolging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van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doorverwijzer</a:t>
            </a:r>
            <a:endParaRPr lang="en-GB" sz="3200" dirty="0" err="1">
              <a:solidFill>
                <a:srgbClr val="2C2A29"/>
              </a:solidFill>
              <a:latin typeface="Lucida Sans Unicode"/>
              <a:cs typeface="Lucida Sans Unicode"/>
            </a:endParaRPr>
          </a:p>
          <a:p>
            <a:pPr marL="342900" indent="-287020" defTabSz="1371600">
              <a:buClr>
                <a:srgbClr val="B9CDD3"/>
              </a:buClr>
            </a:pPr>
            <a:endParaRPr lang="en-GB" sz="3200" dirty="0">
              <a:solidFill>
                <a:srgbClr val="2C2A29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82032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72113" y="-290146"/>
            <a:ext cx="4114800" cy="41148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6146" r="-6146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86061" y="3490847"/>
            <a:ext cx="6873239" cy="3917746"/>
          </a:xfrm>
          <a:custGeom>
            <a:avLst/>
            <a:gdLst/>
            <a:ahLst/>
            <a:cxnLst/>
            <a:rect l="l" t="t" r="r" b="b"/>
            <a:pathLst>
              <a:path w="6873239" h="3917746">
                <a:moveTo>
                  <a:pt x="0" y="0"/>
                </a:moveTo>
                <a:lnTo>
                  <a:pt x="6873239" y="0"/>
                </a:lnTo>
                <a:lnTo>
                  <a:pt x="6873239" y="3917746"/>
                </a:lnTo>
                <a:lnTo>
                  <a:pt x="0" y="3917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AutoShape 3"/>
          <p:cNvSpPr/>
          <p:nvPr/>
        </p:nvSpPr>
        <p:spPr>
          <a:xfrm>
            <a:off x="9124950" y="1897380"/>
            <a:ext cx="0" cy="6492240"/>
          </a:xfrm>
          <a:prstGeom prst="line">
            <a:avLst/>
          </a:prstGeom>
          <a:ln w="142875" cap="flat">
            <a:solidFill>
              <a:srgbClr val="F7AC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>
            <a:off x="1852769" y="3490847"/>
            <a:ext cx="5330997" cy="3917746"/>
          </a:xfrm>
          <a:custGeom>
            <a:avLst/>
            <a:gdLst/>
            <a:ahLst/>
            <a:cxnLst/>
            <a:rect l="l" t="t" r="r" b="b"/>
            <a:pathLst>
              <a:path w="5330997" h="3917746">
                <a:moveTo>
                  <a:pt x="0" y="0"/>
                </a:moveTo>
                <a:lnTo>
                  <a:pt x="5330998" y="0"/>
                </a:lnTo>
                <a:lnTo>
                  <a:pt x="5330998" y="3917746"/>
                </a:lnTo>
                <a:lnTo>
                  <a:pt x="0" y="39177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5"/>
          <p:cNvSpPr txBox="1"/>
          <p:nvPr/>
        </p:nvSpPr>
        <p:spPr>
          <a:xfrm>
            <a:off x="3810414" y="1527810"/>
            <a:ext cx="1188641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2017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015022" y="1527810"/>
            <a:ext cx="1188641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72113" y="-290146"/>
            <a:ext cx="4114800" cy="41148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6146" r="-6146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784017" y="1028700"/>
            <a:ext cx="4228974" cy="422897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14821" b="-14821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411026AF-DA8B-4116-8AD1-0569BD567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921598"/>
            <a:ext cx="7879080" cy="945301"/>
          </a:xfrm>
        </p:spPr>
        <p:txBody>
          <a:bodyPr>
            <a:noAutofit/>
          </a:bodyPr>
          <a:lstStyle/>
          <a:p>
            <a:r>
              <a:rPr lang="en-GB" sz="5400" b="1" dirty="0" err="1">
                <a:solidFill>
                  <a:srgbClr val="B2CFD6"/>
                </a:solidFill>
                <a:latin typeface="Lucida Sans Unicode (Koppen)"/>
              </a:rPr>
              <a:t>Afspraak</a:t>
            </a:r>
            <a:r>
              <a:rPr lang="en-GB" sz="5400" b="1" dirty="0">
                <a:solidFill>
                  <a:srgbClr val="B2CFD6"/>
                </a:solidFill>
                <a:latin typeface="Lucida Sans Unicode (Koppen)"/>
              </a:rPr>
              <a:t> </a:t>
            </a:r>
            <a:r>
              <a:rPr lang="en-GB" sz="5400" b="1" dirty="0" err="1">
                <a:solidFill>
                  <a:srgbClr val="B2CFD6"/>
                </a:solidFill>
                <a:latin typeface="Lucida Sans Unicode (Koppen)"/>
              </a:rPr>
              <a:t>maken</a:t>
            </a:r>
            <a:r>
              <a:rPr lang="en-GB" sz="5400" b="1" dirty="0">
                <a:solidFill>
                  <a:srgbClr val="B2CFD6"/>
                </a:solidFill>
                <a:latin typeface="Lucida Sans Unicode (Koppen)"/>
              </a:rPr>
              <a:t>? </a:t>
            </a: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2C9222B8-6243-481C-BBE4-B11A4E9A3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3247200"/>
            <a:ext cx="16836480" cy="5760000"/>
          </a:xfrm>
        </p:spPr>
        <p:txBody>
          <a:bodyPr/>
          <a:lstStyle/>
          <a:p>
            <a:r>
              <a:rPr lang="en-GB" sz="4000" b="1" dirty="0">
                <a:latin typeface="Lucida Sans Unicode (Hoofdtekst)"/>
              </a:rPr>
              <a:t>Met </a:t>
            </a:r>
            <a:r>
              <a:rPr lang="en-GB" sz="4000" b="1" dirty="0" err="1">
                <a:latin typeface="Lucida Sans Unicode (Hoofdtekst)"/>
              </a:rPr>
              <a:t>een</a:t>
            </a:r>
            <a:r>
              <a:rPr lang="en-GB" sz="4000" b="1" dirty="0">
                <a:latin typeface="Lucida Sans Unicode (Hoofdtekst)"/>
              </a:rPr>
              <a:t> </a:t>
            </a:r>
            <a:r>
              <a:rPr lang="en-GB" sz="4000" b="1" dirty="0" err="1">
                <a:latin typeface="Lucida Sans Unicode (Hoofdtekst)"/>
              </a:rPr>
              <a:t>verwijsbrief</a:t>
            </a:r>
            <a:r>
              <a:rPr lang="en-GB" sz="4000" b="1" dirty="0">
                <a:latin typeface="Lucida Sans Unicode (Hoofdtekst)"/>
              </a:rPr>
              <a:t> </a:t>
            </a:r>
            <a:r>
              <a:rPr lang="en-GB" sz="4000" dirty="0" err="1">
                <a:latin typeface="Lucida Sans Unicode (Hoofdtekst)"/>
              </a:rPr>
              <a:t>kan</a:t>
            </a:r>
            <a:r>
              <a:rPr lang="en-GB" sz="4000" dirty="0">
                <a:latin typeface="Lucida Sans Unicode (Hoofdtekst)"/>
              </a:rPr>
              <a:t> </a:t>
            </a:r>
            <a:r>
              <a:rPr lang="en-GB" sz="4000" dirty="0" err="1">
                <a:latin typeface="Lucida Sans Unicode (Hoofdtekst)"/>
              </a:rPr>
              <a:t>een</a:t>
            </a:r>
            <a:r>
              <a:rPr lang="en-GB" sz="4000" dirty="0">
                <a:latin typeface="Lucida Sans Unicode (Hoofdtekst)"/>
              </a:rPr>
              <a:t> </a:t>
            </a:r>
            <a:r>
              <a:rPr lang="en-GB" sz="4000" dirty="0" err="1">
                <a:latin typeface="Lucida Sans Unicode (Hoofdtekst)"/>
              </a:rPr>
              <a:t>deelnemer</a:t>
            </a:r>
            <a:r>
              <a:rPr lang="en-GB" sz="4000" dirty="0">
                <a:latin typeface="Lucida Sans Unicode (Hoofdtekst)"/>
              </a:rPr>
              <a:t> contact </a:t>
            </a:r>
            <a:r>
              <a:rPr lang="en-GB" sz="4000" dirty="0" err="1">
                <a:latin typeface="Lucida Sans Unicode (Hoofdtekst)"/>
              </a:rPr>
              <a:t>opnemen</a:t>
            </a:r>
            <a:r>
              <a:rPr lang="en-GB" sz="4000" dirty="0">
                <a:latin typeface="Lucida Sans Unicode (Hoofdtekst)"/>
              </a:rPr>
              <a:t> met </a:t>
            </a:r>
            <a:r>
              <a:rPr lang="en-GB" sz="4000" dirty="0" err="1">
                <a:latin typeface="Lucida Sans Unicode (Hoofdtekst)"/>
              </a:rPr>
              <a:t>een</a:t>
            </a:r>
            <a:r>
              <a:rPr lang="en-GB" sz="4000" dirty="0">
                <a:latin typeface="Lucida Sans Unicode (Hoofdtekst)"/>
              </a:rPr>
              <a:t> coach: </a:t>
            </a:r>
          </a:p>
          <a:p>
            <a:endParaRPr lang="en-GB" sz="4000" dirty="0">
              <a:latin typeface="Lucida Sans Unicode (Hoofdtekst)"/>
            </a:endParaRPr>
          </a:p>
          <a:p>
            <a:pPr lvl="1"/>
            <a:r>
              <a:rPr lang="en-GB" sz="3600" dirty="0" err="1">
                <a:latin typeface="Lucida Sans Unicode (Hoofdtekst)"/>
              </a:rPr>
              <a:t>Bellen</a:t>
            </a:r>
            <a:r>
              <a:rPr lang="en-GB" sz="3600" dirty="0">
                <a:latin typeface="Lucida Sans Unicode (Hoofdtekst)"/>
              </a:rPr>
              <a:t> </a:t>
            </a:r>
          </a:p>
          <a:p>
            <a:pPr lvl="1"/>
            <a:r>
              <a:rPr lang="en-GB" sz="3600" dirty="0" err="1">
                <a:latin typeface="Lucida Sans Unicode (Hoofdtekst)"/>
              </a:rPr>
              <a:t>Sms</a:t>
            </a:r>
            <a:r>
              <a:rPr lang="en-GB" sz="3600" dirty="0">
                <a:latin typeface="Lucida Sans Unicode (Hoofdtekst)"/>
              </a:rPr>
              <a:t> ‘Bewegen’</a:t>
            </a:r>
          </a:p>
          <a:p>
            <a:pPr lvl="1"/>
            <a:r>
              <a:rPr lang="en-GB" sz="3600" dirty="0">
                <a:latin typeface="Lucida Sans Unicode (Hoofdtekst)"/>
              </a:rPr>
              <a:t>E-mail</a:t>
            </a:r>
          </a:p>
          <a:p>
            <a:pPr lvl="1"/>
            <a:r>
              <a:rPr lang="en-GB" sz="3600" dirty="0">
                <a:latin typeface="Lucida Sans Unicode (Hoofdtekst)"/>
              </a:rPr>
              <a:t>Via website </a:t>
            </a:r>
          </a:p>
          <a:p>
            <a:pPr marL="1584000" lvl="1" indent="0">
              <a:buNone/>
            </a:pPr>
            <a:endParaRPr lang="en-GB" sz="3600" dirty="0"/>
          </a:p>
        </p:txBody>
      </p:sp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B213C4BB-52E3-47BF-ABF5-89AC6FA35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805" y="395508"/>
            <a:ext cx="2855010" cy="10521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66583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slides">
  <a:themeElements>
    <a:clrScheme name="Aangepast 1">
      <a:dk1>
        <a:srgbClr val="B9CDD3"/>
      </a:dk1>
      <a:lt1>
        <a:srgbClr val="2C2A29"/>
      </a:lt1>
      <a:dk2>
        <a:srgbClr val="B9CDD3"/>
      </a:dk2>
      <a:lt2>
        <a:srgbClr val="FFFFFF"/>
      </a:lt2>
      <a:accent1>
        <a:srgbClr val="F08AA9"/>
      </a:accent1>
      <a:accent2>
        <a:srgbClr val="E1CA9B"/>
      </a:accent2>
      <a:accent3>
        <a:srgbClr val="B9CDD4"/>
      </a:accent3>
      <a:accent4>
        <a:srgbClr val="6E8944"/>
      </a:accent4>
      <a:accent5>
        <a:srgbClr val="999B30"/>
      </a:accent5>
      <a:accent6>
        <a:srgbClr val="B43C25"/>
      </a:accent6>
      <a:hlink>
        <a:srgbClr val="EE7454"/>
      </a:hlink>
      <a:folHlink>
        <a:srgbClr val="F4D15F"/>
      </a:folHlink>
    </a:clrScheme>
    <a:fontScheme name="Lucida - GL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zond_leven-template.potx" id="{187FE1C0-A4FD-40AC-93A8-C7ECE872EBFB}" vid="{5826C712-A549-494F-924F-2C2D6F38AD0E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402</Words>
  <Application>Microsoft Office PowerPoint</Application>
  <PresentationFormat>Aangepast</PresentationFormat>
  <Paragraphs>74</Paragraphs>
  <Slides>38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38</vt:i4>
      </vt:variant>
    </vt:vector>
  </HeadingPairs>
  <TitlesOfParts>
    <vt:vector size="48" baseType="lpstr">
      <vt:lpstr>Lucida Sans Unicode (Koppen)</vt:lpstr>
      <vt:lpstr>Aptos</vt:lpstr>
      <vt:lpstr>Lucida Sans Unicode (Hoofdtekst)</vt:lpstr>
      <vt:lpstr>Wingdings</vt:lpstr>
      <vt:lpstr>Lucida Sans Unicode</vt:lpstr>
      <vt:lpstr>Arial</vt:lpstr>
      <vt:lpstr>Muli</vt:lpstr>
      <vt:lpstr>Calibri</vt:lpstr>
      <vt:lpstr>Office Theme</vt:lpstr>
      <vt:lpstr>Cover slides</vt:lpstr>
      <vt:lpstr>Bewegen Op Verwijzing</vt:lpstr>
      <vt:lpstr>PowerPoint-presentatie</vt:lpstr>
      <vt:lpstr>PowerPoint-presentatie</vt:lpstr>
      <vt:lpstr>Doelstelling Bewegen Op Verwijzing</vt:lpstr>
      <vt:lpstr>Vast verloop</vt:lpstr>
      <vt:lpstr>PowerPoint-presentatie</vt:lpstr>
      <vt:lpstr>PowerPoint-presentatie</vt:lpstr>
      <vt:lpstr>PowerPoint-presentatie</vt:lpstr>
      <vt:lpstr>Afspraak maken?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Voor wie is Bewegen Op Verwijzing?</vt:lpstr>
      <vt:lpstr>Wie komt in aanmerking?</vt:lpstr>
      <vt:lpstr>Wie komt in aanmerking? </vt:lpstr>
      <vt:lpstr>Wie komt in aanmerking? </vt:lpstr>
      <vt:lpstr>Wie komt in aanmerking? </vt:lpstr>
      <vt:lpstr>Bewegen bij ziekte </vt:lpstr>
      <vt:lpstr>Kostprijs voor de deelnemer?  </vt:lpstr>
      <vt:lpstr>PowerPoint-presentatie</vt:lpstr>
      <vt:lpstr>Cijfers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Bewegen Op Verwijzing in jouw regio!</vt:lpstr>
      <vt:lpstr>PowerPoint-presentatie</vt:lpstr>
      <vt:lpstr>Emma Van Gucht</vt:lpstr>
      <vt:lpstr>Bedankt voor jullie aandacht!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Online Class Self Care Values Education Presentation</dc:title>
  <cp:lastModifiedBy>Emma Van Gucht</cp:lastModifiedBy>
  <cp:revision>4</cp:revision>
  <dcterms:created xsi:type="dcterms:W3CDTF">2006-08-16T00:00:00Z</dcterms:created>
  <dcterms:modified xsi:type="dcterms:W3CDTF">2025-05-21T12:47:59Z</dcterms:modified>
  <dc:identifier>DAGnWQjwjGQ</dc:identifier>
</cp:coreProperties>
</file>