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25b5a6b06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25b5a6b06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28319cfa09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28319cfa09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2689e6291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2689e6291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25b5a6b06c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25b5a6b06c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28319cfa09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28319cfa09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28319cfa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28319cfa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28319cfa09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28319cfa09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28319cfa09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28319cfa09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28319cfa09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28319cfa09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4e71628e5d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4e71628e5d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28319cfa09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28319cfa09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8aabf713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8aabf713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28319cfa09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28319cfa09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28319cfa09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28319cfa09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4e71628e5d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4e71628e5d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28319cfa09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28319cfa09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8aabf7132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8aabf7132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58aabf713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58aabf713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58aabf713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58aabf713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25b5a6b06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25b5a6b06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25b5a6b06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25b5a6b06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25b5a6b06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25b5a6b06c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25b5a6b06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25b5a6b06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25b5a6b06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25b5a6b06c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4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10" Type="http://schemas.openxmlformats.org/officeDocument/2006/relationships/image" Target="../media/image23.jpg"/><Relationship Id="rId4" Type="http://schemas.openxmlformats.org/officeDocument/2006/relationships/image" Target="../media/image7.png"/><Relationship Id="rId9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7.png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A69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1942" y="-152400"/>
            <a:ext cx="758616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A69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2"/>
          <p:cNvSpPr txBox="1"/>
          <p:nvPr/>
        </p:nvSpPr>
        <p:spPr>
          <a:xfrm>
            <a:off x="623600" y="795150"/>
            <a:ext cx="7100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lt1"/>
              </a:solidFill>
            </a:endParaRPr>
          </a:p>
        </p:txBody>
      </p:sp>
      <p:sp>
        <p:nvSpPr>
          <p:cNvPr id="135" name="Google Shape;135;p22"/>
          <p:cNvSpPr txBox="1">
            <a:spLocks noGrp="1"/>
          </p:cNvSpPr>
          <p:nvPr>
            <p:ph type="subTitle" idx="1"/>
          </p:nvPr>
        </p:nvSpPr>
        <p:spPr>
          <a:xfrm>
            <a:off x="1631100" y="1903600"/>
            <a:ext cx="58818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500" b="1">
                <a:solidFill>
                  <a:schemeClr val="lt1"/>
                </a:solidFill>
              </a:rPr>
              <a:t>Terugblik naar de voorbije maanden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endParaRPr sz="1500">
              <a:solidFill>
                <a:schemeClr val="lt1"/>
              </a:solidFill>
            </a:endParaRPr>
          </a:p>
        </p:txBody>
      </p:sp>
      <p:pic>
        <p:nvPicPr>
          <p:cNvPr id="136" name="Google Shape;13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1888" y="2501825"/>
            <a:ext cx="6740224" cy="476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A69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3"/>
          <p:cNvSpPr txBox="1"/>
          <p:nvPr/>
        </p:nvSpPr>
        <p:spPr>
          <a:xfrm>
            <a:off x="623600" y="795150"/>
            <a:ext cx="7100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lt1"/>
              </a:solidFill>
            </a:endParaRPr>
          </a:p>
        </p:txBody>
      </p:sp>
      <p:pic>
        <p:nvPicPr>
          <p:cNvPr id="143" name="Google Shape;14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537392" y="-1879200"/>
            <a:ext cx="727478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3"/>
          <p:cNvSpPr txBox="1">
            <a:spLocks noGrp="1"/>
          </p:cNvSpPr>
          <p:nvPr>
            <p:ph type="subTitle" idx="1"/>
          </p:nvPr>
        </p:nvSpPr>
        <p:spPr>
          <a:xfrm>
            <a:off x="1785775" y="939775"/>
            <a:ext cx="5459700" cy="4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Bereik van het aantal bezoeken in OverKop* </a:t>
            </a:r>
            <a:endParaRPr sz="14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endParaRPr sz="1500">
              <a:solidFill>
                <a:schemeClr val="lt1"/>
              </a:solidFill>
            </a:endParaRPr>
          </a:p>
        </p:txBody>
      </p:sp>
      <p:sp>
        <p:nvSpPr>
          <p:cNvPr id="145" name="Google Shape;145;p23"/>
          <p:cNvSpPr txBox="1"/>
          <p:nvPr/>
        </p:nvSpPr>
        <p:spPr>
          <a:xfrm>
            <a:off x="1709575" y="350550"/>
            <a:ext cx="7100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</a:rPr>
              <a:t>OverKop in De Kuip (Ninove)</a:t>
            </a:r>
            <a:endParaRPr sz="2200" b="1">
              <a:solidFill>
                <a:schemeClr val="lt1"/>
              </a:solidFill>
            </a:endParaRPr>
          </a:p>
        </p:txBody>
      </p:sp>
      <p:sp>
        <p:nvSpPr>
          <p:cNvPr id="146" name="Google Shape;146;p23"/>
          <p:cNvSpPr txBox="1">
            <a:spLocks noGrp="1"/>
          </p:cNvSpPr>
          <p:nvPr>
            <p:ph type="subTitle" idx="1"/>
          </p:nvPr>
        </p:nvSpPr>
        <p:spPr>
          <a:xfrm>
            <a:off x="1709575" y="4142525"/>
            <a:ext cx="5459700" cy="4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*27/01/25-23/04/25</a:t>
            </a:r>
            <a:endParaRPr sz="14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endParaRPr sz="1500">
              <a:solidFill>
                <a:schemeClr val="lt1"/>
              </a:solidFill>
            </a:endParaRPr>
          </a:p>
        </p:txBody>
      </p:sp>
      <p:pic>
        <p:nvPicPr>
          <p:cNvPr id="147" name="Google Shape;14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7470" y="1719220"/>
            <a:ext cx="4318626" cy="26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A69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4"/>
          <p:cNvSpPr txBox="1"/>
          <p:nvPr/>
        </p:nvSpPr>
        <p:spPr>
          <a:xfrm>
            <a:off x="623600" y="795150"/>
            <a:ext cx="7100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lt1"/>
              </a:solidFill>
            </a:endParaRPr>
          </a:p>
        </p:txBody>
      </p:sp>
      <p:pic>
        <p:nvPicPr>
          <p:cNvPr id="154" name="Google Shape;15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537392" y="-1879200"/>
            <a:ext cx="727478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4"/>
          <p:cNvSpPr txBox="1">
            <a:spLocks noGrp="1"/>
          </p:cNvSpPr>
          <p:nvPr>
            <p:ph type="subTitle" idx="1"/>
          </p:nvPr>
        </p:nvSpPr>
        <p:spPr>
          <a:xfrm>
            <a:off x="1785775" y="939775"/>
            <a:ext cx="5459700" cy="4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Bereik van het aantal bezoeken in OverKop*</a:t>
            </a:r>
            <a:endParaRPr sz="14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endParaRPr sz="1500">
              <a:solidFill>
                <a:schemeClr val="lt1"/>
              </a:solidFill>
            </a:endParaRPr>
          </a:p>
        </p:txBody>
      </p:sp>
      <p:sp>
        <p:nvSpPr>
          <p:cNvPr id="156" name="Google Shape;156;p24"/>
          <p:cNvSpPr txBox="1"/>
          <p:nvPr/>
        </p:nvSpPr>
        <p:spPr>
          <a:xfrm>
            <a:off x="1709575" y="350550"/>
            <a:ext cx="7100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</a:rPr>
              <a:t>OverKop in De Spiraal (Geraardsbergen)</a:t>
            </a:r>
            <a:endParaRPr sz="2200" b="1">
              <a:solidFill>
                <a:schemeClr val="lt1"/>
              </a:solidFill>
            </a:endParaRPr>
          </a:p>
        </p:txBody>
      </p:sp>
      <p:sp>
        <p:nvSpPr>
          <p:cNvPr id="157" name="Google Shape;157;p24"/>
          <p:cNvSpPr txBox="1">
            <a:spLocks noGrp="1"/>
          </p:cNvSpPr>
          <p:nvPr>
            <p:ph type="subTitle" idx="1"/>
          </p:nvPr>
        </p:nvSpPr>
        <p:spPr>
          <a:xfrm>
            <a:off x="1709575" y="4142525"/>
            <a:ext cx="5459700" cy="4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*27/01/25-23/04/25</a:t>
            </a:r>
            <a:endParaRPr sz="14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endParaRPr sz="1500">
              <a:solidFill>
                <a:schemeClr val="lt1"/>
              </a:solidFill>
            </a:endParaRPr>
          </a:p>
        </p:txBody>
      </p:sp>
      <p:pic>
        <p:nvPicPr>
          <p:cNvPr id="158" name="Google Shape;15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7195" y="1656370"/>
            <a:ext cx="4443175" cy="265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A69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5"/>
          <p:cNvSpPr txBox="1"/>
          <p:nvPr/>
        </p:nvSpPr>
        <p:spPr>
          <a:xfrm>
            <a:off x="623600" y="795150"/>
            <a:ext cx="7100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lt1"/>
              </a:solidFill>
            </a:endParaRPr>
          </a:p>
        </p:txBody>
      </p:sp>
      <p:pic>
        <p:nvPicPr>
          <p:cNvPr id="165" name="Google Shape;16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5233" y="122100"/>
            <a:ext cx="727478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000" y="122100"/>
            <a:ext cx="2982124" cy="223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5"/>
          <p:cNvPicPr preferRelativeResize="0"/>
          <p:nvPr/>
        </p:nvPicPr>
        <p:blipFill rotWithShape="1">
          <a:blip r:embed="rId6">
            <a:alphaModFix/>
          </a:blip>
          <a:srcRect b="18679"/>
          <a:stretch/>
        </p:blipFill>
        <p:spPr>
          <a:xfrm>
            <a:off x="6592050" y="2377838"/>
            <a:ext cx="2104451" cy="228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/>
          <p:cNvPicPr preferRelativeResize="0"/>
          <p:nvPr/>
        </p:nvPicPr>
        <p:blipFill rotWithShape="1">
          <a:blip r:embed="rId7">
            <a:alphaModFix/>
          </a:blip>
          <a:srcRect t="36372" r="19813" b="12182"/>
          <a:stretch/>
        </p:blipFill>
        <p:spPr>
          <a:xfrm>
            <a:off x="319000" y="2614525"/>
            <a:ext cx="3758326" cy="180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5"/>
          <p:cNvPicPr preferRelativeResize="0"/>
          <p:nvPr/>
        </p:nvPicPr>
        <p:blipFill rotWithShape="1">
          <a:blip r:embed="rId8">
            <a:alphaModFix/>
          </a:blip>
          <a:srcRect t="20286"/>
          <a:stretch/>
        </p:blipFill>
        <p:spPr>
          <a:xfrm>
            <a:off x="4247575" y="2358712"/>
            <a:ext cx="2104451" cy="223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16225" y="122112"/>
            <a:ext cx="2790973" cy="209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/>
          <p:cNvPicPr preferRelativeResize="0"/>
          <p:nvPr/>
        </p:nvPicPr>
        <p:blipFill rotWithShape="1">
          <a:blip r:embed="rId10">
            <a:alphaModFix/>
          </a:blip>
          <a:srcRect t="13241" b="26759"/>
          <a:stretch/>
        </p:blipFill>
        <p:spPr>
          <a:xfrm>
            <a:off x="6592050" y="276625"/>
            <a:ext cx="2409600" cy="1927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A69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6"/>
          <p:cNvSpPr txBox="1"/>
          <p:nvPr/>
        </p:nvSpPr>
        <p:spPr>
          <a:xfrm>
            <a:off x="623600" y="795150"/>
            <a:ext cx="7100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lt1"/>
              </a:solidFill>
            </a:endParaRPr>
          </a:p>
        </p:txBody>
      </p:sp>
      <p:pic>
        <p:nvPicPr>
          <p:cNvPr id="178" name="Google Shape;17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209742" y="-1879200"/>
            <a:ext cx="727478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6"/>
          <p:cNvSpPr txBox="1">
            <a:spLocks noGrp="1"/>
          </p:cNvSpPr>
          <p:nvPr>
            <p:ph type="subTitle" idx="1"/>
          </p:nvPr>
        </p:nvSpPr>
        <p:spPr>
          <a:xfrm>
            <a:off x="819275" y="234600"/>
            <a:ext cx="5459700" cy="4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000" b="1">
                <a:solidFill>
                  <a:schemeClr val="lt1"/>
                </a:solidFill>
              </a:rPr>
              <a:t>Activiteiten</a:t>
            </a:r>
            <a:endParaRPr sz="1400">
              <a:solidFill>
                <a:schemeClr val="dk1"/>
              </a:solidFill>
            </a:endParaRPr>
          </a:p>
          <a:p>
            <a:pPr marL="342900" lvl="0" indent="-215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1">
              <a:solidFill>
                <a:schemeClr val="lt1"/>
              </a:solidFill>
            </a:endParaRPr>
          </a:p>
          <a:p>
            <a:pPr marL="3429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" sz="1700" b="1">
                <a:solidFill>
                  <a:schemeClr val="lt1"/>
                </a:solidFill>
              </a:rPr>
              <a:t>Creatieve activiteiten:</a:t>
            </a:r>
            <a:endParaRPr sz="1700" b="1">
              <a:solidFill>
                <a:schemeClr val="lt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Kaarsen versieren, carnavalsmaskers maken, doorgeeftekeningen, bandjes maken voor geliefde, light photography…</a:t>
            </a:r>
            <a:endParaRPr sz="1100">
              <a:solidFill>
                <a:schemeClr val="dk1"/>
              </a:solidFill>
            </a:endParaRPr>
          </a:p>
          <a:p>
            <a:pPr marL="342900" lvl="0" indent="-215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1700" b="1">
              <a:solidFill>
                <a:schemeClr val="lt1"/>
              </a:solidFill>
            </a:endParaRPr>
          </a:p>
          <a:p>
            <a:pPr marL="3429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" sz="1700" b="1">
                <a:solidFill>
                  <a:schemeClr val="lt1"/>
                </a:solidFill>
              </a:rPr>
              <a:t>Actieve activiteiten:</a:t>
            </a:r>
            <a:endParaRPr sz="1700" b="1">
              <a:solidFill>
                <a:schemeClr val="lt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Just Dance, bezoek aan foor GB, poolen in Nin, texture painting, klimmen, paaseirenzoektocht, OverKop Universalis…</a:t>
            </a:r>
            <a:endParaRPr sz="1100">
              <a:solidFill>
                <a:schemeClr val="dk1"/>
              </a:solidFill>
            </a:endParaRPr>
          </a:p>
          <a:p>
            <a:pPr marL="342900" lvl="0" indent="-215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1700" b="1">
              <a:solidFill>
                <a:schemeClr val="lt1"/>
              </a:solidFill>
            </a:endParaRPr>
          </a:p>
          <a:p>
            <a:pPr marL="3429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" sz="1700" b="1">
                <a:solidFill>
                  <a:schemeClr val="lt1"/>
                </a:solidFill>
              </a:rPr>
              <a:t>Verbindende activiteiten: </a:t>
            </a:r>
            <a:endParaRPr sz="1700">
              <a:solidFill>
                <a:schemeClr val="lt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Croques maken, gezelschapsspelletjes competitie, Dubai chocolade maken, bakuitstap…</a:t>
            </a:r>
            <a:endParaRPr sz="17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endParaRPr sz="1500">
              <a:solidFill>
                <a:schemeClr val="lt1"/>
              </a:solidFill>
            </a:endParaRPr>
          </a:p>
        </p:txBody>
      </p:sp>
      <p:pic>
        <p:nvPicPr>
          <p:cNvPr id="180" name="Google Shape;18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20351" y="1938924"/>
            <a:ext cx="1201623" cy="160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6"/>
          <p:cNvPicPr preferRelativeResize="0"/>
          <p:nvPr/>
        </p:nvPicPr>
        <p:blipFill rotWithShape="1">
          <a:blip r:embed="rId6">
            <a:alphaModFix/>
          </a:blip>
          <a:srcRect t="22918" b="-7"/>
          <a:stretch/>
        </p:blipFill>
        <p:spPr>
          <a:xfrm>
            <a:off x="6152713" y="336747"/>
            <a:ext cx="1558802" cy="160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77698" y="2803226"/>
            <a:ext cx="1308876" cy="1745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A69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7"/>
          <p:cNvSpPr txBox="1"/>
          <p:nvPr/>
        </p:nvSpPr>
        <p:spPr>
          <a:xfrm>
            <a:off x="623600" y="795150"/>
            <a:ext cx="7100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lt1"/>
              </a:solidFill>
            </a:endParaRPr>
          </a:p>
        </p:txBody>
      </p:sp>
      <p:sp>
        <p:nvSpPr>
          <p:cNvPr id="189" name="Google Shape;189;p27"/>
          <p:cNvSpPr txBox="1"/>
          <p:nvPr/>
        </p:nvSpPr>
        <p:spPr>
          <a:xfrm>
            <a:off x="653900" y="563525"/>
            <a:ext cx="4974300" cy="3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●"/>
            </a:pPr>
            <a:r>
              <a:rPr lang="en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Workshops rond mentale gezondheid (Youth talks +):</a:t>
            </a:r>
            <a:endParaRPr sz="2000" b="1">
              <a:solidFill>
                <a:schemeClr val="lt1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 LGBTQIA+, verslaving, relaties, vooroordelen, rust, talenten, stress, faalangst, gedachten, dromen, online weerbaarheid, relaties…</a:t>
            </a:r>
            <a:endParaRPr/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●"/>
            </a:pPr>
            <a:r>
              <a:rPr lang="en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Youth talks:</a:t>
            </a:r>
            <a:endParaRPr sz="2000" b="1">
              <a:solidFill>
                <a:schemeClr val="lt1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Muziek, scheiding, politie, geloof, puberteit, jobs, racisme, sociale media…</a:t>
            </a: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8151" y="-2264750"/>
            <a:ext cx="6740224" cy="476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7"/>
          <p:cNvPicPr preferRelativeResize="0"/>
          <p:nvPr/>
        </p:nvPicPr>
        <p:blipFill rotWithShape="1">
          <a:blip r:embed="rId5">
            <a:alphaModFix/>
          </a:blip>
          <a:srcRect t="39096" b="13393"/>
          <a:stretch/>
        </p:blipFill>
        <p:spPr>
          <a:xfrm>
            <a:off x="5802475" y="2725525"/>
            <a:ext cx="2645601" cy="167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02474" y="394200"/>
            <a:ext cx="1464600" cy="19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A69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8"/>
          <p:cNvSpPr txBox="1"/>
          <p:nvPr/>
        </p:nvSpPr>
        <p:spPr>
          <a:xfrm>
            <a:off x="623600" y="795150"/>
            <a:ext cx="7100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lt1"/>
              </a:solidFill>
            </a:endParaRPr>
          </a:p>
        </p:txBody>
      </p:sp>
      <p:sp>
        <p:nvSpPr>
          <p:cNvPr id="199" name="Google Shape;199;p28"/>
          <p:cNvSpPr txBox="1"/>
          <p:nvPr/>
        </p:nvSpPr>
        <p:spPr>
          <a:xfrm>
            <a:off x="653903" y="563525"/>
            <a:ext cx="4606500" cy="24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</a:rPr>
              <a:t>Activiteiten met partners</a:t>
            </a:r>
            <a:endParaRPr sz="2000">
              <a:solidFill>
                <a:schemeClr val="dk1"/>
              </a:solidFill>
            </a:endParaRPr>
          </a:p>
          <a:p>
            <a:pPr marL="571500" lvl="0" indent="-565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" sz="1900">
                <a:solidFill>
                  <a:schemeClr val="lt1"/>
                </a:solidFill>
              </a:rPr>
              <a:t>Youth talks + met ELP Nin, CGG, leerkrachten godsdienst, stagiair jeugddienst GB, kennismaking JAC</a:t>
            </a:r>
            <a:endParaRPr sz="1900">
              <a:solidFill>
                <a:schemeClr val="dk1"/>
              </a:solidFill>
            </a:endParaRPr>
          </a:p>
          <a:p>
            <a:pPr marL="571500" lvl="0" indent="-565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" sz="1900">
                <a:solidFill>
                  <a:schemeClr val="lt1"/>
                </a:solidFill>
              </a:rPr>
              <a:t>Activiteit Giesbaargse Jeugd </a:t>
            </a:r>
            <a:endParaRPr sz="1900">
              <a:solidFill>
                <a:schemeClr val="lt1"/>
              </a:solidFill>
            </a:endParaRPr>
          </a:p>
          <a:p>
            <a:pPr marL="571500" lvl="0" indent="-565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" sz="1900">
                <a:solidFill>
                  <a:schemeClr val="lt1"/>
                </a:solidFill>
              </a:rPr>
              <a:t>Sessies solliciteren SAAMO</a:t>
            </a:r>
            <a:endParaRPr sz="1900">
              <a:solidFill>
                <a:schemeClr val="lt1"/>
              </a:solidFill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2401" y="2359925"/>
            <a:ext cx="6740224" cy="476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8"/>
          <p:cNvPicPr preferRelativeResize="0"/>
          <p:nvPr/>
        </p:nvPicPr>
        <p:blipFill rotWithShape="1">
          <a:blip r:embed="rId5">
            <a:alphaModFix/>
          </a:blip>
          <a:srcRect t="14857"/>
          <a:stretch/>
        </p:blipFill>
        <p:spPr>
          <a:xfrm>
            <a:off x="6121737" y="407325"/>
            <a:ext cx="2697609" cy="3062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8"/>
          <p:cNvPicPr preferRelativeResize="0"/>
          <p:nvPr/>
        </p:nvPicPr>
        <p:blipFill rotWithShape="1">
          <a:blip r:embed="rId6">
            <a:alphaModFix/>
          </a:blip>
          <a:srcRect t="34602"/>
          <a:stretch/>
        </p:blipFill>
        <p:spPr>
          <a:xfrm>
            <a:off x="942241" y="2638587"/>
            <a:ext cx="2437869" cy="2074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8" descr="Afbeelding met kleding, plafond, vrouw, person&#10;&#10;Automatisch gegenereerde beschrijving"/>
          <p:cNvPicPr preferRelativeResize="0"/>
          <p:nvPr/>
        </p:nvPicPr>
        <p:blipFill rotWithShape="1">
          <a:blip r:embed="rId7">
            <a:alphaModFix/>
          </a:blip>
          <a:srcRect t="37860" r="-16918" b="-16918"/>
          <a:stretch/>
        </p:blipFill>
        <p:spPr>
          <a:xfrm>
            <a:off x="3547956" y="2525274"/>
            <a:ext cx="2904027" cy="2618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A69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9"/>
          <p:cNvSpPr txBox="1"/>
          <p:nvPr/>
        </p:nvSpPr>
        <p:spPr>
          <a:xfrm>
            <a:off x="623600" y="795150"/>
            <a:ext cx="7100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lt1"/>
              </a:solidFill>
            </a:endParaRPr>
          </a:p>
        </p:txBody>
      </p:sp>
      <p:sp>
        <p:nvSpPr>
          <p:cNvPr id="210" name="Google Shape;210;p29"/>
          <p:cNvSpPr txBox="1"/>
          <p:nvPr/>
        </p:nvSpPr>
        <p:spPr>
          <a:xfrm>
            <a:off x="463050" y="302550"/>
            <a:ext cx="4900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</a:rPr>
              <a:t>Thema’s individuele gesprekken: </a:t>
            </a:r>
            <a:endParaRPr sz="1800" b="1">
              <a:solidFill>
                <a:schemeClr val="lt1"/>
              </a:solidFill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5251" y="-2482775"/>
            <a:ext cx="6740224" cy="476554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9"/>
          <p:cNvSpPr txBox="1"/>
          <p:nvPr/>
        </p:nvSpPr>
        <p:spPr>
          <a:xfrm>
            <a:off x="270425" y="795150"/>
            <a:ext cx="4900500" cy="4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" sz="1800">
                <a:solidFill>
                  <a:schemeClr val="lt1"/>
                </a:solidFill>
              </a:rPr>
              <a:t>Studiekeuze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" sz="1800">
                <a:solidFill>
                  <a:schemeClr val="lt1"/>
                </a:solidFill>
              </a:rPr>
              <a:t>Job keuze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" sz="1800">
                <a:solidFill>
                  <a:schemeClr val="lt1"/>
                </a:solidFill>
              </a:rPr>
              <a:t>Verontrustende thuissituatie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" sz="1800">
                <a:solidFill>
                  <a:schemeClr val="lt1"/>
                </a:solidFill>
              </a:rPr>
              <a:t>Verslavende middelen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" sz="1800">
                <a:solidFill>
                  <a:schemeClr val="lt1"/>
                </a:solidFill>
              </a:rPr>
              <a:t>Gedragsproblemen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" sz="1800">
                <a:solidFill>
                  <a:schemeClr val="lt1"/>
                </a:solidFill>
              </a:rPr>
              <a:t>Psychose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" sz="1800">
                <a:solidFill>
                  <a:schemeClr val="lt1"/>
                </a:solidFill>
              </a:rPr>
              <a:t>Dwang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" sz="1800">
                <a:solidFill>
                  <a:schemeClr val="lt1"/>
                </a:solidFill>
              </a:rPr>
              <a:t>Zelfmoordgedachten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" sz="1800">
                <a:solidFill>
                  <a:schemeClr val="lt1"/>
                </a:solidFill>
              </a:rPr>
              <a:t>Twijfels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" sz="1800">
                <a:solidFill>
                  <a:schemeClr val="lt1"/>
                </a:solidFill>
              </a:rPr>
              <a:t>Ziekte ouders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" sz="1800">
                <a:solidFill>
                  <a:schemeClr val="lt1"/>
                </a:solidFill>
              </a:rPr>
              <a:t>Faalangst </a:t>
            </a:r>
            <a:endParaRPr sz="1800">
              <a:solidFill>
                <a:schemeClr val="lt1"/>
              </a:solidFill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9"/>
          <p:cNvSpPr txBox="1"/>
          <p:nvPr/>
        </p:nvSpPr>
        <p:spPr>
          <a:xfrm>
            <a:off x="3941300" y="810600"/>
            <a:ext cx="4900500" cy="43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" sz="1800">
                <a:solidFill>
                  <a:schemeClr val="lt1"/>
                </a:solidFill>
              </a:rPr>
              <a:t>Tics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" sz="1800">
                <a:solidFill>
                  <a:schemeClr val="lt1"/>
                </a:solidFill>
              </a:rPr>
              <a:t>ASS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" sz="1800">
                <a:solidFill>
                  <a:schemeClr val="lt1"/>
                </a:solidFill>
              </a:rPr>
              <a:t>Lastige emoties (stress, schaamte, angst…)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" sz="1800">
                <a:solidFill>
                  <a:schemeClr val="lt1"/>
                </a:solidFill>
              </a:rPr>
              <a:t>Assertiviteit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" sz="1800">
                <a:solidFill>
                  <a:schemeClr val="lt1"/>
                </a:solidFill>
              </a:rPr>
              <a:t>Identiteit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" sz="1800">
                <a:solidFill>
                  <a:schemeClr val="lt1"/>
                </a:solidFill>
              </a:rPr>
              <a:t>Pesten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" sz="1800">
                <a:solidFill>
                  <a:schemeClr val="lt1"/>
                </a:solidFill>
              </a:rPr>
              <a:t>Racisme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" sz="1800">
                <a:solidFill>
                  <a:schemeClr val="lt1"/>
                </a:solidFill>
              </a:rPr>
              <a:t>Eetproblemen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" sz="1800">
                <a:solidFill>
                  <a:schemeClr val="lt1"/>
                </a:solidFill>
              </a:rPr>
              <a:t>Depressieve gevoelens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" sz="1800">
                <a:solidFill>
                  <a:schemeClr val="lt1"/>
                </a:solidFill>
              </a:rPr>
              <a:t>Sociale vaardigheden</a:t>
            </a:r>
            <a:endParaRPr sz="1800">
              <a:solidFill>
                <a:schemeClr val="lt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A69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0"/>
          <p:cNvSpPr txBox="1"/>
          <p:nvPr/>
        </p:nvSpPr>
        <p:spPr>
          <a:xfrm>
            <a:off x="623600" y="795150"/>
            <a:ext cx="7100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lt1"/>
              </a:solidFill>
            </a:endParaRPr>
          </a:p>
        </p:txBody>
      </p:sp>
      <p:sp>
        <p:nvSpPr>
          <p:cNvPr id="220" name="Google Shape;220;p30"/>
          <p:cNvSpPr txBox="1"/>
          <p:nvPr/>
        </p:nvSpPr>
        <p:spPr>
          <a:xfrm>
            <a:off x="653903" y="563525"/>
            <a:ext cx="46065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</a:rPr>
              <a:t>Bekendmaking </a:t>
            </a:r>
            <a:endParaRPr sz="2000" b="1">
              <a:solidFill>
                <a:schemeClr val="lt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-"/>
            </a:pPr>
            <a:r>
              <a:rPr lang="en" sz="2000" b="1">
                <a:solidFill>
                  <a:schemeClr val="lt1"/>
                </a:solidFill>
              </a:rPr>
              <a:t>Scholentour Ninove en  Geraardsbergen</a:t>
            </a:r>
            <a:endParaRPr sz="2000" b="1">
              <a:solidFill>
                <a:schemeClr val="lt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-"/>
            </a:pPr>
            <a:r>
              <a:rPr lang="en" sz="2000" b="1">
                <a:solidFill>
                  <a:schemeClr val="lt1"/>
                </a:solidFill>
              </a:rPr>
              <a:t>Bezoeken van diensten met groepen</a:t>
            </a:r>
            <a:endParaRPr sz="2000" b="1">
              <a:solidFill>
                <a:schemeClr val="lt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-"/>
            </a:pPr>
            <a:r>
              <a:rPr lang="en" sz="2000" b="1">
                <a:solidFill>
                  <a:schemeClr val="lt1"/>
                </a:solidFill>
              </a:rPr>
              <a:t>Klasbezoeken </a:t>
            </a:r>
            <a:endParaRPr sz="2000" b="1">
              <a:solidFill>
                <a:schemeClr val="lt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-"/>
            </a:pPr>
            <a:r>
              <a:rPr lang="en" sz="2000" b="1">
                <a:solidFill>
                  <a:schemeClr val="lt1"/>
                </a:solidFill>
              </a:rPr>
              <a:t>Flyeren bij partners</a:t>
            </a:r>
            <a:endParaRPr sz="2000" b="1">
              <a:solidFill>
                <a:schemeClr val="lt1"/>
              </a:solidFill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2401" y="2359925"/>
            <a:ext cx="6740224" cy="476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A69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1"/>
          <p:cNvSpPr txBox="1"/>
          <p:nvPr/>
        </p:nvSpPr>
        <p:spPr>
          <a:xfrm>
            <a:off x="380050" y="268175"/>
            <a:ext cx="7100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</a:rPr>
              <a:t>Contact met partners</a:t>
            </a:r>
            <a:endParaRPr sz="22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</a:rPr>
              <a:t>en engagementen</a:t>
            </a:r>
            <a:endParaRPr sz="22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</a:rPr>
              <a:t>optimaal benutten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228" name="Google Shape;228;p31"/>
          <p:cNvSpPr txBox="1"/>
          <p:nvPr/>
        </p:nvSpPr>
        <p:spPr>
          <a:xfrm>
            <a:off x="3734000" y="268175"/>
            <a:ext cx="4900500" cy="50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285750" lvl="0" indent="-279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" sz="1900">
                <a:solidFill>
                  <a:schemeClr val="lt1"/>
                </a:solidFill>
              </a:rPr>
              <a:t>Jeugddiensten </a:t>
            </a:r>
            <a:endParaRPr sz="1300">
              <a:solidFill>
                <a:schemeClr val="dk1"/>
              </a:solidFill>
            </a:endParaRPr>
          </a:p>
          <a:p>
            <a:pPr marL="285750" lvl="0" indent="-279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" sz="1900">
                <a:solidFill>
                  <a:schemeClr val="lt1"/>
                </a:solidFill>
              </a:rPr>
              <a:t>Habbekrats VZW</a:t>
            </a:r>
            <a:endParaRPr sz="1300">
              <a:solidFill>
                <a:schemeClr val="dk1"/>
              </a:solidFill>
            </a:endParaRPr>
          </a:p>
          <a:p>
            <a:pPr marL="285750" lvl="0" indent="-279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" sz="1900">
                <a:solidFill>
                  <a:schemeClr val="lt1"/>
                </a:solidFill>
              </a:rPr>
              <a:t>CAW</a:t>
            </a:r>
            <a:endParaRPr sz="1300">
              <a:solidFill>
                <a:schemeClr val="dk1"/>
              </a:solidFill>
            </a:endParaRPr>
          </a:p>
          <a:p>
            <a:pPr marL="285750" lvl="0" indent="-279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" sz="1900">
                <a:solidFill>
                  <a:schemeClr val="lt1"/>
                </a:solidFill>
              </a:rPr>
              <a:t>Vrij CLB Ninove en GO CLB! Oudenaarde en Geraardsbergen </a:t>
            </a:r>
            <a:endParaRPr sz="1300">
              <a:solidFill>
                <a:schemeClr val="dk1"/>
              </a:solidFill>
            </a:endParaRPr>
          </a:p>
          <a:p>
            <a:pPr marL="285750" lvl="0" indent="-279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" sz="1900">
                <a:solidFill>
                  <a:schemeClr val="lt1"/>
                </a:solidFill>
              </a:rPr>
              <a:t>RTJ De Tafels </a:t>
            </a:r>
            <a:endParaRPr sz="1300">
              <a:solidFill>
                <a:schemeClr val="dk1"/>
              </a:solidFill>
            </a:endParaRPr>
          </a:p>
          <a:p>
            <a:pPr marL="285750" lvl="0" indent="-279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" sz="1900">
                <a:solidFill>
                  <a:schemeClr val="lt1"/>
                </a:solidFill>
              </a:rPr>
              <a:t>ADS en Radar </a:t>
            </a:r>
            <a:endParaRPr sz="1300">
              <a:solidFill>
                <a:schemeClr val="dk1"/>
              </a:solidFill>
            </a:endParaRPr>
          </a:p>
          <a:p>
            <a:pPr marL="285750" lvl="0" indent="-279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" sz="1900">
                <a:solidFill>
                  <a:schemeClr val="lt1"/>
                </a:solidFill>
              </a:rPr>
              <a:t>Huis van het Kind</a:t>
            </a:r>
            <a:endParaRPr sz="1300">
              <a:solidFill>
                <a:schemeClr val="dk1"/>
              </a:solidFill>
            </a:endParaRPr>
          </a:p>
          <a:p>
            <a:pPr marL="285750" lvl="0" indent="-279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" sz="1900">
                <a:solidFill>
                  <a:schemeClr val="lt1"/>
                </a:solidFill>
              </a:rPr>
              <a:t>ELZ Dender Zuid</a:t>
            </a:r>
            <a:endParaRPr sz="1900">
              <a:solidFill>
                <a:schemeClr val="lt1"/>
              </a:solidFill>
            </a:endParaRPr>
          </a:p>
          <a:p>
            <a:pPr marL="285750" lvl="0" indent="-279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" sz="1900">
                <a:solidFill>
                  <a:schemeClr val="lt1"/>
                </a:solidFill>
              </a:rPr>
              <a:t>CGG</a:t>
            </a:r>
            <a:endParaRPr sz="1900">
              <a:solidFill>
                <a:schemeClr val="lt1"/>
              </a:solidFill>
            </a:endParaRPr>
          </a:p>
          <a:p>
            <a:pPr marL="285750" lvl="0" indent="-279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" sz="1900">
                <a:solidFill>
                  <a:schemeClr val="lt1"/>
                </a:solidFill>
              </a:rPr>
              <a:t>Conventie - Eerstelijnspsychologen </a:t>
            </a:r>
            <a:endParaRPr sz="1900">
              <a:solidFill>
                <a:schemeClr val="lt1"/>
              </a:solidFill>
            </a:endParaRPr>
          </a:p>
          <a:p>
            <a:pPr marL="285750" lvl="0" indent="-279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" sz="1900">
                <a:solidFill>
                  <a:schemeClr val="lt1"/>
                </a:solidFill>
              </a:rPr>
              <a:t>De Knoop en Uit de marge </a:t>
            </a:r>
            <a:endParaRPr sz="1300">
              <a:solidFill>
                <a:schemeClr val="dk1"/>
              </a:solidFill>
            </a:endParaRPr>
          </a:p>
          <a:p>
            <a:pPr marL="285750" lvl="0" indent="-279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" sz="1900">
                <a:solidFill>
                  <a:schemeClr val="lt1"/>
                </a:solidFill>
              </a:rPr>
              <a:t>Fiola VZW</a:t>
            </a:r>
            <a:endParaRPr sz="13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chemeClr val="lt1"/>
              </a:solidFill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787674" y="2408150"/>
            <a:ext cx="6740224" cy="476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740249" y="2473025"/>
            <a:ext cx="6740224" cy="476554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563750" y="482375"/>
            <a:ext cx="79854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Wat is OverKop? </a:t>
            </a:r>
            <a:endParaRPr sz="20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In een OverKop-huis kunnen jongeren terecht om elkaar te ontmoeten en leuke activiteiten te doen, maar ze kunnen er ook babbelen over kleine of grote zorgen. Samen met jongeren gaan OverKop-medewerkers op zoek naar wat hen kan helpen. 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A69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2"/>
          <p:cNvSpPr txBox="1"/>
          <p:nvPr/>
        </p:nvSpPr>
        <p:spPr>
          <a:xfrm>
            <a:off x="623600" y="795150"/>
            <a:ext cx="7100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lt1"/>
              </a:solidFill>
            </a:endParaRPr>
          </a:p>
        </p:txBody>
      </p:sp>
      <p:sp>
        <p:nvSpPr>
          <p:cNvPr id="236" name="Google Shape;236;p32"/>
          <p:cNvSpPr txBox="1"/>
          <p:nvPr/>
        </p:nvSpPr>
        <p:spPr>
          <a:xfrm>
            <a:off x="2268753" y="1318350"/>
            <a:ext cx="4606500" cy="23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lt1"/>
                </a:solidFill>
              </a:rPr>
              <a:t>Vooruitblik </a:t>
            </a:r>
            <a:endParaRPr sz="25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000">
                <a:solidFill>
                  <a:schemeClr val="lt1"/>
                </a:solidFill>
              </a:rPr>
              <a:t>Waar willen we naartoe?</a:t>
            </a:r>
            <a:endParaRPr sz="20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Google Shape;23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1888" y="2561025"/>
            <a:ext cx="6740224" cy="476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A69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3"/>
          <p:cNvSpPr txBox="1"/>
          <p:nvPr/>
        </p:nvSpPr>
        <p:spPr>
          <a:xfrm>
            <a:off x="380050" y="387175"/>
            <a:ext cx="7100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</a:rPr>
              <a:t>Op de planning</a:t>
            </a:r>
            <a:endParaRPr sz="22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b="1">
                <a:solidFill>
                  <a:schemeClr val="lt1"/>
                </a:solidFill>
              </a:rPr>
              <a:t>voor mei/juni/juli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244" name="Google Shape;244;p33"/>
          <p:cNvSpPr txBox="1"/>
          <p:nvPr/>
        </p:nvSpPr>
        <p:spPr>
          <a:xfrm>
            <a:off x="3716550" y="114025"/>
            <a:ext cx="4900500" cy="48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</a:endParaRPr>
          </a:p>
          <a:p>
            <a:pPr marL="3429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" sz="1700" b="1">
                <a:solidFill>
                  <a:schemeClr val="lt1"/>
                </a:solidFill>
              </a:rPr>
              <a:t>Actieve activiteiten: </a:t>
            </a:r>
            <a:r>
              <a:rPr lang="en" sz="1700">
                <a:solidFill>
                  <a:schemeClr val="lt1"/>
                </a:solidFill>
              </a:rPr>
              <a:t>escape room, workshop dans, uitstap klimmen/ zwemmen…</a:t>
            </a:r>
            <a:endParaRPr sz="17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lt1"/>
              </a:solidFill>
            </a:endParaRPr>
          </a:p>
          <a:p>
            <a:pPr marL="3429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" sz="1700" b="1">
                <a:solidFill>
                  <a:schemeClr val="lt1"/>
                </a:solidFill>
              </a:rPr>
              <a:t>Verbindende activiteiten: </a:t>
            </a:r>
            <a:r>
              <a:rPr lang="en" sz="1700">
                <a:solidFill>
                  <a:schemeClr val="lt1"/>
                </a:solidFill>
              </a:rPr>
              <a:t>pizza’s maken, picknicken, kickertornooi, zomerfeest…</a:t>
            </a:r>
            <a:endParaRPr sz="17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lt1"/>
              </a:solidFill>
            </a:endParaRPr>
          </a:p>
          <a:p>
            <a:pPr marL="3429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" sz="1700" b="1">
                <a:solidFill>
                  <a:schemeClr val="lt1"/>
                </a:solidFill>
              </a:rPr>
              <a:t>Creatieve activiteiten: </a:t>
            </a:r>
            <a:r>
              <a:rPr lang="en" sz="1700">
                <a:solidFill>
                  <a:schemeClr val="lt1"/>
                </a:solidFill>
              </a:rPr>
              <a:t>bloemen maken, tassen versieren, totebags versieren,…</a:t>
            </a:r>
            <a:endParaRPr sz="17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lt1"/>
              </a:solidFill>
            </a:endParaRPr>
          </a:p>
          <a:p>
            <a:pPr marL="3429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" sz="1700" b="1">
                <a:solidFill>
                  <a:schemeClr val="lt1"/>
                </a:solidFill>
              </a:rPr>
              <a:t>Workshop mentale gezondheid:</a:t>
            </a:r>
            <a:r>
              <a:rPr lang="en" sz="1700">
                <a:solidFill>
                  <a:schemeClr val="lt1"/>
                </a:solidFill>
              </a:rPr>
              <a:t> uitsluiting, lichaamsbeeld, zelfbeeld, emoties, stress…</a:t>
            </a:r>
            <a:endParaRPr sz="17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lt1"/>
              </a:solidFill>
            </a:endParaRPr>
          </a:p>
          <a:p>
            <a:pPr marL="3429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" sz="1700" b="1">
                <a:solidFill>
                  <a:schemeClr val="lt1"/>
                </a:solidFill>
              </a:rPr>
              <a:t>Youth talks: </a:t>
            </a:r>
            <a:r>
              <a:rPr lang="en" sz="1700">
                <a:solidFill>
                  <a:schemeClr val="lt1"/>
                </a:solidFill>
              </a:rPr>
              <a:t>omgaan met geld, dierenwelzijn, oorlog, scheiding...</a:t>
            </a:r>
            <a:endParaRPr sz="1700">
              <a:solidFill>
                <a:schemeClr val="lt1"/>
              </a:solidFill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7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787674" y="2408150"/>
            <a:ext cx="6740224" cy="476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A69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4"/>
          <p:cNvSpPr txBox="1"/>
          <p:nvPr/>
        </p:nvSpPr>
        <p:spPr>
          <a:xfrm>
            <a:off x="380050" y="268175"/>
            <a:ext cx="7100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</a:rPr>
              <a:t>Uitbreiding OverKop 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252" name="Google Shape;252;p34"/>
          <p:cNvSpPr txBox="1"/>
          <p:nvPr/>
        </p:nvSpPr>
        <p:spPr>
          <a:xfrm>
            <a:off x="3751400" y="427875"/>
            <a:ext cx="49005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285750" lvl="0" indent="-279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" sz="1900">
                <a:solidFill>
                  <a:schemeClr val="lt1"/>
                </a:solidFill>
              </a:rPr>
              <a:t>Jeugdwelzijnswerker JAC</a:t>
            </a:r>
            <a:endParaRPr sz="1900">
              <a:solidFill>
                <a:schemeClr val="lt1"/>
              </a:solidFill>
            </a:endParaRPr>
          </a:p>
          <a:p>
            <a:pPr marL="285750" lvl="0" indent="-279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" sz="1900">
                <a:solidFill>
                  <a:schemeClr val="lt1"/>
                </a:solidFill>
              </a:rPr>
              <a:t>ELP Geraardsbergen </a:t>
            </a:r>
            <a:endParaRPr sz="1900">
              <a:solidFill>
                <a:schemeClr val="lt1"/>
              </a:solidFill>
            </a:endParaRPr>
          </a:p>
          <a:p>
            <a:pPr marL="285750" lvl="0" indent="-279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" sz="1900">
                <a:solidFill>
                  <a:schemeClr val="lt1"/>
                </a:solidFill>
              </a:rPr>
              <a:t>Vrijwilliger Ninove </a:t>
            </a:r>
            <a:endParaRPr sz="1900">
              <a:solidFill>
                <a:schemeClr val="lt1"/>
              </a:solidFill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7426" y="2320800"/>
            <a:ext cx="6740224" cy="476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A69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5"/>
          <p:cNvSpPr txBox="1"/>
          <p:nvPr/>
        </p:nvSpPr>
        <p:spPr>
          <a:xfrm>
            <a:off x="380050" y="268175"/>
            <a:ext cx="7100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</a:endParaRPr>
          </a:p>
        </p:txBody>
      </p:sp>
      <p:sp>
        <p:nvSpPr>
          <p:cNvPr id="260" name="Google Shape;260;p35"/>
          <p:cNvSpPr txBox="1"/>
          <p:nvPr/>
        </p:nvSpPr>
        <p:spPr>
          <a:xfrm>
            <a:off x="3727275" y="391000"/>
            <a:ext cx="4900500" cy="3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" sz="2000">
                <a:solidFill>
                  <a:schemeClr val="lt1"/>
                </a:solidFill>
              </a:rPr>
              <a:t>Verdere bekendmaking door klasbezoeken, flyers verspreiden…</a:t>
            </a:r>
            <a:endParaRPr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" sz="2000">
                <a:solidFill>
                  <a:schemeClr val="lt1"/>
                </a:solidFill>
              </a:rPr>
              <a:t>Uitwerken maandplanning </a:t>
            </a:r>
            <a:endParaRPr sz="2000">
              <a:solidFill>
                <a:schemeClr val="lt1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" sz="2000">
                <a:solidFill>
                  <a:schemeClr val="lt1"/>
                </a:solidFill>
              </a:rPr>
              <a:t>Zomerplanning maken met de jongeren</a:t>
            </a:r>
            <a:endParaRPr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" sz="2000">
                <a:solidFill>
                  <a:schemeClr val="lt1"/>
                </a:solidFill>
              </a:rPr>
              <a:t>Organiseren activiteiten met partners</a:t>
            </a:r>
            <a:endParaRPr sz="2000">
              <a:solidFill>
                <a:schemeClr val="lt1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" sz="2000">
                <a:solidFill>
                  <a:schemeClr val="lt1"/>
                </a:solidFill>
              </a:rPr>
              <a:t>Deelname overleg OverKop Oost-vlaanderen</a:t>
            </a:r>
            <a:endParaRPr sz="2000">
              <a:solidFill>
                <a:schemeClr val="lt1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" sz="2000">
                <a:solidFill>
                  <a:schemeClr val="lt1"/>
                </a:solidFill>
              </a:rPr>
              <a:t>Uitwerken Youth talks (+) </a:t>
            </a:r>
            <a:endParaRPr sz="2000">
              <a:solidFill>
                <a:schemeClr val="lt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787674" y="2408150"/>
            <a:ext cx="6740224" cy="4765549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5"/>
          <p:cNvSpPr txBox="1"/>
          <p:nvPr/>
        </p:nvSpPr>
        <p:spPr>
          <a:xfrm>
            <a:off x="380050" y="268175"/>
            <a:ext cx="7100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</a:rPr>
              <a:t>Concrete acties:</a:t>
            </a:r>
            <a:endParaRPr sz="16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QR</a:t>
            </a:r>
            <a:endParaRPr/>
          </a:p>
        </p:txBody>
      </p:sp>
      <p:sp>
        <p:nvSpPr>
          <p:cNvPr id="268" name="Google Shape;268;p3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9" name="Google Shape;2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6"/>
          <p:cNvPicPr preferRelativeResize="0"/>
          <p:nvPr/>
        </p:nvPicPr>
        <p:blipFill rotWithShape="1">
          <a:blip r:embed="rId4">
            <a:alphaModFix/>
          </a:blip>
          <a:srcRect l="7810" t="7282" r="6646" b="6844"/>
          <a:stretch/>
        </p:blipFill>
        <p:spPr>
          <a:xfrm>
            <a:off x="1243725" y="1407125"/>
            <a:ext cx="2667651" cy="288215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6"/>
          <p:cNvSpPr txBox="1"/>
          <p:nvPr/>
        </p:nvSpPr>
        <p:spPr>
          <a:xfrm>
            <a:off x="929900" y="515475"/>
            <a:ext cx="6207000" cy="32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Wil je ons graag volgen op Instagram? </a:t>
            </a:r>
            <a:endParaRPr sz="2000">
              <a:solidFill>
                <a:schemeClr val="lt1"/>
              </a:solidFill>
            </a:endParaRPr>
          </a:p>
        </p:txBody>
      </p:sp>
      <p:pic>
        <p:nvPicPr>
          <p:cNvPr id="272" name="Google Shape;27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78308" y="-1621450"/>
            <a:ext cx="727478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6"/>
          <p:cNvPicPr preferRelativeResize="0"/>
          <p:nvPr/>
        </p:nvPicPr>
        <p:blipFill rotWithShape="1">
          <a:blip r:embed="rId6">
            <a:alphaModFix/>
          </a:blip>
          <a:srcRect l="12355" t="19386" r="13167" b="29995"/>
          <a:stretch/>
        </p:blipFill>
        <p:spPr>
          <a:xfrm>
            <a:off x="4974950" y="1407125"/>
            <a:ext cx="2824551" cy="288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842725" y="691600"/>
            <a:ext cx="71136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Doelstellingen van een OverKopwerking</a:t>
            </a:r>
            <a:endParaRPr sz="20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arenR"/>
            </a:pPr>
            <a:r>
              <a:rPr lang="en" sz="1800">
                <a:solidFill>
                  <a:schemeClr val="lt1"/>
                </a:solidFill>
              </a:rPr>
              <a:t>Jongeren gepast ondersteunen op vlak van mentaal welbevinden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arenR"/>
            </a:pPr>
            <a:r>
              <a:rPr lang="en" sz="1800">
                <a:solidFill>
                  <a:schemeClr val="lt1"/>
                </a:solidFill>
              </a:rPr>
              <a:t>Voortbouwen op informele ontmoeting om ondersteunend sociale netwerken rond en sociale verbindingen tussen jongeren te scheppen (vrije tijd en ontmoeting)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arenR"/>
            </a:pPr>
            <a:r>
              <a:rPr lang="en" sz="1800">
                <a:solidFill>
                  <a:schemeClr val="lt1"/>
                </a:solidFill>
              </a:rPr>
              <a:t>Jongeren ondersteunen op vlak van verschillende levensdomeinen met oog op volwaardige participatie in de samenleving (welzijn, onderwijs, wonen…)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0876" y="-2413050"/>
            <a:ext cx="6740224" cy="476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738100" y="935700"/>
            <a:ext cx="2458500" cy="14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Vlaanderen telt 69 OverKop-huizen!</a:t>
            </a:r>
            <a:endParaRPr sz="2000">
              <a:solidFill>
                <a:schemeClr val="lt1"/>
              </a:solidFill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6958" y="-1651675"/>
            <a:ext cx="727478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6499" y="1007928"/>
            <a:ext cx="5475799" cy="312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A69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>
            <a:spLocks noGrp="1"/>
          </p:cNvSpPr>
          <p:nvPr>
            <p:ph type="ctrTitle"/>
          </p:nvPr>
        </p:nvSpPr>
        <p:spPr>
          <a:xfrm>
            <a:off x="2931425" y="1298375"/>
            <a:ext cx="5907300" cy="137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</a:rPr>
              <a:t>Twee OverKophuizen </a:t>
            </a:r>
            <a:endParaRPr sz="30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</a:rPr>
              <a:t>in de Eerstelijnszone </a:t>
            </a:r>
            <a:endParaRPr sz="30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</a:rPr>
              <a:t>Dender Zuid</a:t>
            </a:r>
            <a:endParaRPr sz="3000" b="1">
              <a:solidFill>
                <a:srgbClr val="22E1FF"/>
              </a:solidFill>
            </a:endParaRPr>
          </a:p>
        </p:txBody>
      </p:sp>
      <p:sp>
        <p:nvSpPr>
          <p:cNvPr id="94" name="Google Shape;94;p17"/>
          <p:cNvSpPr txBox="1">
            <a:spLocks noGrp="1"/>
          </p:cNvSpPr>
          <p:nvPr>
            <p:ph type="ctrTitle"/>
          </p:nvPr>
        </p:nvSpPr>
        <p:spPr>
          <a:xfrm>
            <a:off x="2955675" y="2922375"/>
            <a:ext cx="4003800" cy="6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00">
                <a:solidFill>
                  <a:srgbClr val="FF235A"/>
                </a:solidFill>
              </a:rPr>
              <a:t>Ninove (JC De Kuip)</a:t>
            </a:r>
            <a:endParaRPr sz="2000">
              <a:solidFill>
                <a:srgbClr val="FF235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00">
                <a:solidFill>
                  <a:srgbClr val="FF235A"/>
                </a:solidFill>
              </a:rPr>
              <a:t>Geraardsbergen (JC De Spiraal)</a:t>
            </a:r>
            <a:endParaRPr sz="2000">
              <a:solidFill>
                <a:srgbClr val="FF235A"/>
              </a:solidFill>
            </a:endParaRPr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765474" y="2466975"/>
            <a:ext cx="6740224" cy="476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A69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 rotWithShape="1">
          <a:blip r:embed="rId4">
            <a:alphaModFix/>
          </a:blip>
          <a:srcRect l="2629"/>
          <a:stretch/>
        </p:blipFill>
        <p:spPr>
          <a:xfrm>
            <a:off x="2733475" y="295275"/>
            <a:ext cx="6072175" cy="392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765474" y="2466975"/>
            <a:ext cx="6740224" cy="476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A69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6225" y="500100"/>
            <a:ext cx="5805101" cy="334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765474" y="2466975"/>
            <a:ext cx="6740224" cy="476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A69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0"/>
          <p:cNvSpPr txBox="1"/>
          <p:nvPr/>
        </p:nvSpPr>
        <p:spPr>
          <a:xfrm>
            <a:off x="623600" y="795150"/>
            <a:ext cx="7100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</a:rPr>
              <a:t>OverKop in De Spiraal (Geraardsbergen)</a:t>
            </a:r>
            <a:endParaRPr sz="2200" b="1">
              <a:solidFill>
                <a:schemeClr val="lt1"/>
              </a:solidFill>
            </a:endParaRPr>
          </a:p>
        </p:txBody>
      </p:sp>
      <p:pic>
        <p:nvPicPr>
          <p:cNvPr id="116" name="Google Shape;1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6958" y="-1337850"/>
            <a:ext cx="727478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 rotWithShape="1">
          <a:blip r:embed="rId5">
            <a:alphaModFix/>
          </a:blip>
          <a:srcRect l="13161" t="8525" r="19755"/>
          <a:stretch/>
        </p:blipFill>
        <p:spPr>
          <a:xfrm>
            <a:off x="6570125" y="1529850"/>
            <a:ext cx="1659736" cy="301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 rotWithShape="1">
          <a:blip r:embed="rId6">
            <a:alphaModFix/>
          </a:blip>
          <a:srcRect t="20267"/>
          <a:stretch/>
        </p:blipFill>
        <p:spPr>
          <a:xfrm>
            <a:off x="528950" y="1529838"/>
            <a:ext cx="2838601" cy="301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06970" y="1529838"/>
            <a:ext cx="2263238" cy="3017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A69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1"/>
          <p:cNvSpPr txBox="1"/>
          <p:nvPr/>
        </p:nvSpPr>
        <p:spPr>
          <a:xfrm>
            <a:off x="623600" y="795150"/>
            <a:ext cx="7100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</a:rPr>
              <a:t>OverKop in De Kuip (Ninove)</a:t>
            </a:r>
            <a:endParaRPr sz="2200" b="1">
              <a:solidFill>
                <a:schemeClr val="lt1"/>
              </a:solidFill>
            </a:endParaRPr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6958" y="-1337850"/>
            <a:ext cx="727478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6725" y="1487475"/>
            <a:ext cx="3897600" cy="29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0725" y="1487475"/>
            <a:ext cx="3897608" cy="292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545</Words>
  <Application>Microsoft Office PowerPoint</Application>
  <PresentationFormat>Diavoorstelling (16:9)</PresentationFormat>
  <Paragraphs>122</Paragraphs>
  <Slides>24</Slides>
  <Notes>24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6" baseType="lpstr">
      <vt:lpstr>Arial</vt:lpstr>
      <vt:lpstr>Simple Light</vt:lpstr>
      <vt:lpstr>PowerPoint-presentatie</vt:lpstr>
      <vt:lpstr>PowerPoint-presentatie</vt:lpstr>
      <vt:lpstr>PowerPoint-presentatie</vt:lpstr>
      <vt:lpstr>PowerPoint-presentatie</vt:lpstr>
      <vt:lpstr>Twee OverKophuizen  in de Eerstelijnszone  Dender Zuid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QR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Hanna Mertens</dc:creator>
  <cp:lastModifiedBy>Hanna Mertens</cp:lastModifiedBy>
  <cp:revision>1</cp:revision>
  <dcterms:modified xsi:type="dcterms:W3CDTF">2025-05-15T10:19:09Z</dcterms:modified>
</cp:coreProperties>
</file>