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4"/>
  </p:sldMasterIdLst>
  <p:notesMasterIdLst>
    <p:notesMasterId r:id="rId15"/>
  </p:notesMasterIdLst>
  <p:sldIdLst>
    <p:sldId id="1731" r:id="rId5"/>
    <p:sldId id="1738" r:id="rId6"/>
    <p:sldId id="1719" r:id="rId7"/>
    <p:sldId id="1714" r:id="rId8"/>
    <p:sldId id="1720" r:id="rId9"/>
    <p:sldId id="1723" r:id="rId10"/>
    <p:sldId id="1739" r:id="rId11"/>
    <p:sldId id="1716" r:id="rId12"/>
    <p:sldId id="1734" r:id="rId13"/>
    <p:sldId id="174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9EA"/>
    <a:srgbClr val="7EA3FB"/>
    <a:srgbClr val="025B72"/>
    <a:srgbClr val="706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47D79-4A80-4B50-9EC8-63245EDC56FB}" v="3" dt="2025-09-11T14:16:53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0" autoAdjust="0"/>
  </p:normalViewPr>
  <p:slideViewPr>
    <p:cSldViewPr snapToGrid="0">
      <p:cViewPr varScale="1">
        <p:scale>
          <a:sx n="71" d="100"/>
          <a:sy n="71" d="100"/>
        </p:scale>
        <p:origin x="11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C048-A72F-B34D-B50D-FD7D47BC17EB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82A19-A0D4-9343-A3EE-67FF742F5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91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9086E-2258-3B3C-0232-83403FF0C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9937B7F-7B30-0722-103D-EFE978188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E050C2C-1745-A721-DED8-271AF49D1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 niveau van Vlaanderen spreken we over </a:t>
            </a:r>
            <a:r>
              <a:rPr lang="nl-BE" dirty="0" err="1"/>
              <a:t>Digibanken</a:t>
            </a:r>
            <a:r>
              <a:rPr lang="nl-BE" dirty="0"/>
              <a:t>. We vertaalden dit concreet naar </a:t>
            </a:r>
            <a:r>
              <a:rPr lang="nl-BE" dirty="0" err="1"/>
              <a:t>Digipunten</a:t>
            </a:r>
            <a:r>
              <a:rPr lang="nl-BE" dirty="0"/>
              <a:t>, met het </a:t>
            </a:r>
            <a:r>
              <a:rPr lang="nl-BE" dirty="0" err="1"/>
              <a:t>digipunt</a:t>
            </a:r>
            <a:r>
              <a:rPr lang="nl-BE" dirty="0"/>
              <a:t> logo.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Digitale of e-inclusie: </a:t>
            </a:r>
            <a:r>
              <a:rPr lang="nl-BE" sz="1200" b="0" dirty="0">
                <a:solidFill>
                  <a:srgbClr val="72B6B9"/>
                </a:solidFill>
                <a:latin typeface="Corbel"/>
              </a:rPr>
              <a:t>zoveel mogelijk mensen meekrijgen in de digitalisering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dirty="0" err="1">
                <a:solidFill>
                  <a:srgbClr val="72B6B9"/>
                </a:solidFill>
                <a:latin typeface="Corbel"/>
              </a:rPr>
              <a:t>Èlke</a:t>
            </a:r>
            <a:r>
              <a:rPr lang="nl-BE" sz="1200" b="0" dirty="0">
                <a:solidFill>
                  <a:srgbClr val="72B6B9"/>
                </a:solidFill>
                <a:latin typeface="Corbel"/>
              </a:rPr>
              <a:t> vraag kan, hoe klein ook. De </a:t>
            </a:r>
            <a:r>
              <a:rPr lang="nl-BE" sz="1200" b="0" dirty="0" err="1">
                <a:solidFill>
                  <a:srgbClr val="72B6B9"/>
                </a:solidFill>
                <a:latin typeface="Corbel"/>
              </a:rPr>
              <a:t>digipunten</a:t>
            </a:r>
            <a:r>
              <a:rPr lang="nl-BE" sz="1200" b="0" dirty="0">
                <a:solidFill>
                  <a:srgbClr val="72B6B9"/>
                </a:solidFill>
                <a:latin typeface="Corbel"/>
              </a:rPr>
              <a:t> zijn heel laagdrempelig.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dirty="0">
              <a:solidFill>
                <a:srgbClr val="72B6B9"/>
              </a:solidFill>
              <a:latin typeface="Corbel"/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A7F42D-088B-F57A-F5FA-5ADEDC48C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82A19-A0D4-9343-A3EE-67FF742F5CD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22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Omdat we toegankelijk willen zijn, werken we </a:t>
            </a:r>
            <a:r>
              <a:rPr lang="nl-NL" dirty="0" err="1"/>
              <a:t>adhv</a:t>
            </a:r>
            <a:r>
              <a:rPr lang="nl-NL" dirty="0"/>
              <a:t> </a:t>
            </a:r>
            <a:r>
              <a:rPr lang="nl-NL" dirty="0" err="1"/>
              <a:t>digipunten</a:t>
            </a:r>
            <a:r>
              <a:rPr lang="nl-NL" dirty="0"/>
              <a:t>. Binnen de </a:t>
            </a:r>
            <a:r>
              <a:rPr lang="nl-NL" dirty="0" err="1"/>
              <a:t>digipunten</a:t>
            </a:r>
            <a:r>
              <a:rPr lang="nl-NL" dirty="0"/>
              <a:t> kan iedereen terecht voor specifieke en persoonlijke vragen met betrekking tot de smartphone, tablet of computer.</a:t>
            </a:r>
          </a:p>
          <a:p>
            <a:r>
              <a:rPr lang="nl-NL" dirty="0"/>
              <a:t>Daarnaast gaan we mensen ook begeleiden in de toegang tot essentiële diensten of </a:t>
            </a:r>
            <a:r>
              <a:rPr lang="nl-NL" dirty="0" err="1"/>
              <a:t>toeleiden</a:t>
            </a:r>
            <a:r>
              <a:rPr lang="nl-NL" dirty="0"/>
              <a:t> naar onze opleidingen.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3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Voorbeeld: installeren of verwijderen van een app, gebruik van </a:t>
            </a:r>
            <a:r>
              <a:rPr lang="nl-BE" dirty="0" err="1"/>
              <a:t>Itsme</a:t>
            </a:r>
            <a:r>
              <a:rPr lang="nl-BE" dirty="0"/>
              <a:t>, QR codes, aanloggen op </a:t>
            </a:r>
            <a:r>
              <a:rPr lang="nl-BE" dirty="0" err="1"/>
              <a:t>MyMinFin</a:t>
            </a:r>
            <a:r>
              <a:rPr lang="nl-BE" dirty="0"/>
              <a:t>, online aan afspraak maken bij de gemeente, foto nemen van een document en via smartphone doorsturen,…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82A19-A0D4-9343-A3EE-67FF742F5CD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08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2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72BFC-3EAD-7F3B-C96F-DAD1A1F59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6704DD7-E5B3-30C7-6FEE-5F2B8A5C2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DFFEFD2-ED29-EBC5-864B-1C2B8A19C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76DB80-9716-1F8E-A90D-38B998665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92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5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54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751BB-DBB5-CB7C-1200-06F64EDC1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7AE935-3A41-EB74-6A25-74D27F57F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3864515-F217-F317-DABE-EE9FB4892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E1B1D3-802A-D20C-F3FB-7D547D009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96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3049B41-E77B-4D7B-9897-0206DA54A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200" cy="68763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01B1F67-7461-4360-8766-98D961C0D2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B1248F7C-FF0D-44EC-900E-5BE31BE0D879}"/>
              </a:ext>
            </a:extLst>
          </p:cNvPr>
          <p:cNvSpPr/>
          <p:nvPr userDrawn="1"/>
        </p:nvSpPr>
        <p:spPr>
          <a:xfrm>
            <a:off x="442912" y="444499"/>
            <a:ext cx="3960000" cy="59674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D6F23FB-8624-4665-B305-12D7348851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2912" y="444500"/>
            <a:ext cx="7343001" cy="5967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EF660-C7AD-4DD1-B58B-CC5EA8F75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BF088E-261A-4C6A-A4DB-9D2D236C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t>‹nr.›</a:t>
            </a:fld>
            <a:endParaRPr lang="nl-B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B2119F0-038F-474D-9D52-C57A0AB9D2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7193" y="854710"/>
            <a:ext cx="1080000" cy="925560"/>
          </a:xfrm>
          <a:prstGeom prst="rect">
            <a:avLst/>
          </a:prstGeo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BC435C94-35E7-4CFB-B6C9-DD9099990F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8999" y="2178000"/>
            <a:ext cx="3074196" cy="3775346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56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BE00443-F8D5-4109-A6A2-0967C41CE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087" y="444500"/>
            <a:ext cx="3094214" cy="5967413"/>
          </a:xfrm>
          <a:prstGeom prst="rect">
            <a:avLst/>
          </a:prstGeom>
        </p:spPr>
      </p:pic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9B5307E1-621D-4836-9F87-555805A9B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0301" y="444500"/>
            <a:ext cx="8205613" cy="5967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3343F2-6364-499D-AB00-80D0D610E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65558C-CC9E-42B5-A23C-614EAE54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0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tekst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B1248F7C-FF0D-44EC-900E-5BE31BE0D879}"/>
              </a:ext>
            </a:extLst>
          </p:cNvPr>
          <p:cNvSpPr/>
          <p:nvPr userDrawn="1"/>
        </p:nvSpPr>
        <p:spPr>
          <a:xfrm>
            <a:off x="442912" y="444499"/>
            <a:ext cx="4320000" cy="5967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EF660-C7AD-4DD1-B58B-CC5EA8F75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BF088E-261A-4C6A-A4DB-9D2D236C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t>‹nr.›</a:t>
            </a:fld>
            <a:endParaRPr lang="nl-BE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BC435C94-35E7-4CFB-B6C9-DD9099990F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8999" y="887412"/>
            <a:ext cx="3431000" cy="5065934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092A8E2-7A68-438E-852A-F2C5E133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688" y="444499"/>
            <a:ext cx="6319224" cy="124750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C326766-3590-4D4E-99B0-AD3ADC3A1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987" y="1692000"/>
            <a:ext cx="5876925" cy="42339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8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DCBF078-0DC5-434C-A56E-F63E45346A8D}"/>
              </a:ext>
            </a:extLst>
          </p:cNvPr>
          <p:cNvSpPr/>
          <p:nvPr userDrawn="1"/>
        </p:nvSpPr>
        <p:spPr>
          <a:xfrm>
            <a:off x="444500" y="444500"/>
            <a:ext cx="11303000" cy="4324483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3A84E0-DBA1-41DE-A0FB-EA893F94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697" y="444497"/>
            <a:ext cx="6605894" cy="1679503"/>
          </a:xfrm>
        </p:spPr>
        <p:txBody>
          <a:bodyPr tIns="144000" bIns="0" anchor="ctr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436497D-9094-4160-8D44-333AF4363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3" y="444499"/>
            <a:ext cx="1800000" cy="1800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7C124A2-7AB2-42CA-B1A8-3497395E2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5609" y="2124000"/>
            <a:ext cx="6162981" cy="2418503"/>
          </a:xfrm>
        </p:spPr>
        <p:txBody>
          <a:bodyPr numCol="2" spcCol="44280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406687A-A065-41B3-A734-7D71865005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329DC4-FB4C-4276-AF09-2A10F9F8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C8EE9C6-FD33-4C10-80E0-9274C0C7F1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4150" y="5226817"/>
            <a:ext cx="1595183" cy="385200"/>
          </a:xfrm>
          <a:prstGeom prst="rect">
            <a:avLst/>
          </a:prstGeom>
        </p:spPr>
      </p:pic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420CB7DB-039D-470A-91EF-6530E07F1C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9065" y="5184000"/>
            <a:ext cx="1260000" cy="45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nl-BE"/>
              <a:t>Logo </a:t>
            </a:r>
          </a:p>
        </p:txBody>
      </p:sp>
      <p:sp>
        <p:nvSpPr>
          <p:cNvPr id="23" name="Tijdelijke aanduiding voor afbeelding 21">
            <a:extLst>
              <a:ext uri="{FF2B5EF4-FFF2-40B4-BE49-F238E27FC236}">
                <a16:creationId xmlns:a16="http://schemas.microsoft.com/office/drawing/2014/main" id="{BBB4CD9B-5B16-45FD-AFD9-631111ACD0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3" y="5184000"/>
            <a:ext cx="1260000" cy="45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nl-BE"/>
              <a:t>Logo</a:t>
            </a:r>
          </a:p>
        </p:txBody>
      </p:sp>
      <p:sp>
        <p:nvSpPr>
          <p:cNvPr id="24" name="Tijdelijke aanduiding voor afbeelding 21">
            <a:extLst>
              <a:ext uri="{FF2B5EF4-FFF2-40B4-BE49-F238E27FC236}">
                <a16:creationId xmlns:a16="http://schemas.microsoft.com/office/drawing/2014/main" id="{ABEE7E8B-FA04-4467-97C4-C60F8F6DD8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91630" y="5184000"/>
            <a:ext cx="1260000" cy="45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nl-BE"/>
              <a:t>Logo </a:t>
            </a:r>
          </a:p>
        </p:txBody>
      </p:sp>
      <p:sp>
        <p:nvSpPr>
          <p:cNvPr id="25" name="Tijdelijke aanduiding voor afbeelding 21">
            <a:extLst>
              <a:ext uri="{FF2B5EF4-FFF2-40B4-BE49-F238E27FC236}">
                <a16:creationId xmlns:a16="http://schemas.microsoft.com/office/drawing/2014/main" id="{24E745FD-D747-45BA-8ED4-7C1C4AA7F9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0347" y="5184000"/>
            <a:ext cx="1260000" cy="45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nl-BE"/>
              <a:t>Logo 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01DEA7C-8EF6-4856-8159-7E2DEED800B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7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62EF51B-8A26-4DDF-A606-8B84449371AE}"/>
              </a:ext>
            </a:extLst>
          </p:cNvPr>
          <p:cNvSpPr/>
          <p:nvPr/>
        </p:nvSpPr>
        <p:spPr>
          <a:xfrm>
            <a:off x="119065" y="115888"/>
            <a:ext cx="11953875" cy="792162"/>
          </a:xfrm>
          <a:prstGeom prst="rect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1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3200" i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9675"/>
            <a:ext cx="5181600" cy="49672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9675"/>
            <a:ext cx="5181600" cy="49672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400052" y="9528"/>
            <a:ext cx="7077075" cy="9239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5EBE7-4251-4B3C-8911-DC516DDFC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0500" y="6305554"/>
            <a:ext cx="27432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DE44DAD-49BA-432B-841E-C1CFA72B655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3A5535DD-513F-489A-971E-26409670B7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3801" y="9525"/>
            <a:ext cx="4529139" cy="933450"/>
          </a:xfrm>
        </p:spPr>
        <p:txBody>
          <a:bodyPr anchor="ctr"/>
          <a:lstStyle>
            <a:lvl1pPr algn="r">
              <a:buNone/>
              <a:defRPr sz="3200">
                <a:solidFill>
                  <a:srgbClr val="FB8434"/>
                </a:solidFill>
              </a:defRPr>
            </a:lvl1pPr>
          </a:lstStyle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352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titel_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293AB2C-2C7C-4A7E-905F-6791C7CD0CB9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6E9ED-7F59-41F8-B7A6-BF02B10B7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5554" y="444499"/>
            <a:ext cx="5760000" cy="5967414"/>
          </a:xfrm>
        </p:spPr>
        <p:txBody>
          <a:bodyPr bIns="252000" anchor="ctr" anchorCtr="0">
            <a:normAutofit/>
          </a:bodyPr>
          <a:lstStyle>
            <a:lvl1pPr>
              <a:lnSpc>
                <a:spcPct val="70000"/>
              </a:lnSpc>
              <a:defRPr sz="6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35D32A-4A1C-4E06-88B0-6E91BC69D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4089069"/>
            <a:ext cx="10372571" cy="165664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D5840F0-1578-4B54-B08A-2E0F81E4BB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titel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293AB2C-2C7C-4A7E-905F-6791C7CD0CB9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6E9ED-7F59-41F8-B7A6-BF02B10B7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5554" y="444499"/>
            <a:ext cx="5760000" cy="5967414"/>
          </a:xfrm>
        </p:spPr>
        <p:txBody>
          <a:bodyPr bIns="252000" anchor="ctr" anchorCtr="0">
            <a:normAutofit/>
          </a:bodyPr>
          <a:lstStyle>
            <a:lvl1pPr>
              <a:lnSpc>
                <a:spcPct val="70000"/>
              </a:lnSpc>
              <a:defRPr sz="6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35D32A-4A1C-4E06-88B0-6E91BC69D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4089069"/>
            <a:ext cx="10372571" cy="16566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8096910-A1AD-4521-81CC-9AF5181F6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5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titel_licht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293AB2C-2C7C-4A7E-905F-6791C7CD0CB9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6E9ED-7F59-41F8-B7A6-BF02B10B7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5554" y="444499"/>
            <a:ext cx="5760000" cy="5967414"/>
          </a:xfrm>
        </p:spPr>
        <p:txBody>
          <a:bodyPr bIns="252000" anchor="ctr" anchorCtr="0">
            <a:normAutofit/>
          </a:bodyPr>
          <a:lstStyle>
            <a:lvl1pPr>
              <a:lnSpc>
                <a:spcPct val="70000"/>
              </a:lnSpc>
              <a:defRPr sz="6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35D32A-4A1C-4E06-88B0-6E91BC69D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4089069"/>
            <a:ext cx="10372571" cy="16566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A98CE9D-3405-4C3F-9FF6-FD42DE09F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2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869AA62-04DD-4C65-B791-574E8EA81BBF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44B-DB2D-4D88-9D34-17DB245A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4499"/>
            <a:ext cx="6458673" cy="432448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A75FC-7280-4193-AE35-17B67C7A0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4768984"/>
            <a:ext cx="11306176" cy="164292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A846E6-8C7D-470B-A9A6-4C13856B3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8982" y="1762622"/>
            <a:ext cx="917716" cy="14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869AA62-04DD-4C65-B791-574E8EA81BBF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44B-DB2D-4D88-9D34-17DB245A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4499"/>
            <a:ext cx="6458673" cy="432448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A75FC-7280-4193-AE35-17B67C7A0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912" y="4768984"/>
            <a:ext cx="11306176" cy="164292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A846E6-8C7D-470B-A9A6-4C13856B3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16122" y="2024975"/>
            <a:ext cx="917716" cy="11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1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869AA62-04DD-4C65-B791-574E8EA81BBF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44B-DB2D-4D88-9D34-17DB245A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4499"/>
            <a:ext cx="6458673" cy="432448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A75FC-7280-4193-AE35-17B67C7A0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914" y="4768984"/>
            <a:ext cx="11306171" cy="164292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A846E6-8C7D-470B-A9A6-4C13856B3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58846" y="1997920"/>
            <a:ext cx="1274992" cy="9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7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EA6CB79E-1D80-493B-A70A-C1447FC5A804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66644E-A480-4FAD-8FF4-B0A54C3D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99" y="2519999"/>
            <a:ext cx="5968800" cy="3891913"/>
          </a:xfrm>
        </p:spPr>
        <p:txBody>
          <a:bodyPr tIns="270000" bIns="0" anchor="t" anchorCtr="0">
            <a:normAutofit/>
          </a:bodyPr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C531D37-8C8D-4D47-AB27-2836E0E48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0999" y="2070000"/>
            <a:ext cx="22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94AA518-8F6E-4BEA-892D-07F978943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4966BB-ED1F-49FF-807F-F1FB029A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126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B27C9E-8265-4092-B376-89B4331CE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0438" y="1691999"/>
            <a:ext cx="8783999" cy="42339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898FEF-E3C4-413E-A9D3-56A7D9DC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90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9F201C-196C-4D67-AF72-DE52949F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1247501"/>
          </a:xfrm>
          <a:prstGeom prst="rect">
            <a:avLst/>
          </a:prstGeom>
        </p:spPr>
        <p:txBody>
          <a:bodyPr vert="horz" lIns="0" tIns="0" rIns="0" bIns="180000" rtlCol="0" anchor="b" anchorCtr="0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397F55-670B-49FA-9A38-D772274CF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437" y="1692000"/>
            <a:ext cx="10417765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9BC544-204B-449A-A349-44E76388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525" y="6087913"/>
            <a:ext cx="27432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220088-96FB-4894-A502-EA5A5480F1E6}" type="datetimeFigureOut">
              <a:rPr lang="nl-BE" smtClean="0"/>
              <a:pPr/>
              <a:t>11/09/2025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F33A38-CD94-484B-A9C4-EFB6D32D6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087913"/>
            <a:ext cx="41148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1CA56D-5B64-4D56-80E8-6E3C2841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1913" y="6087913"/>
            <a:ext cx="324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D041AD7-A5A5-4CEA-BBFD-CA1AC20B34F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979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5000"/>
        </a:lnSpc>
        <a:spcBef>
          <a:spcPts val="0"/>
        </a:spcBef>
        <a:buClr>
          <a:schemeClr val="bg2"/>
        </a:buClr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399">
          <p15:clr>
            <a:srgbClr val="F26B43"/>
          </p15:clr>
        </p15:guide>
        <p15:guide id="3" orient="horz" pos="280">
          <p15:clr>
            <a:srgbClr val="F26B43"/>
          </p15:clr>
        </p15:guide>
        <p15:guide id="4" orient="horz" pos="40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EB83BB9-0821-5D48-4AAD-16271D034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55" y="406767"/>
            <a:ext cx="1033861" cy="12475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E182530-5A35-7963-09B8-DAFD8F88A91B}"/>
              </a:ext>
            </a:extLst>
          </p:cNvPr>
          <p:cNvSpPr txBox="1"/>
          <p:nvPr/>
        </p:nvSpPr>
        <p:spPr>
          <a:xfrm>
            <a:off x="1530763" y="2841523"/>
            <a:ext cx="10179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			</a:t>
            </a:r>
            <a:r>
              <a:rPr lang="nl-BE" sz="4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Digibank</a:t>
            </a:r>
            <a:r>
              <a:rPr lang="nl-BE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Dender-Zuid</a:t>
            </a:r>
          </a:p>
          <a:p>
            <a:pPr algn="ctr"/>
            <a:r>
              <a:rPr lang="nl-BE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Geraardsbergen -  18 september 2025</a:t>
            </a:r>
            <a:r>
              <a:rPr lang="nl-BE" sz="3200" b="1" dirty="0">
                <a:solidFill>
                  <a:srgbClr val="72B6B9"/>
                </a:solidFill>
                <a:latin typeface="Corbel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0070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4F8E-A621-4E8B-73DD-F82E6C822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8DDF417-52AC-7555-2F86-06013D149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9" b="14536"/>
          <a:stretch/>
        </p:blipFill>
        <p:spPr>
          <a:xfrm>
            <a:off x="10754043" y="705"/>
            <a:ext cx="1437957" cy="92543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62FDA38-E872-D446-7CD6-AC9C67E2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118" y="610067"/>
            <a:ext cx="4242447" cy="44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4918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0A619-B949-A896-6CC0-ABE50F3BA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CEA38-0AF4-64D8-276E-916D0D51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274" y="302088"/>
            <a:ext cx="10848388" cy="1260000"/>
          </a:xfrm>
        </p:spPr>
        <p:txBody>
          <a:bodyPr/>
          <a:lstStyle/>
          <a:p>
            <a:r>
              <a:rPr lang="nl-BE" dirty="0" err="1"/>
              <a:t>Digibank</a:t>
            </a:r>
            <a:r>
              <a:rPr lang="nl-BE" dirty="0"/>
              <a:t> - Digipunt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E320E6-B8C9-CF80-9751-FB48370D2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187" y="486521"/>
            <a:ext cx="1033861" cy="1247500"/>
          </a:xfrm>
          <a:prstGeom prst="rect">
            <a:avLst/>
          </a:prstGeom>
        </p:spPr>
      </p:pic>
      <p:pic>
        <p:nvPicPr>
          <p:cNvPr id="5" name="Tijdelijke aanduiding voor inhoud 4" descr="Afbeelding met kaart, tekst&#10;&#10;Automatisch gegenereerde beschrijving">
            <a:extLst>
              <a:ext uri="{FF2B5EF4-FFF2-40B4-BE49-F238E27FC236}">
                <a16:creationId xmlns:a16="http://schemas.microsoft.com/office/drawing/2014/main" id="{06220A48-9F2C-623D-8371-9B28DA38A9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53370" y="2482514"/>
            <a:ext cx="4356841" cy="189297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F6697B-01F5-8F47-0463-621BB1D4A4B6}"/>
              </a:ext>
            </a:extLst>
          </p:cNvPr>
          <p:cNvSpPr txBox="1"/>
          <p:nvPr/>
        </p:nvSpPr>
        <p:spPr>
          <a:xfrm>
            <a:off x="1282149" y="2310581"/>
            <a:ext cx="6371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0" dirty="0">
                <a:solidFill>
                  <a:srgbClr val="72B6B9"/>
                </a:solidFill>
                <a:latin typeface="Corbel"/>
              </a:rPr>
              <a:t>Doel: “</a:t>
            </a:r>
            <a:r>
              <a:rPr lang="nl-BE" sz="2400" b="1" dirty="0">
                <a:solidFill>
                  <a:srgbClr val="72B6B9"/>
                </a:solidFill>
                <a:latin typeface="Corbel"/>
              </a:rPr>
              <a:t>Digitale inclusie</a:t>
            </a:r>
            <a:r>
              <a:rPr lang="nl-BE" sz="2400" b="0" dirty="0">
                <a:solidFill>
                  <a:srgbClr val="72B6B9"/>
                </a:solidFill>
                <a:latin typeface="Corbel"/>
              </a:rPr>
              <a:t>” - iedereen digitaal mee</a:t>
            </a:r>
          </a:p>
          <a:p>
            <a:r>
              <a:rPr lang="nl-BE" sz="2400" b="0" dirty="0">
                <a:solidFill>
                  <a:srgbClr val="72B6B9"/>
                </a:solidFill>
                <a:latin typeface="Corbel"/>
              </a:rPr>
              <a:t>Hoe?</a:t>
            </a:r>
          </a:p>
          <a:p>
            <a:pPr marL="457200" indent="-457200">
              <a:buFontTx/>
              <a:buChar char="-"/>
            </a:pPr>
            <a:endParaRPr lang="nl-BE" sz="2400" b="0" dirty="0">
              <a:solidFill>
                <a:srgbClr val="72B6B9"/>
              </a:solidFill>
              <a:latin typeface="Corbel"/>
            </a:endParaRPr>
          </a:p>
          <a:p>
            <a:pPr marL="457200" indent="-457200">
              <a:buFontTx/>
              <a:buChar char="-"/>
            </a:pPr>
            <a:r>
              <a:rPr lang="nl-BE" sz="2400" b="0" dirty="0">
                <a:solidFill>
                  <a:srgbClr val="72B6B9"/>
                </a:solidFill>
                <a:latin typeface="Corbel"/>
              </a:rPr>
              <a:t>Mensen 1 op 1 helpen bij digitale vragen: </a:t>
            </a:r>
            <a:r>
              <a:rPr lang="nl-BE" sz="2400" b="0" dirty="0" err="1">
                <a:solidFill>
                  <a:srgbClr val="72B6B9"/>
                </a:solidFill>
                <a:latin typeface="Corbel"/>
              </a:rPr>
              <a:t>Itsme</a:t>
            </a:r>
            <a:r>
              <a:rPr lang="nl-BE" sz="2400" b="0" dirty="0">
                <a:solidFill>
                  <a:srgbClr val="72B6B9"/>
                </a:solidFill>
                <a:latin typeface="Corbel"/>
              </a:rPr>
              <a:t>, een app installeren, een account maken,…</a:t>
            </a:r>
          </a:p>
          <a:p>
            <a:pPr marL="457200" indent="-457200">
              <a:buFontTx/>
              <a:buChar char="-"/>
            </a:pPr>
            <a:r>
              <a:rPr lang="nl-BE" sz="2400" b="0" dirty="0">
                <a:solidFill>
                  <a:srgbClr val="72B6B9"/>
                </a:solidFill>
                <a:latin typeface="Corbel"/>
              </a:rPr>
              <a:t>Opleiding voorzien</a:t>
            </a:r>
          </a:p>
          <a:p>
            <a:pPr marL="457200" indent="-457200">
              <a:buFontTx/>
              <a:buChar char="-"/>
            </a:pPr>
            <a:r>
              <a:rPr lang="nl-BE" sz="2400" b="0" dirty="0">
                <a:solidFill>
                  <a:srgbClr val="72B6B9"/>
                </a:solidFill>
                <a:latin typeface="Corbel"/>
              </a:rPr>
              <a:t>Laptops aanbieden							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C53655E-E47B-0C0D-7179-F84517872B0E}"/>
              </a:ext>
            </a:extLst>
          </p:cNvPr>
          <p:cNvSpPr txBox="1"/>
          <p:nvPr/>
        </p:nvSpPr>
        <p:spPr>
          <a:xfrm>
            <a:off x="7776849" y="4497195"/>
            <a:ext cx="410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72B6B9"/>
                </a:solidFill>
                <a:latin typeface="Corbel"/>
              </a:rPr>
              <a:t>Over heel Vlaanderen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A54F3F0-9242-9B32-FBCE-BB2DC19F2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124" y="4512038"/>
            <a:ext cx="19737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2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3D0C8-A721-811E-D208-B80480E9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Partnerschap/ samenwerkingsverband tussen:</a:t>
            </a:r>
          </a:p>
        </p:txBody>
      </p:sp>
      <p:pic>
        <p:nvPicPr>
          <p:cNvPr id="1028" name="Picture 4" descr="Logo, wapenschild en vlag | Lokaal Bestuur Denderleeuw">
            <a:extLst>
              <a:ext uri="{FF2B5EF4-FFF2-40B4-BE49-F238E27FC236}">
                <a16:creationId xmlns:a16="http://schemas.microsoft.com/office/drawing/2014/main" id="{C5FF0499-D0FD-C529-0386-30AD36767D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5" y="2539628"/>
            <a:ext cx="46482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nove">
            <a:extLst>
              <a:ext uri="{FF2B5EF4-FFF2-40B4-BE49-F238E27FC236}">
                <a16:creationId xmlns:a16="http://schemas.microsoft.com/office/drawing/2014/main" id="{7DB56925-0957-630B-9E99-EA0AEB8E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11" y="1806204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 Maretak - Sociale Kaart">
            <a:extLst>
              <a:ext uri="{FF2B5EF4-FFF2-40B4-BE49-F238E27FC236}">
                <a16:creationId xmlns:a16="http://schemas.microsoft.com/office/drawing/2014/main" id="{9C8AB91A-B081-A610-EDAD-72A1A957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23" y="210624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E0A8F86-73F7-1DCF-F78C-E19282ADA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19" y="4789220"/>
            <a:ext cx="11520194" cy="8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5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41FC3-C98D-479F-A762-76D61900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 dirty="0" err="1"/>
              <a:t>Digipunten</a:t>
            </a:r>
            <a:r>
              <a:rPr lang="nl-BE" dirty="0"/>
              <a:t> Geraardsbergen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5881EB-41DA-456D-B9BB-FCF03CD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918" y="463424"/>
            <a:ext cx="5313357" cy="5103616"/>
          </a:xfrm>
        </p:spPr>
        <p:txBody>
          <a:bodyPr vert="horz" lIns="0" tIns="0" rIns="0" bIns="0" rtlCol="0" anchor="t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3200" dirty="0">
                <a:latin typeface="Corbel"/>
              </a:rPr>
              <a:t> </a:t>
            </a:r>
          </a:p>
          <a:p>
            <a:pPr marL="0" marR="0" lvl="3" indent="0" algn="ctr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Tx/>
              <a:buNone/>
              <a:tabLst/>
              <a:defRPr/>
            </a:pPr>
            <a:endParaRPr lang="nl-BE" sz="3500" dirty="0">
              <a:solidFill>
                <a:srgbClr val="025B72"/>
              </a:solidFill>
              <a:latin typeface="Corbel"/>
            </a:endParaRPr>
          </a:p>
          <a:p>
            <a:pPr marL="0" marR="0" lvl="3" indent="0" algn="ctr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lang="nl-BE" sz="2200" dirty="0">
                <a:solidFill>
                  <a:srgbClr val="025B72"/>
                </a:solidFill>
                <a:latin typeface="Corbel"/>
              </a:rPr>
              <a:t>Bibliotheek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900" b="0" i="0" dirty="0">
                <a:solidFill>
                  <a:srgbClr val="235C71"/>
                </a:solidFill>
                <a:effectLst/>
                <a:latin typeface="Quicksand"/>
              </a:rPr>
              <a:t> </a:t>
            </a:r>
            <a:r>
              <a:rPr lang="nl-NL" sz="1600" b="0" dirty="0" err="1">
                <a:solidFill>
                  <a:srgbClr val="235C71"/>
                </a:solidFill>
                <a:latin typeface="Quicksand"/>
              </a:rPr>
              <a:t>dinsdagnm</a:t>
            </a:r>
            <a:r>
              <a:rPr lang="nl-NL" sz="1600" b="0" dirty="0">
                <a:solidFill>
                  <a:srgbClr val="235C71"/>
                </a:solidFill>
                <a:latin typeface="Quicksand"/>
              </a:rPr>
              <a:t> en </a:t>
            </a:r>
            <a:r>
              <a:rPr lang="nl-NL" sz="1600" b="0" dirty="0" err="1">
                <a:solidFill>
                  <a:srgbClr val="235C71"/>
                </a:solidFill>
                <a:latin typeface="Quicksand"/>
              </a:rPr>
              <a:t>donderdagvm</a:t>
            </a:r>
            <a:r>
              <a:rPr lang="nl-NL" sz="1600" b="0" dirty="0">
                <a:solidFill>
                  <a:srgbClr val="235C71"/>
                </a:solidFill>
                <a:latin typeface="Quicksand"/>
              </a:rPr>
              <a:t> op afspraak of vrij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600" b="0" dirty="0">
              <a:solidFill>
                <a:srgbClr val="235C71"/>
              </a:solidFill>
              <a:latin typeface="Quicksand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b="0" dirty="0">
                <a:solidFill>
                  <a:srgbClr val="235C71"/>
                </a:solidFill>
                <a:latin typeface="Quicksand"/>
              </a:rPr>
              <a:t>Aangepaste momenten tijdens schoolvakanties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600" b="0" dirty="0">
              <a:solidFill>
                <a:srgbClr val="235C71"/>
              </a:solidFill>
              <a:latin typeface="Quicksand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b="1" i="0" dirty="0">
                <a:solidFill>
                  <a:srgbClr val="235C71"/>
                </a:solidFill>
                <a:effectLst/>
                <a:latin typeface="Quicksand"/>
              </a:rPr>
              <a:t>Afspraak maken</a:t>
            </a:r>
            <a:r>
              <a:rPr lang="nl-NL" sz="1600" b="0" i="0" dirty="0">
                <a:solidFill>
                  <a:srgbClr val="235C71"/>
                </a:solidFill>
                <a:effectLst/>
                <a:latin typeface="Quicksand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nl-NL" sz="1600" dirty="0"/>
            </a:br>
            <a:r>
              <a:rPr lang="nl-NL" sz="1600" b="0" i="0" dirty="0">
                <a:solidFill>
                  <a:srgbClr val="235C71"/>
                </a:solidFill>
                <a:effectLst/>
                <a:latin typeface="Quicksand"/>
              </a:rPr>
              <a:t>bel:   054 50 50 50</a:t>
            </a:r>
            <a:br>
              <a:rPr lang="nl-NL" sz="1600" dirty="0"/>
            </a:br>
            <a:r>
              <a:rPr lang="nl-NL" sz="1600" b="0" i="0" dirty="0">
                <a:solidFill>
                  <a:srgbClr val="235C71"/>
                </a:solidFill>
                <a:effectLst/>
                <a:latin typeface="Quicksand"/>
              </a:rPr>
              <a:t>mail: digipunt@digibankdenderzuid.be</a:t>
            </a:r>
            <a:br>
              <a:rPr lang="nl-NL" sz="1600" b="0" dirty="0">
                <a:solidFill>
                  <a:srgbClr val="235C71"/>
                </a:solidFill>
                <a:latin typeface="Quicksand"/>
              </a:rPr>
            </a:br>
            <a:endParaRPr lang="nl-NL" sz="1600" b="0" dirty="0">
              <a:solidFill>
                <a:srgbClr val="235C71"/>
              </a:solidFill>
              <a:latin typeface="Quicksand"/>
            </a:endParaRPr>
          </a:p>
          <a:p>
            <a:pPr algn="ctr">
              <a:defRPr/>
            </a:pPr>
            <a:endParaRPr lang="nl-BE" sz="2200" b="0" dirty="0">
              <a:solidFill>
                <a:srgbClr val="025B72"/>
              </a:solidFill>
              <a:latin typeface="Corbel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BE" sz="2200" dirty="0">
              <a:solidFill>
                <a:srgbClr val="025B72"/>
              </a:solidFill>
              <a:latin typeface="Corbel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200" dirty="0">
              <a:solidFill>
                <a:srgbClr val="025B72"/>
              </a:solidFill>
              <a:latin typeface="Corbe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24A491-FC56-8048-6379-D0EBDF5E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93" y="267283"/>
            <a:ext cx="1033861" cy="1247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861C49-E868-6BC9-589D-76E9F4DEE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9" b="14536"/>
          <a:stretch/>
        </p:blipFill>
        <p:spPr>
          <a:xfrm>
            <a:off x="10754043" y="705"/>
            <a:ext cx="1437957" cy="925439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C1F0994-B330-A7B1-C380-8FBA8DA48D31}"/>
              </a:ext>
            </a:extLst>
          </p:cNvPr>
          <p:cNvSpPr txBox="1">
            <a:spLocks/>
          </p:cNvSpPr>
          <p:nvPr/>
        </p:nvSpPr>
        <p:spPr>
          <a:xfrm>
            <a:off x="648096" y="2870825"/>
            <a:ext cx="5313357" cy="251978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bg2"/>
              </a:buClr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BE" sz="3200" dirty="0">
              <a:latin typeface="Corbel"/>
            </a:endParaRPr>
          </a:p>
          <a:p>
            <a:pPr algn="ctr">
              <a:defRPr/>
            </a:pPr>
            <a:br>
              <a:rPr lang="nl-NL" sz="1600" b="0" dirty="0">
                <a:solidFill>
                  <a:srgbClr val="235C71"/>
                </a:solidFill>
                <a:latin typeface="Quicksand"/>
              </a:rPr>
            </a:br>
            <a:endParaRPr lang="nl-BE" sz="1600" b="0" dirty="0">
              <a:solidFill>
                <a:srgbClr val="235C71"/>
              </a:solidFill>
              <a:latin typeface="Quicksand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7B2639B-E32C-5307-776F-B504A83F7499}"/>
              </a:ext>
            </a:extLst>
          </p:cNvPr>
          <p:cNvSpPr txBox="1">
            <a:spLocks/>
          </p:cNvSpPr>
          <p:nvPr/>
        </p:nvSpPr>
        <p:spPr>
          <a:xfrm>
            <a:off x="6727812" y="1486772"/>
            <a:ext cx="5313357" cy="36170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bg2"/>
              </a:buClr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BE" sz="2200" b="0" dirty="0">
              <a:solidFill>
                <a:srgbClr val="025B72"/>
              </a:solidFill>
              <a:latin typeface="Corbel"/>
            </a:endParaRPr>
          </a:p>
          <a:p>
            <a:pPr algn="ctr">
              <a:defRPr/>
            </a:pPr>
            <a:r>
              <a:rPr lang="nl-BE" sz="2200" b="0" dirty="0">
                <a:solidFill>
                  <a:srgbClr val="025B72"/>
                </a:solidFill>
                <a:latin typeface="Corbel"/>
              </a:rPr>
              <a:t>T </a:t>
            </a:r>
            <a:r>
              <a:rPr lang="nl-BE" sz="2200" b="0" dirty="0" err="1">
                <a:solidFill>
                  <a:srgbClr val="025B72"/>
                </a:solidFill>
                <a:latin typeface="Corbel"/>
              </a:rPr>
              <a:t>Komisjken</a:t>
            </a:r>
            <a:endParaRPr lang="nl-BE" sz="2200" b="0" dirty="0">
              <a:solidFill>
                <a:srgbClr val="025B72"/>
              </a:solidFill>
              <a:latin typeface="Corbel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1A05291-2764-0DE6-4B6B-290BB9AEAA0B}"/>
              </a:ext>
            </a:extLst>
          </p:cNvPr>
          <p:cNvSpPr txBox="1">
            <a:spLocks/>
          </p:cNvSpPr>
          <p:nvPr/>
        </p:nvSpPr>
        <p:spPr>
          <a:xfrm>
            <a:off x="6727812" y="3990106"/>
            <a:ext cx="5313357" cy="1976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bg2"/>
              </a:buClr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BE" sz="2200" b="0">
              <a:solidFill>
                <a:srgbClr val="025B72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B654B28-BD22-7DFC-B6F2-71D72B0185CC}"/>
              </a:ext>
            </a:extLst>
          </p:cNvPr>
          <p:cNvCxnSpPr>
            <a:cxnSpLocks/>
          </p:cNvCxnSpPr>
          <p:nvPr/>
        </p:nvCxnSpPr>
        <p:spPr>
          <a:xfrm flipV="1">
            <a:off x="6321719" y="1534385"/>
            <a:ext cx="0" cy="4991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952AF4D8-B933-684A-8683-A8A05F602D4C}"/>
              </a:ext>
            </a:extLst>
          </p:cNvPr>
          <p:cNvSpPr txBox="1"/>
          <p:nvPr/>
        </p:nvSpPr>
        <p:spPr>
          <a:xfrm>
            <a:off x="6321719" y="2374181"/>
            <a:ext cx="6097656" cy="3075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dirty="0">
                <a:solidFill>
                  <a:srgbClr val="235C71"/>
                </a:solidFill>
                <a:latin typeface="Quicksand"/>
              </a:rPr>
              <a:t>1 x per maand op </a:t>
            </a:r>
            <a:r>
              <a:rPr lang="nl-NL" sz="1600" dirty="0" err="1">
                <a:solidFill>
                  <a:srgbClr val="235C71"/>
                </a:solidFill>
                <a:latin typeface="Quicksand"/>
              </a:rPr>
              <a:t>vrijdagvm</a:t>
            </a:r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endParaRPr lang="nl-NL" sz="2200" dirty="0">
              <a:solidFill>
                <a:srgbClr val="025B72"/>
              </a:solidFill>
              <a:latin typeface="Corbel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2200" dirty="0">
                <a:solidFill>
                  <a:srgbClr val="025B72"/>
                </a:solidFill>
                <a:latin typeface="Corbel"/>
              </a:rPr>
              <a:t>Wijkcentrum De Poort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1600" dirty="0">
                <a:solidFill>
                  <a:srgbClr val="235C71"/>
                </a:solidFill>
                <a:latin typeface="Quicksand"/>
              </a:rPr>
              <a:t>Ca 2 x per maand op maandag</a:t>
            </a:r>
          </a:p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2200" dirty="0">
                <a:solidFill>
                  <a:srgbClr val="025B72"/>
                </a:solidFill>
                <a:latin typeface="Corbel"/>
              </a:rPr>
              <a:t>Freinetschool De Klaproos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1600" dirty="0">
                <a:solidFill>
                  <a:srgbClr val="235C71"/>
                </a:solidFill>
                <a:latin typeface="Quicksand"/>
              </a:rPr>
              <a:t>1 x per maand op </a:t>
            </a:r>
            <a:r>
              <a:rPr lang="nl-NL" sz="1600" dirty="0" err="1">
                <a:solidFill>
                  <a:srgbClr val="235C71"/>
                </a:solidFill>
                <a:latin typeface="Quicksand"/>
              </a:rPr>
              <a:t>woensdagnm</a:t>
            </a:r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2318899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3D0C8-A721-811E-D208-B80480E9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Waarvoor kan je bij een Digipunt terecht?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89D024-398A-A332-A1EA-CA1D18D81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0787" y="1944918"/>
            <a:ext cx="8783999" cy="4233913"/>
          </a:xfrm>
        </p:spPr>
        <p:txBody>
          <a:bodyPr>
            <a:normAutofit fontScale="92500" lnSpcReduction="10000"/>
          </a:bodyPr>
          <a:lstStyle/>
          <a:p>
            <a:r>
              <a:rPr lang="nl-BE" sz="3200" b="0" dirty="0"/>
              <a:t>- Voor allerhande digitale vragen </a:t>
            </a:r>
            <a:r>
              <a:rPr lang="nl-BE" sz="1600" b="0" dirty="0"/>
              <a:t>Niet: herstellingen hardware</a:t>
            </a:r>
            <a:endParaRPr lang="nl-BE" sz="3200" b="0" dirty="0"/>
          </a:p>
          <a:p>
            <a:endParaRPr lang="nl-BE" sz="3200" b="0" dirty="0"/>
          </a:p>
          <a:p>
            <a:endParaRPr lang="nl-BE" sz="3200" b="0" dirty="0"/>
          </a:p>
          <a:p>
            <a:r>
              <a:rPr lang="nl-BE" sz="3200" b="0" dirty="0"/>
              <a:t>- Voor het gratis ontlenen van een laptop </a:t>
            </a:r>
            <a:r>
              <a:rPr lang="nl-BE" sz="1600" b="0" dirty="0"/>
              <a:t>(onder voorwaarden)</a:t>
            </a:r>
          </a:p>
          <a:p>
            <a:r>
              <a:rPr lang="nl-BE" sz="3200" b="0" dirty="0"/>
              <a:t>	</a:t>
            </a:r>
            <a:endParaRPr lang="nl-BE" b="0" dirty="0"/>
          </a:p>
          <a:p>
            <a:endParaRPr lang="nl-BE" sz="1600" b="0" dirty="0"/>
          </a:p>
          <a:p>
            <a:pPr marL="457200" indent="-457200">
              <a:buFontTx/>
              <a:buChar char="-"/>
            </a:pPr>
            <a:endParaRPr lang="nl-BE" sz="1600" b="0" dirty="0"/>
          </a:p>
          <a:p>
            <a:r>
              <a:rPr lang="nl-BE" sz="3200" b="0" dirty="0"/>
              <a:t>- Vorming: workshops / “</a:t>
            </a:r>
            <a:r>
              <a:rPr lang="nl-BE" sz="3200" b="0" dirty="0" err="1"/>
              <a:t>Digicafés</a:t>
            </a:r>
            <a:r>
              <a:rPr lang="nl-BE" sz="3200" b="0" dirty="0"/>
              <a:t>”</a:t>
            </a:r>
          </a:p>
          <a:p>
            <a:r>
              <a:rPr lang="nl-BE" sz="3200" b="0" dirty="0"/>
              <a:t>         Elke maand zijn er vormingen gepland</a:t>
            </a:r>
            <a:endParaRPr lang="nl-BE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C34DF9-78E7-D1DF-B45D-998BF9EF9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77" y="1321168"/>
            <a:ext cx="1033861" cy="12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41FC3-C98D-479F-A762-76D61900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 dirty="0"/>
              <a:t>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24A491-FC56-8048-6379-D0EBDF5E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91" y="189487"/>
            <a:ext cx="1033861" cy="12475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FC2ABE8-1359-3D83-2F40-F3D218405DE4}"/>
              </a:ext>
            </a:extLst>
          </p:cNvPr>
          <p:cNvSpPr/>
          <p:nvPr/>
        </p:nvSpPr>
        <p:spPr>
          <a:xfrm>
            <a:off x="10783450" y="6052930"/>
            <a:ext cx="1170202" cy="447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86A441-B237-2E63-3D65-A65989CFD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61" y="0"/>
            <a:ext cx="4633362" cy="650804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643C1FF-13CC-7841-470C-2C94C6128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462" y="0"/>
            <a:ext cx="4645579" cy="64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33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14537-8428-9F3A-549D-B12EDBC7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3B84D-CD96-C3C1-587A-40A52E40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 dirty="0" err="1"/>
              <a:t>ber</a:t>
            </a:r>
            <a:r>
              <a:rPr lang="nl-BE" dirty="0"/>
              <a:t> 2025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493A46-5872-41FA-1702-7F3FCE0FE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91" y="189487"/>
            <a:ext cx="1033861" cy="124750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4368A49-5A8A-B0B7-7C43-4C02E3D78707}"/>
              </a:ext>
            </a:extLst>
          </p:cNvPr>
          <p:cNvSpPr txBox="1">
            <a:spLocks/>
          </p:cNvSpPr>
          <p:nvPr/>
        </p:nvSpPr>
        <p:spPr>
          <a:xfrm>
            <a:off x="6727812" y="3990106"/>
            <a:ext cx="5313357" cy="1976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bg2"/>
              </a:buClr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BE" sz="2200" b="0">
              <a:solidFill>
                <a:srgbClr val="025B72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C2323A4-105E-FE7A-CF98-B39E70C7B2F1}"/>
              </a:ext>
            </a:extLst>
          </p:cNvPr>
          <p:cNvSpPr/>
          <p:nvPr/>
        </p:nvSpPr>
        <p:spPr>
          <a:xfrm>
            <a:off x="10783450" y="6052930"/>
            <a:ext cx="1170202" cy="447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049F55-51F5-0AA7-0443-E5AAA511A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25" y="0"/>
            <a:ext cx="4542222" cy="61159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81945BE-17B1-790A-D870-6659C5527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780" y="0"/>
            <a:ext cx="4587638" cy="63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92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41FC3-C98D-479F-A762-76D61900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/>
              <a:t>Meer info: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24A491-FC56-8048-6379-D0EBDF5E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05" y="189487"/>
            <a:ext cx="1033861" cy="1247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861C49-E868-6BC9-589D-76E9F4DEE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9" b="14536"/>
          <a:stretch/>
        </p:blipFill>
        <p:spPr>
          <a:xfrm>
            <a:off x="10754043" y="705"/>
            <a:ext cx="1437957" cy="92543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BB8D643-200B-6542-980F-8E947C6929A5}"/>
              </a:ext>
            </a:extLst>
          </p:cNvPr>
          <p:cNvSpPr txBox="1"/>
          <p:nvPr/>
        </p:nvSpPr>
        <p:spPr>
          <a:xfrm>
            <a:off x="1351722" y="3244334"/>
            <a:ext cx="10118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4800" b="1" dirty="0">
                <a:solidFill>
                  <a:schemeClr val="tx2"/>
                </a:solidFill>
                <a:latin typeface="Corbel"/>
              </a:rPr>
              <a:t>https://www.digibankdenderzuid.be/</a:t>
            </a:r>
          </a:p>
        </p:txBody>
      </p:sp>
    </p:spTree>
    <p:extLst>
      <p:ext uri="{BB962C8B-B14F-4D97-AF65-F5344CB8AC3E}">
        <p14:creationId xmlns:p14="http://schemas.microsoft.com/office/powerpoint/2010/main" val="266411652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41FC3-C98D-479F-A762-76D61900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 dirty="0"/>
              <a:t>Contact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24A491-FC56-8048-6379-D0EBDF5E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21" y="1251371"/>
            <a:ext cx="1033861" cy="1247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861C49-E868-6BC9-589D-76E9F4DEE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9" b="14536"/>
          <a:stretch/>
        </p:blipFill>
        <p:spPr>
          <a:xfrm>
            <a:off x="10754043" y="705"/>
            <a:ext cx="1437957" cy="92543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3419AEA-07C7-009D-3251-FF21FB55F9E3}"/>
              </a:ext>
            </a:extLst>
          </p:cNvPr>
          <p:cNvSpPr txBox="1"/>
          <p:nvPr/>
        </p:nvSpPr>
        <p:spPr>
          <a:xfrm>
            <a:off x="747252" y="2831294"/>
            <a:ext cx="9537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l-BE" sz="3600" b="1" dirty="0">
                <a:solidFill>
                  <a:schemeClr val="tx2"/>
                </a:solidFill>
                <a:latin typeface="Corbel"/>
              </a:rPr>
              <a:t>Inès Depoorter	</a:t>
            </a:r>
          </a:p>
          <a:p>
            <a:pPr lvl="1"/>
            <a:r>
              <a:rPr lang="nl-BE" sz="3600" b="1" dirty="0">
                <a:solidFill>
                  <a:schemeClr val="tx2"/>
                </a:solidFill>
                <a:latin typeface="Corbel"/>
              </a:rPr>
              <a:t>info@digibankdenderzuid.be</a:t>
            </a:r>
          </a:p>
          <a:p>
            <a:pPr lvl="1"/>
            <a:r>
              <a:rPr lang="nl-BE" sz="3600" b="1" dirty="0">
                <a:solidFill>
                  <a:schemeClr val="tx2"/>
                </a:solidFill>
                <a:latin typeface="Corbel"/>
              </a:rPr>
              <a:t>		</a:t>
            </a:r>
          </a:p>
          <a:p>
            <a:pPr lvl="1"/>
            <a:r>
              <a:rPr lang="nl-BE" sz="3600" b="1" dirty="0">
                <a:solidFill>
                  <a:schemeClr val="tx2"/>
                </a:solidFill>
                <a:latin typeface="Corbel"/>
              </a:rPr>
              <a:t>+32 473 52 97 35	</a:t>
            </a:r>
          </a:p>
        </p:txBody>
      </p:sp>
    </p:spTree>
    <p:extLst>
      <p:ext uri="{BB962C8B-B14F-4D97-AF65-F5344CB8AC3E}">
        <p14:creationId xmlns:p14="http://schemas.microsoft.com/office/powerpoint/2010/main" val="347146886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Kantoorthema">
  <a:themeElements>
    <a:clrScheme name="Digibanken">
      <a:dk1>
        <a:sysClr val="windowText" lastClr="000000"/>
      </a:dk1>
      <a:lt1>
        <a:sysClr val="window" lastClr="FFFFFF"/>
      </a:lt1>
      <a:dk2>
        <a:srgbClr val="72B6B9"/>
      </a:dk2>
      <a:lt2>
        <a:srgbClr val="235C71"/>
      </a:lt2>
      <a:accent1>
        <a:srgbClr val="E25547"/>
      </a:accent1>
      <a:accent2>
        <a:srgbClr val="D5E591"/>
      </a:accent2>
      <a:accent3>
        <a:srgbClr val="F9BFAC"/>
      </a:accent3>
      <a:accent4>
        <a:srgbClr val="72B6B9"/>
      </a:accent4>
      <a:accent5>
        <a:srgbClr val="235C71"/>
      </a:accent5>
      <a:accent6>
        <a:srgbClr val="F9BFAC"/>
      </a:accent6>
      <a:hlink>
        <a:srgbClr val="000000"/>
      </a:hlink>
      <a:folHlink>
        <a:srgbClr val="000000"/>
      </a:folHlink>
    </a:clrScheme>
    <a:fontScheme name="Digibanken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banken_sjabloon.potx" id="{2178490A-F619-44C8-A72E-4AB41588BAE3}" vid="{BDFA52CF-B8A9-4E35-8DA5-07B964EDED2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9cc0b3-9b79-49db-883d-14474f51c267">
      <Value>6</Value>
    </TaxCatchAll>
    <lcf76f155ced4ddcb4097134ff3c332f xmlns="dfd65350-7627-449a-ab8d-36cc7c2baf28">
      <Terms xmlns="http://schemas.microsoft.com/office/infopath/2007/PartnerControls"/>
    </lcf76f155ced4ddcb4097134ff3c332f>
    <l7ae752e12ad4037b53bae3a6ea05264 xmlns="dfd65350-7627-449a-ab8d-36cc7c2baf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overleg</TermName>
          <TermId xmlns="http://schemas.microsoft.com/office/infopath/2007/PartnerControls">c08ece8a-0f4d-4b81-a5b3-4baa1552dda4</TermId>
        </TermInfo>
      </Terms>
    </l7ae752e12ad4037b53bae3a6ea0526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E66C8E99B80468274E137F893A72B" ma:contentTypeVersion="13" ma:contentTypeDescription="Een nieuw document maken." ma:contentTypeScope="" ma:versionID="20a65e907c09abcfc210950b63671053">
  <xsd:schema xmlns:xsd="http://www.w3.org/2001/XMLSchema" xmlns:xs="http://www.w3.org/2001/XMLSchema" xmlns:p="http://schemas.microsoft.com/office/2006/metadata/properties" xmlns:ns2="dfd65350-7627-449a-ab8d-36cc7c2baf28" xmlns:ns3="6e9cc0b3-9b79-49db-883d-14474f51c267" targetNamespace="http://schemas.microsoft.com/office/2006/metadata/properties" ma:root="true" ma:fieldsID="0c7b9bb6fd1bb540e05f13d999f79897" ns2:_="" ns3:_="">
    <xsd:import namespace="dfd65350-7627-449a-ab8d-36cc7c2baf28"/>
    <xsd:import namespace="6e9cc0b3-9b79-49db-883d-14474f51c267"/>
    <xsd:element name="properties">
      <xsd:complexType>
        <xsd:sequence>
          <xsd:element name="documentManagement">
            <xsd:complexType>
              <xsd:all>
                <xsd:element ref="ns2:l7ae752e12ad4037b53bae3a6ea05264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5350-7627-449a-ab8d-36cc7c2baf28" elementFormDefault="qualified">
    <xsd:import namespace="http://schemas.microsoft.com/office/2006/documentManagement/types"/>
    <xsd:import namespace="http://schemas.microsoft.com/office/infopath/2007/PartnerControls"/>
    <xsd:element name="l7ae752e12ad4037b53bae3a6ea05264" ma:index="9" ma:taxonomy="true" ma:internalName="l7ae752e12ad4037b53bae3a6ea05264" ma:taxonomyFieldName="DocumentType" ma:displayName="Document Type" ma:fieldId="{57ae752e-12ad-4037-b53b-ae3a6ea05264}" ma:sspId="bea39146-bc1b-477c-9356-bfc9b6193394" ma:termSetId="e4cbe9bb-5a39-47e4-86f4-d44a118ec0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bea39146-bc1b-477c-9356-bfc9b61933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cc0b3-9b79-49db-883d-14474f51c26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70b1edb-a9ae-4609-b569-f6af99834678}" ma:internalName="TaxCatchAll" ma:showField="CatchAllData" ma:web="6e9cc0b3-9b79-49db-883d-14474f51c2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4360E-5D18-4E1F-98F1-98E2811351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F0307-55B0-419D-A214-32C9DBDD8C25}">
  <ds:schemaRefs>
    <ds:schemaRef ds:uri="http://schemas.microsoft.com/office/2006/documentManagement/types"/>
    <ds:schemaRef ds:uri="6e9cc0b3-9b79-49db-883d-14474f51c267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dfd65350-7627-449a-ab8d-36cc7c2baf2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2168A95-1E99-4180-A264-05A7804A4022}">
  <ds:schemaRefs>
    <ds:schemaRef ds:uri="6e9cc0b3-9b79-49db-883d-14474f51c267"/>
    <ds:schemaRef ds:uri="dfd65350-7627-449a-ab8d-36cc7c2baf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349</Words>
  <Application>Microsoft Office PowerPoint</Application>
  <PresentationFormat>Breedbeeld</PresentationFormat>
  <Paragraphs>66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bold</vt:lpstr>
      <vt:lpstr>Corbel</vt:lpstr>
      <vt:lpstr>Quicksand</vt:lpstr>
      <vt:lpstr>Kantoorthema</vt:lpstr>
      <vt:lpstr>PowerPoint-presentatie</vt:lpstr>
      <vt:lpstr>Digibank - Digipunt</vt:lpstr>
      <vt:lpstr>Partnerschap/ samenwerkingsverband tussen:</vt:lpstr>
      <vt:lpstr>Digipunten Geraardsbergen</vt:lpstr>
      <vt:lpstr>Waarvoor kan je bij een Digipunt terecht?</vt:lpstr>
      <vt:lpstr>s</vt:lpstr>
      <vt:lpstr>ber 2025</vt:lpstr>
      <vt:lpstr>Meer info:</vt:lpstr>
      <vt:lpstr>Contact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Dirk Nys</dc:creator>
  <cp:lastModifiedBy>Inès Depoorter</cp:lastModifiedBy>
  <cp:revision>10</cp:revision>
  <dcterms:created xsi:type="dcterms:W3CDTF">2023-02-07T19:22:41Z</dcterms:created>
  <dcterms:modified xsi:type="dcterms:W3CDTF">2025-09-11T14:20:24Z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0x0101005FEE66C8E99B80468274E137F893A72B</vt:lpwstr>
  </property>
  <property fmtid="{D5CDD505-2E9C-101B-9397-08002B2CF9AE}" pid="3" name="MediaServiceImageTags">
    <vt:lpwstr/>
  </property>
  <property fmtid="{D5CDD505-2E9C-101B-9397-08002B2CF9AE}" pid="4" name="DocumentType">
    <vt:lpwstr>6;#overleg|c08ece8a-0f4d-4b81-a5b3-4baa1552dda4</vt:lpwstr>
  </property>
</Properties>
</file>