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363" r:id="rId3"/>
    <p:sldId id="364" r:id="rId4"/>
    <p:sldId id="387" r:id="rId5"/>
    <p:sldId id="388" r:id="rId6"/>
    <p:sldId id="370" r:id="rId7"/>
    <p:sldId id="373" r:id="rId8"/>
    <p:sldId id="376" r:id="rId9"/>
    <p:sldId id="384" r:id="rId10"/>
    <p:sldId id="380" r:id="rId11"/>
    <p:sldId id="381" r:id="rId12"/>
    <p:sldId id="385" r:id="rId1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045" autoAdjust="0"/>
  </p:normalViewPr>
  <p:slideViewPr>
    <p:cSldViewPr snapToGrid="0">
      <p:cViewPr varScale="1">
        <p:scale>
          <a:sx n="76" d="100"/>
          <a:sy n="76" d="100"/>
        </p:scale>
        <p:origin x="946" y="58"/>
      </p:cViewPr>
      <p:guideLst/>
    </p:cSldViewPr>
  </p:slideViewPr>
  <p:outlineViewPr>
    <p:cViewPr>
      <p:scale>
        <a:sx n="33" d="100"/>
        <a:sy n="33" d="100"/>
      </p:scale>
      <p:origin x="0" y="-5323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DF1091-A51C-43FF-849E-C7B7011FDA0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E0C65299-80D2-43A9-9184-30394E692F60}">
      <dgm:prSet custT="1"/>
      <dgm:spPr>
        <a:solidFill>
          <a:srgbClr val="4AB8A3"/>
        </a:solidFill>
        <a:ln>
          <a:noFill/>
        </a:ln>
      </dgm:spPr>
      <dgm:t>
        <a:bodyPr/>
        <a:lstStyle/>
        <a:p>
          <a:r>
            <a:rPr lang="nl-NL" sz="1200" b="0" dirty="0" err="1">
              <a:solidFill>
                <a:srgbClr val="F9F5D7"/>
              </a:solidFill>
              <a:latin typeface="Trebuchet MS" panose="020B0603020202020204" pitchFamily="34" charset="0"/>
            </a:rPr>
            <a:t>Seo</a:t>
          </a:r>
          <a:r>
            <a:rPr lang="nl-NL" sz="1200" b="0" dirty="0">
              <a:solidFill>
                <a:srgbClr val="F9F5D7"/>
              </a:solidFill>
              <a:latin typeface="Trebuchet MS" panose="020B0603020202020204" pitchFamily="34" charset="0"/>
            </a:rPr>
            <a:t> (alle leeftijden)</a:t>
          </a:r>
          <a:endParaRPr lang="nl-BE" sz="1200" b="0" dirty="0">
            <a:solidFill>
              <a:srgbClr val="F9F5D7"/>
            </a:solidFill>
            <a:latin typeface="Trebuchet MS" panose="020B0603020202020204" pitchFamily="34" charset="0"/>
          </a:endParaRPr>
        </a:p>
      </dgm:t>
    </dgm:pt>
    <dgm:pt modelId="{4A23DB5F-4B77-4285-9811-50D548557F25}" type="parTrans" cxnId="{4C14E739-8BA1-4711-ACC9-6D47492C0E4D}">
      <dgm:prSet/>
      <dgm:spPr/>
      <dgm:t>
        <a:bodyPr/>
        <a:lstStyle/>
        <a:p>
          <a:endParaRPr lang="nl-BE" sz="1600" b="0"/>
        </a:p>
      </dgm:t>
    </dgm:pt>
    <dgm:pt modelId="{5825935A-7020-429B-8564-4E2DE0BDC5BD}" type="sibTrans" cxnId="{4C14E739-8BA1-4711-ACC9-6D47492C0E4D}">
      <dgm:prSet/>
      <dgm:spPr/>
      <dgm:t>
        <a:bodyPr/>
        <a:lstStyle/>
        <a:p>
          <a:endParaRPr lang="nl-BE" sz="1600" b="0"/>
        </a:p>
      </dgm:t>
    </dgm:pt>
    <dgm:pt modelId="{ABE5E806-1988-415A-B39D-BE2CC92E58DC}">
      <dgm:prSet custT="1"/>
      <dgm:spPr>
        <a:solidFill>
          <a:srgbClr val="4AB8A3"/>
        </a:solidFill>
        <a:ln>
          <a:noFill/>
        </a:ln>
      </dgm:spPr>
      <dgm:t>
        <a:bodyPr/>
        <a:lstStyle/>
        <a:p>
          <a:r>
            <a:rPr lang="nl-NL" sz="1200" b="0" dirty="0">
              <a:solidFill>
                <a:srgbClr val="F9F5D7"/>
              </a:solidFill>
              <a:latin typeface="Trebuchet MS" panose="020B0603020202020204" pitchFamily="34" charset="0"/>
            </a:rPr>
            <a:t>Geweldloos verzet (tot 25 jaar)</a:t>
          </a:r>
          <a:endParaRPr lang="nl-BE" sz="1200" b="0" dirty="0">
            <a:solidFill>
              <a:srgbClr val="F9F5D7"/>
            </a:solidFill>
            <a:latin typeface="Trebuchet MS" panose="020B0603020202020204" pitchFamily="34" charset="0"/>
          </a:endParaRPr>
        </a:p>
      </dgm:t>
    </dgm:pt>
    <dgm:pt modelId="{626332D2-9C47-469A-9C29-59CFD3F30898}" type="parTrans" cxnId="{340C6573-783D-4466-BAD4-9555DB61504C}">
      <dgm:prSet/>
      <dgm:spPr/>
      <dgm:t>
        <a:bodyPr/>
        <a:lstStyle/>
        <a:p>
          <a:endParaRPr lang="nl-BE" sz="1600" b="0"/>
        </a:p>
      </dgm:t>
    </dgm:pt>
    <dgm:pt modelId="{80F87754-2EDF-459D-889A-BA7089A6E12B}" type="sibTrans" cxnId="{340C6573-783D-4466-BAD4-9555DB61504C}">
      <dgm:prSet/>
      <dgm:spPr/>
      <dgm:t>
        <a:bodyPr/>
        <a:lstStyle/>
        <a:p>
          <a:endParaRPr lang="nl-BE" sz="1600" b="0"/>
        </a:p>
      </dgm:t>
    </dgm:pt>
    <dgm:pt modelId="{95BEFBF2-362F-43AD-B89C-621BC99690C1}">
      <dgm:prSet custT="1"/>
      <dgm:spPr>
        <a:solidFill>
          <a:srgbClr val="4AB8A3"/>
        </a:solidFill>
        <a:ln>
          <a:noFill/>
        </a:ln>
      </dgm:spPr>
      <dgm:t>
        <a:bodyPr/>
        <a:lstStyle/>
        <a:p>
          <a:r>
            <a:rPr lang="nl-NL" sz="1200" b="0" dirty="0">
              <a:solidFill>
                <a:srgbClr val="F9F5D7"/>
              </a:solidFill>
              <a:latin typeface="Trebuchet MS" panose="020B0603020202020204" pitchFamily="34" charset="0"/>
            </a:rPr>
            <a:t>Versterken in verbinding (tot 25 jaar)</a:t>
          </a:r>
          <a:endParaRPr lang="nl-BE" sz="1200" b="0" dirty="0">
            <a:solidFill>
              <a:srgbClr val="F9F5D7"/>
            </a:solidFill>
            <a:latin typeface="Trebuchet MS" panose="020B0603020202020204" pitchFamily="34" charset="0"/>
          </a:endParaRPr>
        </a:p>
      </dgm:t>
    </dgm:pt>
    <dgm:pt modelId="{194A56C5-964D-4A7F-8A01-DE4831D919BC}" type="parTrans" cxnId="{D96CB5E4-8528-4542-B61F-40076998CA82}">
      <dgm:prSet/>
      <dgm:spPr/>
      <dgm:t>
        <a:bodyPr/>
        <a:lstStyle/>
        <a:p>
          <a:endParaRPr lang="nl-BE" sz="1600" b="0"/>
        </a:p>
      </dgm:t>
    </dgm:pt>
    <dgm:pt modelId="{5B1F118E-E4D1-4DA7-A4C0-54E278481F74}" type="sibTrans" cxnId="{D96CB5E4-8528-4542-B61F-40076998CA82}">
      <dgm:prSet/>
      <dgm:spPr/>
      <dgm:t>
        <a:bodyPr/>
        <a:lstStyle/>
        <a:p>
          <a:endParaRPr lang="nl-BE" sz="1600" b="0"/>
        </a:p>
      </dgm:t>
    </dgm:pt>
    <dgm:pt modelId="{6546F404-5471-4CAD-A046-092562FF9746}">
      <dgm:prSet custT="1"/>
      <dgm:spPr>
        <a:solidFill>
          <a:srgbClr val="4AB8A3"/>
        </a:solidFill>
        <a:ln>
          <a:noFill/>
        </a:ln>
      </dgm:spPr>
      <dgm:t>
        <a:bodyPr/>
        <a:lstStyle/>
        <a:p>
          <a:r>
            <a:rPr lang="nl-NL" sz="1200" b="0" dirty="0">
              <a:solidFill>
                <a:srgbClr val="F9F5D7"/>
              </a:solidFill>
              <a:latin typeface="Trebuchet MS" panose="020B0603020202020204" pitchFamily="34" charset="0"/>
            </a:rPr>
            <a:t>Traumasensitief opvoeden (tot 25 jaar)</a:t>
          </a:r>
          <a:endParaRPr lang="nl-BE" sz="1200" b="0" dirty="0">
            <a:solidFill>
              <a:srgbClr val="F9F5D7"/>
            </a:solidFill>
            <a:latin typeface="Trebuchet MS" panose="020B0603020202020204" pitchFamily="34" charset="0"/>
          </a:endParaRPr>
        </a:p>
      </dgm:t>
    </dgm:pt>
    <dgm:pt modelId="{23F13B26-0730-4DA9-8B2E-8FC291D12B15}" type="parTrans" cxnId="{EFA3A32F-9E28-4BDB-AF30-E07CC53AA4B0}">
      <dgm:prSet/>
      <dgm:spPr/>
      <dgm:t>
        <a:bodyPr/>
        <a:lstStyle/>
        <a:p>
          <a:endParaRPr lang="nl-BE" sz="1600" b="0"/>
        </a:p>
      </dgm:t>
    </dgm:pt>
    <dgm:pt modelId="{0F2124FF-0F08-4A95-B506-B67EEC01E820}" type="sibTrans" cxnId="{EFA3A32F-9E28-4BDB-AF30-E07CC53AA4B0}">
      <dgm:prSet/>
      <dgm:spPr/>
      <dgm:t>
        <a:bodyPr/>
        <a:lstStyle/>
        <a:p>
          <a:endParaRPr lang="nl-BE" sz="1600" b="0"/>
        </a:p>
      </dgm:t>
    </dgm:pt>
    <dgm:pt modelId="{907212C1-3AAE-4CAE-9DF1-3BA1AD53AF75}">
      <dgm:prSet custT="1"/>
      <dgm:spPr>
        <a:solidFill>
          <a:srgbClr val="4AB8A3"/>
        </a:solidFill>
        <a:ln>
          <a:noFill/>
        </a:ln>
      </dgm:spPr>
      <dgm:t>
        <a:bodyPr/>
        <a:lstStyle/>
        <a:p>
          <a:r>
            <a:rPr lang="nl-NL" sz="1200" b="0" dirty="0">
              <a:solidFill>
                <a:srgbClr val="F9F5D7"/>
              </a:solidFill>
              <a:latin typeface="Trebuchet MS" panose="020B0603020202020204" pitchFamily="34" charset="0"/>
            </a:rPr>
            <a:t>Pleeggrootoudergroep (tot 25 jaar)</a:t>
          </a:r>
          <a:endParaRPr lang="nl-BE" sz="1200" b="0" dirty="0">
            <a:solidFill>
              <a:srgbClr val="F9F5D7"/>
            </a:solidFill>
            <a:latin typeface="Trebuchet MS" panose="020B0603020202020204" pitchFamily="34" charset="0"/>
          </a:endParaRPr>
        </a:p>
      </dgm:t>
    </dgm:pt>
    <dgm:pt modelId="{6A896ABF-81D8-4205-96A4-CBFF07720700}" type="parTrans" cxnId="{FEEF6C72-76B8-4D41-96B1-7F2A3CE2198F}">
      <dgm:prSet/>
      <dgm:spPr/>
      <dgm:t>
        <a:bodyPr/>
        <a:lstStyle/>
        <a:p>
          <a:endParaRPr lang="nl-BE" sz="1600" b="0"/>
        </a:p>
      </dgm:t>
    </dgm:pt>
    <dgm:pt modelId="{11CF4734-2677-4A49-AED0-5C281CA503AE}" type="sibTrans" cxnId="{FEEF6C72-76B8-4D41-96B1-7F2A3CE2198F}">
      <dgm:prSet/>
      <dgm:spPr/>
      <dgm:t>
        <a:bodyPr/>
        <a:lstStyle/>
        <a:p>
          <a:endParaRPr lang="nl-BE" sz="1600" b="0"/>
        </a:p>
      </dgm:t>
    </dgm:pt>
    <dgm:pt modelId="{1C9AD42C-93AC-4E5C-ADA5-6390E5D0B8B6}" type="pres">
      <dgm:prSet presAssocID="{73DF1091-A51C-43FF-849E-C7B7011FDA07}" presName="linear" presStyleCnt="0">
        <dgm:presLayoutVars>
          <dgm:animLvl val="lvl"/>
          <dgm:resizeHandles val="exact"/>
        </dgm:presLayoutVars>
      </dgm:prSet>
      <dgm:spPr/>
    </dgm:pt>
    <dgm:pt modelId="{EFCC1C15-01D6-430A-927F-60EDEF3CBC86}" type="pres">
      <dgm:prSet presAssocID="{E0C65299-80D2-43A9-9184-30394E692F60}" presName="parentText" presStyleLbl="node1" presStyleIdx="0" presStyleCnt="5" custLinFactNeighborY="23759">
        <dgm:presLayoutVars>
          <dgm:chMax val="0"/>
          <dgm:bulletEnabled val="1"/>
        </dgm:presLayoutVars>
      </dgm:prSet>
      <dgm:spPr/>
    </dgm:pt>
    <dgm:pt modelId="{D4FEF3C3-D4ED-4EDB-A271-B1E6771430B5}" type="pres">
      <dgm:prSet presAssocID="{5825935A-7020-429B-8564-4E2DE0BDC5BD}" presName="spacer" presStyleCnt="0"/>
      <dgm:spPr/>
    </dgm:pt>
    <dgm:pt modelId="{81D1DF12-FD8B-41FC-A641-6DC1AC3E99D2}" type="pres">
      <dgm:prSet presAssocID="{ABE5E806-1988-415A-B39D-BE2CC92E58D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1505B40-09F5-4B35-A09F-F08E5C6ABE96}" type="pres">
      <dgm:prSet presAssocID="{80F87754-2EDF-459D-889A-BA7089A6E12B}" presName="spacer" presStyleCnt="0"/>
      <dgm:spPr/>
    </dgm:pt>
    <dgm:pt modelId="{550A69CD-F48A-48AF-86A9-638EDECA5351}" type="pres">
      <dgm:prSet presAssocID="{95BEFBF2-362F-43AD-B89C-621BC99690C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88F83B3-9BAC-4104-BE72-9688AFA6C1F0}" type="pres">
      <dgm:prSet presAssocID="{5B1F118E-E4D1-4DA7-A4C0-54E278481F74}" presName="spacer" presStyleCnt="0"/>
      <dgm:spPr/>
    </dgm:pt>
    <dgm:pt modelId="{D40003D1-E787-4C54-BD90-AE79C312B2E7}" type="pres">
      <dgm:prSet presAssocID="{6546F404-5471-4CAD-A046-092562FF974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FFF83BF-E6BC-41F0-BAD1-087EF8D231A9}" type="pres">
      <dgm:prSet presAssocID="{0F2124FF-0F08-4A95-B506-B67EEC01E820}" presName="spacer" presStyleCnt="0"/>
      <dgm:spPr/>
    </dgm:pt>
    <dgm:pt modelId="{5D3A5F8F-ED81-47D7-A0FD-0838627FE9B0}" type="pres">
      <dgm:prSet presAssocID="{907212C1-3AAE-4CAE-9DF1-3BA1AD53AF7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80B951B-F713-48E0-8022-8322B24BA95A}" type="presOf" srcId="{6546F404-5471-4CAD-A046-092562FF9746}" destId="{D40003D1-E787-4C54-BD90-AE79C312B2E7}" srcOrd="0" destOrd="0" presId="urn:microsoft.com/office/officeart/2005/8/layout/vList2"/>
    <dgm:cxn modelId="{F3BB312F-320F-4242-9C62-8CA2C4DFA527}" type="presOf" srcId="{73DF1091-A51C-43FF-849E-C7B7011FDA07}" destId="{1C9AD42C-93AC-4E5C-ADA5-6390E5D0B8B6}" srcOrd="0" destOrd="0" presId="urn:microsoft.com/office/officeart/2005/8/layout/vList2"/>
    <dgm:cxn modelId="{EFA3A32F-9E28-4BDB-AF30-E07CC53AA4B0}" srcId="{73DF1091-A51C-43FF-849E-C7B7011FDA07}" destId="{6546F404-5471-4CAD-A046-092562FF9746}" srcOrd="3" destOrd="0" parTransId="{23F13B26-0730-4DA9-8B2E-8FC291D12B15}" sibTransId="{0F2124FF-0F08-4A95-B506-B67EEC01E820}"/>
    <dgm:cxn modelId="{4C14E739-8BA1-4711-ACC9-6D47492C0E4D}" srcId="{73DF1091-A51C-43FF-849E-C7B7011FDA07}" destId="{E0C65299-80D2-43A9-9184-30394E692F60}" srcOrd="0" destOrd="0" parTransId="{4A23DB5F-4B77-4285-9811-50D548557F25}" sibTransId="{5825935A-7020-429B-8564-4E2DE0BDC5BD}"/>
    <dgm:cxn modelId="{17048464-CA47-4001-824C-C01805E0BD07}" type="presOf" srcId="{907212C1-3AAE-4CAE-9DF1-3BA1AD53AF75}" destId="{5D3A5F8F-ED81-47D7-A0FD-0838627FE9B0}" srcOrd="0" destOrd="0" presId="urn:microsoft.com/office/officeart/2005/8/layout/vList2"/>
    <dgm:cxn modelId="{FEEF6C72-76B8-4D41-96B1-7F2A3CE2198F}" srcId="{73DF1091-A51C-43FF-849E-C7B7011FDA07}" destId="{907212C1-3AAE-4CAE-9DF1-3BA1AD53AF75}" srcOrd="4" destOrd="0" parTransId="{6A896ABF-81D8-4205-96A4-CBFF07720700}" sibTransId="{11CF4734-2677-4A49-AED0-5C281CA503AE}"/>
    <dgm:cxn modelId="{340C6573-783D-4466-BAD4-9555DB61504C}" srcId="{73DF1091-A51C-43FF-849E-C7B7011FDA07}" destId="{ABE5E806-1988-415A-B39D-BE2CC92E58DC}" srcOrd="1" destOrd="0" parTransId="{626332D2-9C47-469A-9C29-59CFD3F30898}" sibTransId="{80F87754-2EDF-459D-889A-BA7089A6E12B}"/>
    <dgm:cxn modelId="{073E2976-5453-4005-9643-00B32BCCCA0F}" type="presOf" srcId="{ABE5E806-1988-415A-B39D-BE2CC92E58DC}" destId="{81D1DF12-FD8B-41FC-A641-6DC1AC3E99D2}" srcOrd="0" destOrd="0" presId="urn:microsoft.com/office/officeart/2005/8/layout/vList2"/>
    <dgm:cxn modelId="{DCC901B6-9CCF-4EBB-B198-8942DB8176CB}" type="presOf" srcId="{E0C65299-80D2-43A9-9184-30394E692F60}" destId="{EFCC1C15-01D6-430A-927F-60EDEF3CBC86}" srcOrd="0" destOrd="0" presId="urn:microsoft.com/office/officeart/2005/8/layout/vList2"/>
    <dgm:cxn modelId="{A7F524BD-7158-4D76-B8AE-935AA91C2DF4}" type="presOf" srcId="{95BEFBF2-362F-43AD-B89C-621BC99690C1}" destId="{550A69CD-F48A-48AF-86A9-638EDECA5351}" srcOrd="0" destOrd="0" presId="urn:microsoft.com/office/officeart/2005/8/layout/vList2"/>
    <dgm:cxn modelId="{D96CB5E4-8528-4542-B61F-40076998CA82}" srcId="{73DF1091-A51C-43FF-849E-C7B7011FDA07}" destId="{95BEFBF2-362F-43AD-B89C-621BC99690C1}" srcOrd="2" destOrd="0" parTransId="{194A56C5-964D-4A7F-8A01-DE4831D919BC}" sibTransId="{5B1F118E-E4D1-4DA7-A4C0-54E278481F74}"/>
    <dgm:cxn modelId="{9AD1D4B8-1D73-4710-989C-DC6FB87C58B9}" type="presParOf" srcId="{1C9AD42C-93AC-4E5C-ADA5-6390E5D0B8B6}" destId="{EFCC1C15-01D6-430A-927F-60EDEF3CBC86}" srcOrd="0" destOrd="0" presId="urn:microsoft.com/office/officeart/2005/8/layout/vList2"/>
    <dgm:cxn modelId="{7956EFD6-8EEA-4C94-B087-BE95F5AEC83B}" type="presParOf" srcId="{1C9AD42C-93AC-4E5C-ADA5-6390E5D0B8B6}" destId="{D4FEF3C3-D4ED-4EDB-A271-B1E6771430B5}" srcOrd="1" destOrd="0" presId="urn:microsoft.com/office/officeart/2005/8/layout/vList2"/>
    <dgm:cxn modelId="{2630C225-965B-4BEA-B40E-610CED415566}" type="presParOf" srcId="{1C9AD42C-93AC-4E5C-ADA5-6390E5D0B8B6}" destId="{81D1DF12-FD8B-41FC-A641-6DC1AC3E99D2}" srcOrd="2" destOrd="0" presId="urn:microsoft.com/office/officeart/2005/8/layout/vList2"/>
    <dgm:cxn modelId="{E51F5D3C-D0D7-425B-A848-8BC1D9146BAF}" type="presParOf" srcId="{1C9AD42C-93AC-4E5C-ADA5-6390E5D0B8B6}" destId="{81505B40-09F5-4B35-A09F-F08E5C6ABE96}" srcOrd="3" destOrd="0" presId="urn:microsoft.com/office/officeart/2005/8/layout/vList2"/>
    <dgm:cxn modelId="{D6B19145-6CBA-4B0B-B541-6E935537D53D}" type="presParOf" srcId="{1C9AD42C-93AC-4E5C-ADA5-6390E5D0B8B6}" destId="{550A69CD-F48A-48AF-86A9-638EDECA5351}" srcOrd="4" destOrd="0" presId="urn:microsoft.com/office/officeart/2005/8/layout/vList2"/>
    <dgm:cxn modelId="{4BD408B6-BE93-4485-BB52-7BF5398A9FBB}" type="presParOf" srcId="{1C9AD42C-93AC-4E5C-ADA5-6390E5D0B8B6}" destId="{588F83B3-9BAC-4104-BE72-9688AFA6C1F0}" srcOrd="5" destOrd="0" presId="urn:microsoft.com/office/officeart/2005/8/layout/vList2"/>
    <dgm:cxn modelId="{30A840D3-F2BC-4E08-9999-21D008481557}" type="presParOf" srcId="{1C9AD42C-93AC-4E5C-ADA5-6390E5D0B8B6}" destId="{D40003D1-E787-4C54-BD90-AE79C312B2E7}" srcOrd="6" destOrd="0" presId="urn:microsoft.com/office/officeart/2005/8/layout/vList2"/>
    <dgm:cxn modelId="{1E5A51AA-CD22-4BED-991D-EDEE1A201700}" type="presParOf" srcId="{1C9AD42C-93AC-4E5C-ADA5-6390E5D0B8B6}" destId="{CFFF83BF-E6BC-41F0-BAD1-087EF8D231A9}" srcOrd="7" destOrd="0" presId="urn:microsoft.com/office/officeart/2005/8/layout/vList2"/>
    <dgm:cxn modelId="{181E6CEE-1BA5-4AB3-B272-D94FDA0593E0}" type="presParOf" srcId="{1C9AD42C-93AC-4E5C-ADA5-6390E5D0B8B6}" destId="{5D3A5F8F-ED81-47D7-A0FD-0838627FE9B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C1C15-01D6-430A-927F-60EDEF3CBC86}">
      <dsp:nvSpPr>
        <dsp:cNvPr id="0" name=""/>
        <dsp:cNvSpPr/>
      </dsp:nvSpPr>
      <dsp:spPr>
        <a:xfrm>
          <a:off x="0" y="60156"/>
          <a:ext cx="3818336" cy="486720"/>
        </a:xfrm>
        <a:prstGeom prst="roundRect">
          <a:avLst/>
        </a:prstGeom>
        <a:solidFill>
          <a:srgbClr val="4AB8A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b="0" kern="1200" dirty="0" err="1">
              <a:solidFill>
                <a:srgbClr val="F9F5D7"/>
              </a:solidFill>
              <a:latin typeface="Trebuchet MS" panose="020B0603020202020204" pitchFamily="34" charset="0"/>
            </a:rPr>
            <a:t>Seo</a:t>
          </a:r>
          <a:r>
            <a:rPr lang="nl-NL" sz="1200" b="0" kern="1200" dirty="0">
              <a:solidFill>
                <a:srgbClr val="F9F5D7"/>
              </a:solidFill>
              <a:latin typeface="Trebuchet MS" panose="020B0603020202020204" pitchFamily="34" charset="0"/>
            </a:rPr>
            <a:t> (alle leeftijden)</a:t>
          </a:r>
          <a:endParaRPr lang="nl-BE" sz="1200" b="0" kern="1200" dirty="0">
            <a:solidFill>
              <a:srgbClr val="F9F5D7"/>
            </a:solidFill>
            <a:latin typeface="Trebuchet MS" panose="020B0603020202020204" pitchFamily="34" charset="0"/>
          </a:endParaRPr>
        </a:p>
      </dsp:txBody>
      <dsp:txXfrm>
        <a:off x="23760" y="83916"/>
        <a:ext cx="3770816" cy="439200"/>
      </dsp:txXfrm>
    </dsp:sp>
    <dsp:sp modelId="{81D1DF12-FD8B-41FC-A641-6DC1AC3E99D2}">
      <dsp:nvSpPr>
        <dsp:cNvPr id="0" name=""/>
        <dsp:cNvSpPr/>
      </dsp:nvSpPr>
      <dsp:spPr>
        <a:xfrm>
          <a:off x="0" y="603965"/>
          <a:ext cx="3818336" cy="486720"/>
        </a:xfrm>
        <a:prstGeom prst="roundRect">
          <a:avLst/>
        </a:prstGeom>
        <a:solidFill>
          <a:srgbClr val="4AB8A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b="0" kern="1200" dirty="0">
              <a:solidFill>
                <a:srgbClr val="F9F5D7"/>
              </a:solidFill>
              <a:latin typeface="Trebuchet MS" panose="020B0603020202020204" pitchFamily="34" charset="0"/>
            </a:rPr>
            <a:t>Geweldloos verzet (tot 25 jaar)</a:t>
          </a:r>
          <a:endParaRPr lang="nl-BE" sz="1200" b="0" kern="1200" dirty="0">
            <a:solidFill>
              <a:srgbClr val="F9F5D7"/>
            </a:solidFill>
            <a:latin typeface="Trebuchet MS" panose="020B0603020202020204" pitchFamily="34" charset="0"/>
          </a:endParaRPr>
        </a:p>
      </dsp:txBody>
      <dsp:txXfrm>
        <a:off x="23760" y="627725"/>
        <a:ext cx="3770816" cy="439200"/>
      </dsp:txXfrm>
    </dsp:sp>
    <dsp:sp modelId="{550A69CD-F48A-48AF-86A9-638EDECA5351}">
      <dsp:nvSpPr>
        <dsp:cNvPr id="0" name=""/>
        <dsp:cNvSpPr/>
      </dsp:nvSpPr>
      <dsp:spPr>
        <a:xfrm>
          <a:off x="0" y="1165565"/>
          <a:ext cx="3818336" cy="486720"/>
        </a:xfrm>
        <a:prstGeom prst="roundRect">
          <a:avLst/>
        </a:prstGeom>
        <a:solidFill>
          <a:srgbClr val="4AB8A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b="0" kern="1200" dirty="0">
              <a:solidFill>
                <a:srgbClr val="F9F5D7"/>
              </a:solidFill>
              <a:latin typeface="Trebuchet MS" panose="020B0603020202020204" pitchFamily="34" charset="0"/>
            </a:rPr>
            <a:t>Versterken in verbinding (tot 25 jaar)</a:t>
          </a:r>
          <a:endParaRPr lang="nl-BE" sz="1200" b="0" kern="1200" dirty="0">
            <a:solidFill>
              <a:srgbClr val="F9F5D7"/>
            </a:solidFill>
            <a:latin typeface="Trebuchet MS" panose="020B0603020202020204" pitchFamily="34" charset="0"/>
          </a:endParaRPr>
        </a:p>
      </dsp:txBody>
      <dsp:txXfrm>
        <a:off x="23760" y="1189325"/>
        <a:ext cx="3770816" cy="439200"/>
      </dsp:txXfrm>
    </dsp:sp>
    <dsp:sp modelId="{D40003D1-E787-4C54-BD90-AE79C312B2E7}">
      <dsp:nvSpPr>
        <dsp:cNvPr id="0" name=""/>
        <dsp:cNvSpPr/>
      </dsp:nvSpPr>
      <dsp:spPr>
        <a:xfrm>
          <a:off x="0" y="1727165"/>
          <a:ext cx="3818336" cy="486720"/>
        </a:xfrm>
        <a:prstGeom prst="roundRect">
          <a:avLst/>
        </a:prstGeom>
        <a:solidFill>
          <a:srgbClr val="4AB8A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b="0" kern="1200" dirty="0">
              <a:solidFill>
                <a:srgbClr val="F9F5D7"/>
              </a:solidFill>
              <a:latin typeface="Trebuchet MS" panose="020B0603020202020204" pitchFamily="34" charset="0"/>
            </a:rPr>
            <a:t>Traumasensitief opvoeden (tot 25 jaar)</a:t>
          </a:r>
          <a:endParaRPr lang="nl-BE" sz="1200" b="0" kern="1200" dirty="0">
            <a:solidFill>
              <a:srgbClr val="F9F5D7"/>
            </a:solidFill>
            <a:latin typeface="Trebuchet MS" panose="020B0603020202020204" pitchFamily="34" charset="0"/>
          </a:endParaRPr>
        </a:p>
      </dsp:txBody>
      <dsp:txXfrm>
        <a:off x="23760" y="1750925"/>
        <a:ext cx="3770816" cy="439200"/>
      </dsp:txXfrm>
    </dsp:sp>
    <dsp:sp modelId="{5D3A5F8F-ED81-47D7-A0FD-0838627FE9B0}">
      <dsp:nvSpPr>
        <dsp:cNvPr id="0" name=""/>
        <dsp:cNvSpPr/>
      </dsp:nvSpPr>
      <dsp:spPr>
        <a:xfrm>
          <a:off x="0" y="2288765"/>
          <a:ext cx="3818336" cy="486720"/>
        </a:xfrm>
        <a:prstGeom prst="roundRect">
          <a:avLst/>
        </a:prstGeom>
        <a:solidFill>
          <a:srgbClr val="4AB8A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b="0" kern="1200" dirty="0">
              <a:solidFill>
                <a:srgbClr val="F9F5D7"/>
              </a:solidFill>
              <a:latin typeface="Trebuchet MS" panose="020B0603020202020204" pitchFamily="34" charset="0"/>
            </a:rPr>
            <a:t>Pleeggrootoudergroep (tot 25 jaar)</a:t>
          </a:r>
          <a:endParaRPr lang="nl-BE" sz="1200" b="0" kern="1200" dirty="0">
            <a:solidFill>
              <a:srgbClr val="F9F5D7"/>
            </a:solidFill>
            <a:latin typeface="Trebuchet MS" panose="020B0603020202020204" pitchFamily="34" charset="0"/>
          </a:endParaRPr>
        </a:p>
      </dsp:txBody>
      <dsp:txXfrm>
        <a:off x="23760" y="2312525"/>
        <a:ext cx="3770816" cy="439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777FD-24ED-436A-B978-05DCAE77C2C3}" type="datetimeFigureOut">
              <a:rPr lang="nl-BE" smtClean="0"/>
              <a:t>9/09/2025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A4E01-9109-4920-92F9-49D96361F6F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4386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Gewaarborgd inkomen: de pleeggast heeft sowieso recht op een gewaarborgd deel van zijn inkomen. Schiet er na afhouding van dit gewaarborgd inkomen geen 650,59€ meer over, dan</a:t>
            </a:r>
            <a:r>
              <a:rPr lang="nl-NL" baseline="0" dirty="0"/>
              <a:t> past pleegzorg bij in de betaling aan de </a:t>
            </a:r>
            <a:r>
              <a:rPr lang="nl-NL" baseline="0" dirty="0" err="1"/>
              <a:t>pleegzorger</a:t>
            </a:r>
            <a:r>
              <a:rPr lang="nl-NL" baseline="0"/>
              <a:t>. </a:t>
            </a: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A4E01-9109-4920-92F9-49D96361F6FC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57046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5240" y="3620276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4267">
                <a:solidFill>
                  <a:srgbClr val="4AB8A3"/>
                </a:solidFill>
              </a:defRPr>
            </a:lvl1pPr>
            <a:lvl2pPr marL="609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6C27051-B53E-204C-BB93-F60F66033852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30C018D-3B83-1544-849C-BBAAE95DE1F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89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626BCA2-FE36-1247-BD5C-37DBA26D3249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FCAF1DB-C070-454C-9A82-14AF4D04836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74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5B52BD9-622A-0941-8785-DEC9CA3B9DA5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B5262B-6C15-B04E-ABD0-31765638C74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6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292149A-566C-C341-BDD2-771AE9F70573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DB77758-228F-A542-8BF3-24ABBEDB854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40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D19650F-EDA9-8440-8401-FCC2F8FE85B5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FCB5CB4-AF11-FE4B-9F32-3448FF50832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841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3333"/>
            </a:lvl1pPr>
            <a:lvl2pPr>
              <a:defRPr sz="3333"/>
            </a:lvl2pPr>
            <a:lvl3pPr>
              <a:defRPr sz="3333"/>
            </a:lvl3pPr>
            <a:lvl4pPr>
              <a:defRPr sz="3333"/>
            </a:lvl4pPr>
            <a:lvl5pPr>
              <a:defRPr sz="3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3333"/>
            </a:lvl1pPr>
            <a:lvl2pPr>
              <a:defRPr sz="3333"/>
            </a:lvl2pPr>
            <a:lvl3pPr>
              <a:defRPr sz="3333"/>
            </a:lvl3pPr>
            <a:lvl4pPr>
              <a:defRPr sz="3333"/>
            </a:lvl4pPr>
            <a:lvl5pPr>
              <a:defRPr sz="3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D8FBBC6-70E2-7F4A-A27F-DF56C74FAC71}" type="datetimeFigureOut">
              <a:rPr lang="en-US"/>
              <a:pPr>
                <a:defRPr/>
              </a:pPr>
              <a:t>9/9/2025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AEDA2EC-4359-0A43-BACE-2E5511A3DA5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92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15" indent="0">
              <a:buNone/>
              <a:defRPr sz="2667" b="1"/>
            </a:lvl2pPr>
            <a:lvl3pPr marL="1219031" indent="0">
              <a:buNone/>
              <a:defRPr sz="2400" b="1"/>
            </a:lvl3pPr>
            <a:lvl4pPr marL="1828546" indent="0">
              <a:buNone/>
              <a:defRPr sz="2133" b="1"/>
            </a:lvl4pPr>
            <a:lvl5pPr marL="2438062" indent="0">
              <a:buNone/>
              <a:defRPr sz="2133" b="1"/>
            </a:lvl5pPr>
            <a:lvl6pPr marL="3047577" indent="0">
              <a:buNone/>
              <a:defRPr sz="2133" b="1"/>
            </a:lvl6pPr>
            <a:lvl7pPr marL="3657093" indent="0">
              <a:buNone/>
              <a:defRPr sz="2133" b="1"/>
            </a:lvl7pPr>
            <a:lvl8pPr marL="4266608" indent="0">
              <a:buNone/>
              <a:defRPr sz="2133" b="1"/>
            </a:lvl8pPr>
            <a:lvl9pPr marL="4876123" indent="0">
              <a:buNone/>
              <a:defRPr sz="2133" b="1"/>
            </a:lvl9pPr>
          </a:lstStyle>
          <a:p>
            <a:pPr lvl="0"/>
            <a:r>
              <a:rPr lang="nl-BE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15" indent="0">
              <a:buNone/>
              <a:defRPr sz="2667" b="1"/>
            </a:lvl2pPr>
            <a:lvl3pPr marL="1219031" indent="0">
              <a:buNone/>
              <a:defRPr sz="2400" b="1"/>
            </a:lvl3pPr>
            <a:lvl4pPr marL="1828546" indent="0">
              <a:buNone/>
              <a:defRPr sz="2133" b="1"/>
            </a:lvl4pPr>
            <a:lvl5pPr marL="2438062" indent="0">
              <a:buNone/>
              <a:defRPr sz="2133" b="1"/>
            </a:lvl5pPr>
            <a:lvl6pPr marL="3047577" indent="0">
              <a:buNone/>
              <a:defRPr sz="2133" b="1"/>
            </a:lvl6pPr>
            <a:lvl7pPr marL="3657093" indent="0">
              <a:buNone/>
              <a:defRPr sz="2133" b="1"/>
            </a:lvl7pPr>
            <a:lvl8pPr marL="4266608" indent="0">
              <a:buNone/>
              <a:defRPr sz="2133" b="1"/>
            </a:lvl8pPr>
            <a:lvl9pPr marL="4876123" indent="0">
              <a:buNone/>
              <a:defRPr sz="2133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3F50D7C-7800-B34B-B0CD-517507FA2CCD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67B026-2B4C-0A47-A916-B40879416CE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17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B239DD6-C5C0-624B-AAFD-2E9B82E0D367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2C6154F-65EE-2740-83A9-DA2DFD4C5C6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19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AE277A1-2249-A64F-8C9F-47DC36F32F3D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C943860-C529-7242-AE02-AF0319654A2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06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15" indent="0">
              <a:buNone/>
              <a:defRPr sz="1600"/>
            </a:lvl2pPr>
            <a:lvl3pPr marL="1219031" indent="0">
              <a:buNone/>
              <a:defRPr sz="1333"/>
            </a:lvl3pPr>
            <a:lvl4pPr marL="1828546" indent="0">
              <a:buNone/>
              <a:defRPr sz="1200"/>
            </a:lvl4pPr>
            <a:lvl5pPr marL="2438062" indent="0">
              <a:buNone/>
              <a:defRPr sz="1200"/>
            </a:lvl5pPr>
            <a:lvl6pPr marL="3047577" indent="0">
              <a:buNone/>
              <a:defRPr sz="1200"/>
            </a:lvl6pPr>
            <a:lvl7pPr marL="3657093" indent="0">
              <a:buNone/>
              <a:defRPr sz="1200"/>
            </a:lvl7pPr>
            <a:lvl8pPr marL="4266608" indent="0">
              <a:buNone/>
              <a:defRPr sz="1200"/>
            </a:lvl8pPr>
            <a:lvl9pPr marL="4876123" indent="0">
              <a:buNone/>
              <a:defRPr sz="12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4DF5E0E-6767-EB4F-BFBA-0608F41B1953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8100ED-DE35-3942-B8EE-9614A4BDE99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17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15" indent="0">
              <a:buNone/>
              <a:defRPr sz="3733"/>
            </a:lvl2pPr>
            <a:lvl3pPr marL="1219031" indent="0">
              <a:buNone/>
              <a:defRPr sz="3200"/>
            </a:lvl3pPr>
            <a:lvl4pPr marL="1828546" indent="0">
              <a:buNone/>
              <a:defRPr sz="2667"/>
            </a:lvl4pPr>
            <a:lvl5pPr marL="2438062" indent="0">
              <a:buNone/>
              <a:defRPr sz="2667"/>
            </a:lvl5pPr>
            <a:lvl6pPr marL="3047577" indent="0">
              <a:buNone/>
              <a:defRPr sz="2667"/>
            </a:lvl6pPr>
            <a:lvl7pPr marL="3657093" indent="0">
              <a:buNone/>
              <a:defRPr sz="2667"/>
            </a:lvl7pPr>
            <a:lvl8pPr marL="4266608" indent="0">
              <a:buNone/>
              <a:defRPr sz="2667"/>
            </a:lvl8pPr>
            <a:lvl9pPr marL="4876123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15" indent="0">
              <a:buNone/>
              <a:defRPr sz="1600"/>
            </a:lvl2pPr>
            <a:lvl3pPr marL="1219031" indent="0">
              <a:buNone/>
              <a:defRPr sz="1333"/>
            </a:lvl3pPr>
            <a:lvl4pPr marL="1828546" indent="0">
              <a:buNone/>
              <a:defRPr sz="1200"/>
            </a:lvl4pPr>
            <a:lvl5pPr marL="2438062" indent="0">
              <a:buNone/>
              <a:defRPr sz="1200"/>
            </a:lvl5pPr>
            <a:lvl6pPr marL="3047577" indent="0">
              <a:buNone/>
              <a:defRPr sz="1200"/>
            </a:lvl6pPr>
            <a:lvl7pPr marL="3657093" indent="0">
              <a:buNone/>
              <a:defRPr sz="1200"/>
            </a:lvl7pPr>
            <a:lvl8pPr marL="4266608" indent="0">
              <a:buNone/>
              <a:defRPr sz="1200"/>
            </a:lvl8pPr>
            <a:lvl9pPr marL="4876123" indent="0">
              <a:buNone/>
              <a:defRPr sz="12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1CD2721-D8F0-754C-B4B6-654BEEBE6B2E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91430" tIns="45715" rIns="91430" bIns="45715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76B6A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D636FBF-DC04-0F48-A4E1-10D8B890D7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99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PowerPoint_template1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 dirty="0"/>
              <a:t>Click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edit</a:t>
            </a:r>
            <a:r>
              <a:rPr lang="nl-BE" dirty="0"/>
              <a:t> Master </a:t>
            </a:r>
            <a:r>
              <a:rPr lang="nl-BE" dirty="0" err="1"/>
              <a:t>title</a:t>
            </a:r>
            <a:r>
              <a:rPr lang="nl-BE" dirty="0"/>
              <a:t> </a:t>
            </a:r>
            <a:r>
              <a:rPr lang="nl-BE" dirty="0" err="1"/>
              <a:t>style</a:t>
            </a:r>
            <a:endParaRPr lang="en-US" dirty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33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09515" rtl="0" fontAlgn="base">
        <a:spcBef>
          <a:spcPct val="0"/>
        </a:spcBef>
        <a:spcAft>
          <a:spcPct val="0"/>
        </a:spcAft>
        <a:defRPr sz="5867" kern="1200">
          <a:solidFill>
            <a:srgbClr val="4AB8A3"/>
          </a:solidFill>
          <a:latin typeface="Trebuchet MS"/>
          <a:ea typeface="ＭＳ Ｐゴシック" charset="0"/>
          <a:cs typeface="Trebuchet MS"/>
        </a:defRPr>
      </a:lvl1pPr>
      <a:lvl2pPr algn="l" defTabSz="609515" rtl="0" fontAlgn="base">
        <a:spcBef>
          <a:spcPct val="0"/>
        </a:spcBef>
        <a:spcAft>
          <a:spcPct val="0"/>
        </a:spcAft>
        <a:defRPr sz="5867">
          <a:solidFill>
            <a:srgbClr val="76B6A2"/>
          </a:solidFill>
          <a:latin typeface="Trebuchet MS" charset="0"/>
          <a:ea typeface="ＭＳ Ｐゴシック" charset="0"/>
        </a:defRPr>
      </a:lvl2pPr>
      <a:lvl3pPr algn="l" defTabSz="609515" rtl="0" fontAlgn="base">
        <a:spcBef>
          <a:spcPct val="0"/>
        </a:spcBef>
        <a:spcAft>
          <a:spcPct val="0"/>
        </a:spcAft>
        <a:defRPr sz="5867">
          <a:solidFill>
            <a:srgbClr val="76B6A2"/>
          </a:solidFill>
          <a:latin typeface="Trebuchet MS" charset="0"/>
          <a:ea typeface="ＭＳ Ｐゴシック" charset="0"/>
        </a:defRPr>
      </a:lvl3pPr>
      <a:lvl4pPr algn="l" defTabSz="609515" rtl="0" fontAlgn="base">
        <a:spcBef>
          <a:spcPct val="0"/>
        </a:spcBef>
        <a:spcAft>
          <a:spcPct val="0"/>
        </a:spcAft>
        <a:defRPr sz="5867">
          <a:solidFill>
            <a:srgbClr val="76B6A2"/>
          </a:solidFill>
          <a:latin typeface="Trebuchet MS" charset="0"/>
          <a:ea typeface="ＭＳ Ｐゴシック" charset="0"/>
        </a:defRPr>
      </a:lvl4pPr>
      <a:lvl5pPr algn="l" defTabSz="609515" rtl="0" fontAlgn="base">
        <a:spcBef>
          <a:spcPct val="0"/>
        </a:spcBef>
        <a:spcAft>
          <a:spcPct val="0"/>
        </a:spcAft>
        <a:defRPr sz="5867">
          <a:solidFill>
            <a:srgbClr val="76B6A2"/>
          </a:solidFill>
          <a:latin typeface="Trebuchet MS" charset="0"/>
          <a:ea typeface="ＭＳ Ｐゴシック" charset="0"/>
        </a:defRPr>
      </a:lvl5pPr>
      <a:lvl6pPr marL="609515" algn="l" defTabSz="609515" rtl="0" fontAlgn="base">
        <a:spcBef>
          <a:spcPct val="0"/>
        </a:spcBef>
        <a:spcAft>
          <a:spcPct val="0"/>
        </a:spcAft>
        <a:defRPr sz="5867">
          <a:solidFill>
            <a:srgbClr val="76B6A2"/>
          </a:solidFill>
          <a:latin typeface="Trebuchet MS" charset="0"/>
          <a:ea typeface="ＭＳ Ｐゴシック" charset="0"/>
        </a:defRPr>
      </a:lvl6pPr>
      <a:lvl7pPr marL="1219031" algn="l" defTabSz="609515" rtl="0" fontAlgn="base">
        <a:spcBef>
          <a:spcPct val="0"/>
        </a:spcBef>
        <a:spcAft>
          <a:spcPct val="0"/>
        </a:spcAft>
        <a:defRPr sz="5867">
          <a:solidFill>
            <a:srgbClr val="76B6A2"/>
          </a:solidFill>
          <a:latin typeface="Trebuchet MS" charset="0"/>
          <a:ea typeface="ＭＳ Ｐゴシック" charset="0"/>
        </a:defRPr>
      </a:lvl7pPr>
      <a:lvl8pPr marL="1828546" algn="l" defTabSz="609515" rtl="0" fontAlgn="base">
        <a:spcBef>
          <a:spcPct val="0"/>
        </a:spcBef>
        <a:spcAft>
          <a:spcPct val="0"/>
        </a:spcAft>
        <a:defRPr sz="5867">
          <a:solidFill>
            <a:srgbClr val="76B6A2"/>
          </a:solidFill>
          <a:latin typeface="Trebuchet MS" charset="0"/>
          <a:ea typeface="ＭＳ Ｐゴシック" charset="0"/>
        </a:defRPr>
      </a:lvl8pPr>
      <a:lvl9pPr marL="2438062" algn="l" defTabSz="609515" rtl="0" fontAlgn="base">
        <a:spcBef>
          <a:spcPct val="0"/>
        </a:spcBef>
        <a:spcAft>
          <a:spcPct val="0"/>
        </a:spcAft>
        <a:defRPr sz="5867">
          <a:solidFill>
            <a:srgbClr val="76B6A2"/>
          </a:solidFill>
          <a:latin typeface="Trebuchet MS" charset="0"/>
          <a:ea typeface="ＭＳ Ｐゴシック" charset="0"/>
        </a:defRPr>
      </a:lvl9pPr>
    </p:titleStyle>
    <p:bodyStyle>
      <a:lvl1pPr marL="457137" indent="-457137" algn="l" defTabSz="609515" rtl="0" fontAlgn="base">
        <a:spcBef>
          <a:spcPct val="20000"/>
        </a:spcBef>
        <a:spcAft>
          <a:spcPct val="0"/>
        </a:spcAft>
        <a:buSzPct val="60000"/>
        <a:buFontTx/>
        <a:buBlip>
          <a:blip r:embed="rId14"/>
        </a:buBlip>
        <a:defRPr sz="4267" kern="1200">
          <a:solidFill>
            <a:srgbClr val="8A6760"/>
          </a:solidFill>
          <a:latin typeface="Trebuchet MS"/>
          <a:ea typeface="ＭＳ Ｐゴシック" charset="0"/>
          <a:cs typeface="Trebuchet MS"/>
        </a:defRPr>
      </a:lvl1pPr>
      <a:lvl2pPr marL="990462" indent="-380946" algn="l" defTabSz="609515" rtl="0" fontAlgn="base">
        <a:spcBef>
          <a:spcPct val="20000"/>
        </a:spcBef>
        <a:spcAft>
          <a:spcPct val="0"/>
        </a:spcAft>
        <a:buFont typeface="Wingdings" charset="0"/>
        <a:buChar char="§"/>
        <a:defRPr sz="3733" kern="1200">
          <a:solidFill>
            <a:srgbClr val="8A6760"/>
          </a:solidFill>
          <a:latin typeface="Trebuchet MS"/>
          <a:ea typeface="ＭＳ Ｐゴシック" charset="0"/>
          <a:cs typeface="Trebuchet MS"/>
        </a:defRPr>
      </a:lvl2pPr>
      <a:lvl3pPr marL="1523789" indent="-304758" algn="l" defTabSz="609515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8A6760"/>
          </a:solidFill>
          <a:latin typeface="Trebuchet MS"/>
          <a:ea typeface="ＭＳ Ｐゴシック" charset="0"/>
          <a:cs typeface="Trebuchet MS"/>
        </a:defRPr>
      </a:lvl3pPr>
      <a:lvl4pPr marL="2133304" indent="-304758" algn="l" defTabSz="609515" rtl="0" fontAlgn="base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rgbClr val="8A6760"/>
          </a:solidFill>
          <a:latin typeface="Trebuchet MS"/>
          <a:ea typeface="ＭＳ Ｐゴシック" charset="0"/>
          <a:cs typeface="Trebuchet MS"/>
        </a:defRPr>
      </a:lvl4pPr>
      <a:lvl5pPr marL="2742819" indent="-304758" algn="l" defTabSz="609515" rtl="0" fontAlgn="base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rgbClr val="8A6760"/>
          </a:solidFill>
          <a:latin typeface="Trebuchet MS"/>
          <a:ea typeface="ＭＳ Ｐゴシック" charset="0"/>
          <a:cs typeface="Trebuchet MS"/>
        </a:defRPr>
      </a:lvl5pPr>
      <a:lvl6pPr marL="3352335" indent="-304758" algn="l" defTabSz="60951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50" indent="-304758" algn="l" defTabSz="60951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6" indent="-304758" algn="l" defTabSz="60951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81" indent="-304758" algn="l" defTabSz="60951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5" algn="l" defTabSz="6095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31" algn="l" defTabSz="6095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46" algn="l" defTabSz="6095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62" algn="l" defTabSz="6095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77" algn="l" defTabSz="6095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93" algn="l" defTabSz="6095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08" algn="l" defTabSz="6095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23" algn="l" defTabSz="6095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eegzorg.be/doelgroepen/pleeggast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287223" y="1250049"/>
            <a:ext cx="5160435" cy="1362075"/>
          </a:xfrm>
        </p:spPr>
        <p:txBody>
          <a:bodyPr/>
          <a:lstStyle/>
          <a:p>
            <a:pPr algn="r"/>
            <a:r>
              <a:rPr lang="nl-BE" sz="9600" dirty="0">
                <a:latin typeface="Sancoale SlSf Cond Medium" pitchFamily="50" charset="0"/>
              </a:rPr>
              <a:t>Welkom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 bwMode="auto">
          <a:xfrm>
            <a:off x="662515" y="3070405"/>
            <a:ext cx="5160435" cy="71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rgbClr val="76B6A2"/>
                </a:solidFill>
                <a:latin typeface="Trebuchet MS"/>
                <a:ea typeface="ＭＳ Ｐゴシック" charset="0"/>
                <a:cs typeface="Trebuchet M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6B6A2"/>
                </a:solidFill>
                <a:latin typeface="Trebuchet MS" charset="0"/>
                <a:ea typeface="ＭＳ Ｐゴシック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6B6A2"/>
                </a:solidFill>
                <a:latin typeface="Trebuchet MS" charset="0"/>
                <a:ea typeface="ＭＳ Ｐゴシック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6B6A2"/>
                </a:solidFill>
                <a:latin typeface="Trebuchet MS" charset="0"/>
                <a:ea typeface="ＭＳ Ｐゴシック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6B6A2"/>
                </a:solidFill>
                <a:latin typeface="Trebuchet MS" charset="0"/>
                <a:ea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6B6A2"/>
                </a:solidFill>
                <a:latin typeface="Trebuchet MS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6B6A2"/>
                </a:solidFill>
                <a:latin typeface="Trebuchet MS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6B6A2"/>
                </a:solidFill>
                <a:latin typeface="Trebuchet MS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6B6A2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 defTabSz="609585"/>
            <a:r>
              <a:rPr lang="nl-BE" sz="3733" b="0" dirty="0" err="1">
                <a:solidFill>
                  <a:srgbClr val="4AB8A3"/>
                </a:solidFill>
                <a:latin typeface="Sancoale SlSf Cond Regular" pitchFamily="50" charset="0"/>
              </a:rPr>
              <a:t>pLEEGZORG</a:t>
            </a:r>
            <a:r>
              <a:rPr lang="nl-BE" sz="3733" b="0" dirty="0">
                <a:solidFill>
                  <a:srgbClr val="4AB8A3"/>
                </a:solidFill>
                <a:latin typeface="Sancoale SlSf Cond Regular" pitchFamily="50" charset="0"/>
              </a:rPr>
              <a:t> VOOR VOLWASSENEN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91E4150-E67F-405C-9C1C-453F312ACE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7394" y="0"/>
            <a:ext cx="5834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2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296000" y="550207"/>
            <a:ext cx="9600000" cy="1143000"/>
          </a:xfrm>
        </p:spPr>
        <p:txBody>
          <a:bodyPr/>
          <a:lstStyle/>
          <a:p>
            <a:r>
              <a:rPr lang="nl-NL" sz="3733" dirty="0"/>
              <a:t>Wat betekent pleegzorgbegeleiding nog?</a:t>
            </a:r>
            <a:endParaRPr lang="nl-BE" sz="3733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1296000" y="1576495"/>
            <a:ext cx="9600000" cy="4438815"/>
          </a:xfrm>
        </p:spPr>
        <p:txBody>
          <a:bodyPr/>
          <a:lstStyle/>
          <a:p>
            <a:pPr marL="0" indent="0">
              <a:buNone/>
            </a:pPr>
            <a:r>
              <a:rPr lang="nl-BE" sz="2130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Extra ondersteuning wanneer het moeilijker wordt. </a:t>
            </a:r>
          </a:p>
          <a:p>
            <a:pPr marL="0" indent="0">
              <a:buNone/>
            </a:pPr>
            <a:r>
              <a:rPr lang="nl-NL" sz="2130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E</a:t>
            </a:r>
            <a:r>
              <a:rPr lang="nl-BE" sz="2130" dirty="0" err="1">
                <a:solidFill>
                  <a:schemeClr val="tx1"/>
                </a:solidFill>
                <a:latin typeface="Sancoale SlSf Cond Light" panose="02000503050000020004" pitchFamily="50" charset="0"/>
              </a:rPr>
              <a:t>nkele</a:t>
            </a:r>
            <a:r>
              <a:rPr lang="nl-BE" sz="2130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 voorbeelden: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sz="2130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Psychische kwetsbaarheid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sz="2130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Moeilijk hanteerbaar gedrag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sz="2130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Samenwonen onder druk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sz="2130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…</a:t>
            </a:r>
            <a:br>
              <a:rPr lang="nl-NL" sz="2130" dirty="0">
                <a:solidFill>
                  <a:schemeClr val="tx1"/>
                </a:solidFill>
                <a:latin typeface="Sancoale SlSf Cond Light" panose="02000503050000020004" pitchFamily="50" charset="0"/>
              </a:rPr>
            </a:br>
            <a:endParaRPr lang="nl-NL" sz="2130" dirty="0">
              <a:solidFill>
                <a:schemeClr val="tx1"/>
              </a:solidFill>
              <a:latin typeface="Sancoale SlSf Cond Light" panose="02000503050000020004" pitchFamily="50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BE" sz="2130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Tijdelijk ondersteunend traject door een intern opgeleide</a:t>
            </a:r>
            <a:br>
              <a:rPr lang="nl-BE" sz="2130" dirty="0">
                <a:solidFill>
                  <a:schemeClr val="tx1"/>
                </a:solidFill>
                <a:latin typeface="Sancoale SlSf Cond Light" panose="02000503050000020004" pitchFamily="50" charset="0"/>
              </a:rPr>
            </a:br>
            <a:r>
              <a:rPr lang="nl-BE" sz="2130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 behandelaar/therapeut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2130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Dit aanbod is gratis en aanvullend op de pleegzorgbegeleiding</a:t>
            </a:r>
            <a:br>
              <a:rPr lang="nl-BE" sz="2400" dirty="0">
                <a:solidFill>
                  <a:schemeClr val="tx1"/>
                </a:solidFill>
                <a:latin typeface="Sancoale SlSf Cond Light" panose="02000503050000020004" pitchFamily="50" charset="0"/>
              </a:rPr>
            </a:br>
            <a:endParaRPr lang="nl-BE" sz="2400" dirty="0">
              <a:solidFill>
                <a:schemeClr val="tx1"/>
              </a:solidFill>
              <a:latin typeface="Sancoale SlSf Cond Light" panose="02000503050000020004" pitchFamily="50" charset="0"/>
            </a:endParaRPr>
          </a:p>
          <a:p>
            <a:pPr marL="0" indent="0">
              <a:buNone/>
            </a:pPr>
            <a:br>
              <a:rPr lang="nl-BE" sz="3200" dirty="0">
                <a:latin typeface="Sancoale SlSf Cond Light" pitchFamily="50" charset="0"/>
              </a:rPr>
            </a:br>
            <a:endParaRPr lang="nl-BE" sz="3200" dirty="0">
              <a:latin typeface="Sancoale SlSf Cond Light" pitchFamily="50" charset="0"/>
            </a:endParaRP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1296000" y="1451187"/>
            <a:ext cx="9600000" cy="0"/>
          </a:xfrm>
          <a:prstGeom prst="line">
            <a:avLst/>
          </a:prstGeom>
          <a:ln w="12700">
            <a:solidFill>
              <a:srgbClr val="4AB8A3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9" name="Tijdelijke aanduiding voor inhoud 3">
            <a:extLst>
              <a:ext uri="{FF2B5EF4-FFF2-40B4-BE49-F238E27FC236}">
                <a16:creationId xmlns:a16="http://schemas.microsoft.com/office/drawing/2014/main" id="{5DAA4776-5914-4BD2-9DD6-6DACB544BD3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734307" y="3303444"/>
          <a:ext cx="3818336" cy="2817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3481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296000" y="437727"/>
            <a:ext cx="9600000" cy="1143000"/>
          </a:xfrm>
        </p:spPr>
        <p:txBody>
          <a:bodyPr/>
          <a:lstStyle/>
          <a:p>
            <a:r>
              <a:rPr lang="nl-NL" sz="3733" dirty="0"/>
              <a:t>Wat betekent pleegzorg nog?</a:t>
            </a:r>
            <a:endParaRPr lang="nl-BE" sz="3733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1296000" y="1580727"/>
            <a:ext cx="9600000" cy="3886200"/>
          </a:xfrm>
        </p:spPr>
        <p:txBody>
          <a:bodyPr/>
          <a:lstStyle/>
          <a:p>
            <a:pPr marL="0" indent="0">
              <a:buNone/>
            </a:pPr>
            <a:br>
              <a:rPr lang="nl-BE" sz="3200" dirty="0">
                <a:latin typeface="Sancoale SlSf Cond Light" pitchFamily="50" charset="0"/>
              </a:rPr>
            </a:br>
            <a:endParaRPr lang="nl-BE" sz="3200" dirty="0">
              <a:latin typeface="Sancoale SlSf Cond Light" pitchFamily="50" charset="0"/>
            </a:endParaRP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1296000" y="1451187"/>
            <a:ext cx="9600000" cy="0"/>
          </a:xfrm>
          <a:prstGeom prst="line">
            <a:avLst/>
          </a:prstGeom>
          <a:ln w="12700">
            <a:solidFill>
              <a:srgbClr val="4AB8A3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7C782B93-09FF-476C-AEF5-1960D09BF3A5}"/>
              </a:ext>
            </a:extLst>
          </p:cNvPr>
          <p:cNvSpPr/>
          <p:nvPr/>
        </p:nvSpPr>
        <p:spPr>
          <a:xfrm>
            <a:off x="1296001" y="1451187"/>
            <a:ext cx="9775412" cy="5015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15" fontAlgn="base">
              <a:spcBef>
                <a:spcPct val="0"/>
              </a:spcBef>
              <a:spcAft>
                <a:spcPct val="0"/>
              </a:spcAft>
            </a:pPr>
            <a:r>
              <a:rPr lang="nl-NL" sz="2133" b="1" dirty="0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Pleegzorgvergoeding </a:t>
            </a:r>
            <a:r>
              <a:rPr lang="nl-NL" sz="2133" dirty="0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= onkostenvergoeding (Geen loon!)</a:t>
            </a:r>
            <a:r>
              <a:rPr lang="en-US" sz="2133" dirty="0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​</a:t>
            </a:r>
            <a:r>
              <a:rPr lang="nl-NL" sz="2133" dirty="0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​</a:t>
            </a:r>
            <a:br>
              <a:rPr lang="nl-NL" sz="2133" dirty="0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</a:br>
            <a:r>
              <a:rPr lang="nl-NL" sz="2133" dirty="0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De vergoeding  (€ 925,87) wordt uitbetaald aan de </a:t>
            </a:r>
            <a:r>
              <a:rPr lang="nl-NL" sz="2133" dirty="0" err="1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pleegzorgers</a:t>
            </a:r>
            <a:r>
              <a:rPr lang="nl-NL" sz="2133" dirty="0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 en bestaat uit twee delen: </a:t>
            </a:r>
            <a:r>
              <a:rPr lang="en-US" sz="2133" dirty="0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​</a:t>
            </a:r>
            <a:endParaRPr lang="en-US" sz="2133" dirty="0">
              <a:solidFill>
                <a:srgbClr val="000000"/>
              </a:solidFill>
              <a:latin typeface="Sancoale SlSf Cond Light" panose="02000503050000020004" pitchFamily="50" charset="0"/>
              <a:ea typeface="ＭＳ Ｐゴシック" charset="0"/>
            </a:endParaRPr>
          </a:p>
          <a:p>
            <a:pPr marL="380990" indent="-380990" defTabSz="6095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2133" dirty="0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Pleeggezin ontvangt maximum €21,39 per </a:t>
            </a:r>
            <a:r>
              <a:rPr lang="nl-NL" sz="2133" b="1" dirty="0" err="1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opvangdag</a:t>
            </a:r>
            <a:r>
              <a:rPr lang="nl-NL" sz="2133" dirty="0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, betaald door de pleeggast vanuit zijn eigen inkomen (€ 650,59)</a:t>
            </a:r>
            <a:r>
              <a:rPr lang="en-US" sz="2133" dirty="0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​</a:t>
            </a:r>
            <a:endParaRPr lang="en-US" sz="2133" dirty="0">
              <a:solidFill>
                <a:srgbClr val="000000"/>
              </a:solidFill>
              <a:latin typeface="Sancoale SlSf Cond Light" panose="02000503050000020004" pitchFamily="50" charset="0"/>
              <a:ea typeface="ＭＳ Ｐゴシック" charset="0"/>
            </a:endParaRPr>
          </a:p>
          <a:p>
            <a:pPr marL="380990" indent="-380990" defTabSz="6095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2133" dirty="0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De pleegzorgdienst betaalt  €8,88 per </a:t>
            </a:r>
            <a:r>
              <a:rPr lang="nl-NL" sz="2133" dirty="0" err="1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opvangdag</a:t>
            </a:r>
            <a:r>
              <a:rPr lang="nl-NL" sz="2133" dirty="0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  (€ 275,28)</a:t>
            </a:r>
            <a:r>
              <a:rPr lang="en-US" sz="2133" dirty="0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​</a:t>
            </a:r>
            <a:endParaRPr lang="nl-NL" sz="2133" dirty="0">
              <a:solidFill>
                <a:srgbClr val="000000"/>
              </a:solidFill>
              <a:latin typeface="Sancoale SlSf Cond Light" panose="02000503050000020004" pitchFamily="50" charset="0"/>
              <a:ea typeface="ＭＳ Ｐゴシック" charset="0"/>
            </a:endParaRPr>
          </a:p>
          <a:p>
            <a:pPr marL="380990" indent="-380990" defTabSz="6095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2133" dirty="0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Gewaarborgd inkomen voor de pleeggast van €</a:t>
            </a:r>
            <a:r>
              <a:rPr lang="en-US" sz="2133" dirty="0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​436,26</a:t>
            </a:r>
            <a:endParaRPr lang="en-US" sz="2133" dirty="0">
              <a:solidFill>
                <a:srgbClr val="000000"/>
              </a:solidFill>
              <a:latin typeface="Sancoale SlSf Cond Light" panose="02000503050000020004" pitchFamily="50" charset="0"/>
              <a:ea typeface="ＭＳ Ｐゴシック" charset="0"/>
            </a:endParaRPr>
          </a:p>
          <a:p>
            <a:pPr marL="609585" indent="-609585" defTabSz="609515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sz="2133" dirty="0">
              <a:solidFill>
                <a:srgbClr val="111111"/>
              </a:solidFill>
              <a:latin typeface="Sancoale SlSf Cond Light" panose="02000503050000020004" pitchFamily="50" charset="0"/>
              <a:ea typeface="ＭＳ Ｐゴシック" charset="0"/>
            </a:endParaRPr>
          </a:p>
          <a:p>
            <a:pPr defTabSz="609515" fontAlgn="base">
              <a:spcBef>
                <a:spcPct val="0"/>
              </a:spcBef>
              <a:spcAft>
                <a:spcPct val="0"/>
              </a:spcAft>
            </a:pPr>
            <a:r>
              <a:rPr lang="nl-NL" sz="2133" b="1" dirty="0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Zorgzwaarte</a:t>
            </a:r>
          </a:p>
          <a:p>
            <a:pPr defTabSz="609515" fontAlgn="base">
              <a:spcBef>
                <a:spcPct val="0"/>
              </a:spcBef>
              <a:spcAft>
                <a:spcPct val="0"/>
              </a:spcAft>
            </a:pPr>
            <a:r>
              <a:rPr lang="nl-NL" sz="2133" dirty="0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	Bij </a:t>
            </a:r>
            <a:r>
              <a:rPr lang="nl-NL" sz="2133" dirty="0" err="1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bovengebruikelijke</a:t>
            </a:r>
            <a:r>
              <a:rPr lang="nl-NL" sz="2133" dirty="0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 zorg extra dagvergoeding van €5</a:t>
            </a:r>
          </a:p>
          <a:p>
            <a:pPr defTabSz="609515" fontAlgn="base">
              <a:spcBef>
                <a:spcPct val="0"/>
              </a:spcBef>
              <a:spcAft>
                <a:spcPct val="0"/>
              </a:spcAft>
            </a:pPr>
            <a:endParaRPr lang="nl-NL" sz="2133" b="1" dirty="0">
              <a:solidFill>
                <a:srgbClr val="111111"/>
              </a:solidFill>
              <a:latin typeface="Sancoale SlSf Cond Light" panose="02000503050000020004" pitchFamily="50" charset="0"/>
              <a:ea typeface="ＭＳ Ｐゴシック" charset="0"/>
            </a:endParaRPr>
          </a:p>
          <a:p>
            <a:pPr defTabSz="609515" fontAlgn="base">
              <a:spcBef>
                <a:spcPct val="0"/>
              </a:spcBef>
              <a:spcAft>
                <a:spcPct val="0"/>
              </a:spcAft>
            </a:pPr>
            <a:r>
              <a:rPr lang="nl-NL" sz="2133" b="1" dirty="0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Bijzondere kosten</a:t>
            </a:r>
          </a:p>
          <a:p>
            <a:pPr defTabSz="609515" fontAlgn="base">
              <a:spcBef>
                <a:spcPct val="0"/>
              </a:spcBef>
              <a:spcAft>
                <a:spcPct val="0"/>
              </a:spcAft>
            </a:pPr>
            <a:r>
              <a:rPr lang="nl-NL" sz="2133" dirty="0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	Financiële tussenkomst in medische en therapeutische behandelingen </a:t>
            </a:r>
            <a:br>
              <a:rPr lang="nl-NL" sz="2133" dirty="0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</a:br>
            <a:r>
              <a:rPr lang="nl-NL" sz="2133" dirty="0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	(medicatie, remgeld …)</a:t>
            </a:r>
          </a:p>
          <a:p>
            <a:pPr defTabSz="609515" fontAlgn="base">
              <a:spcBef>
                <a:spcPct val="0"/>
              </a:spcBef>
              <a:spcAft>
                <a:spcPct val="0"/>
              </a:spcAft>
            </a:pPr>
            <a:endParaRPr lang="nl-NL" sz="2133" b="1" dirty="0">
              <a:solidFill>
                <a:srgbClr val="111111"/>
              </a:solidFill>
              <a:latin typeface="Sancoale SlSf Cond Light" panose="02000503050000020004" pitchFamily="50" charset="0"/>
              <a:ea typeface="ＭＳ Ｐゴシック" charset="0"/>
            </a:endParaRPr>
          </a:p>
          <a:p>
            <a:pPr defTabSz="609515" fontAlgn="base">
              <a:spcBef>
                <a:spcPct val="0"/>
              </a:spcBef>
              <a:spcAft>
                <a:spcPct val="0"/>
              </a:spcAft>
            </a:pPr>
            <a:r>
              <a:rPr lang="nl-NL" sz="2133" b="1" dirty="0">
                <a:solidFill>
                  <a:srgbClr val="111111"/>
                </a:solidFill>
                <a:latin typeface="Sancoale SlSf Cond Light" panose="02000503050000020004" pitchFamily="50" charset="0"/>
                <a:ea typeface="ＭＳ Ｐゴシック" charset="0"/>
              </a:rPr>
              <a:t>6 dagen pleegzorgverlof / jaar</a:t>
            </a:r>
          </a:p>
        </p:txBody>
      </p:sp>
      <p:sp>
        <p:nvSpPr>
          <p:cNvPr id="4" name="Tekstballon: ovaal 3">
            <a:extLst>
              <a:ext uri="{FF2B5EF4-FFF2-40B4-BE49-F238E27FC236}">
                <a16:creationId xmlns:a16="http://schemas.microsoft.com/office/drawing/2014/main" id="{9FD1B820-D42C-450A-828B-473323039A51}"/>
              </a:ext>
            </a:extLst>
          </p:cNvPr>
          <p:cNvSpPr/>
          <p:nvPr/>
        </p:nvSpPr>
        <p:spPr>
          <a:xfrm>
            <a:off x="8685015" y="2656911"/>
            <a:ext cx="2210984" cy="1733832"/>
          </a:xfrm>
          <a:prstGeom prst="wedgeEllipseCallout">
            <a:avLst>
              <a:gd name="adj1" fmla="val -71269"/>
              <a:gd name="adj2" fmla="val -3241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15" fontAlgn="base">
              <a:spcBef>
                <a:spcPct val="0"/>
              </a:spcBef>
              <a:spcAft>
                <a:spcPct val="0"/>
              </a:spcAft>
            </a:pPr>
            <a:r>
              <a:rPr lang="nl-NL" sz="1867" dirty="0">
                <a:solidFill>
                  <a:prstClr val="black"/>
                </a:solidFill>
                <a:latin typeface="Sancoale SlSf Cond Light" panose="02000503050000020004" pitchFamily="50" charset="0"/>
              </a:rPr>
              <a:t>Check actuele bedragen op pleegzorg.be</a:t>
            </a:r>
            <a:endParaRPr lang="nl-BE" sz="1867" dirty="0">
              <a:solidFill>
                <a:prstClr val="black"/>
              </a:solidFill>
              <a:latin typeface="Sancoale SlSf Cond Light" panose="0200050305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95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, Lettertype, logo, schermopname&#10;&#10;Automatisch gegenereerde beschrijving">
            <a:extLst>
              <a:ext uri="{FF2B5EF4-FFF2-40B4-BE49-F238E27FC236}">
                <a16:creationId xmlns:a16="http://schemas.microsoft.com/office/drawing/2014/main" id="{6FE1955E-1422-78FE-D8B1-4554D1934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4133" y="603594"/>
            <a:ext cx="6723733" cy="3933385"/>
          </a:xfrm>
          <a:noFill/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2499AE2-125E-45A6-A95B-DA75F61A7A0A}"/>
              </a:ext>
            </a:extLst>
          </p:cNvPr>
          <p:cNvSpPr txBox="1"/>
          <p:nvPr/>
        </p:nvSpPr>
        <p:spPr>
          <a:xfrm>
            <a:off x="2734133" y="5078027"/>
            <a:ext cx="672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Lees meer op </a:t>
            </a:r>
            <a:r>
              <a:rPr lang="nl-BE" dirty="0">
                <a:hlinkClick r:id="rId3"/>
              </a:rPr>
              <a:t>www.pleegzorg.be/doelgroepen/pleeggast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9782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296000" y="437727"/>
            <a:ext cx="9600000" cy="1143000"/>
          </a:xfrm>
        </p:spPr>
        <p:txBody>
          <a:bodyPr/>
          <a:lstStyle/>
          <a:p>
            <a:r>
              <a:rPr lang="nl-NL" sz="3733" dirty="0"/>
              <a:t>Wat is pleegzorg?</a:t>
            </a:r>
            <a:endParaRPr lang="nl-BE" sz="3733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1296000" y="1580727"/>
            <a:ext cx="9600000" cy="4190155"/>
          </a:xfrm>
        </p:spPr>
        <p:txBody>
          <a:bodyPr/>
          <a:lstStyle/>
          <a:p>
            <a:pPr marL="0" indent="0">
              <a:buNone/>
            </a:pPr>
            <a:br>
              <a:rPr lang="nl-BE" sz="3200" dirty="0">
                <a:latin typeface="Sancoale SlSf Cond Light" pitchFamily="50" charset="0"/>
              </a:rPr>
            </a:br>
            <a:endParaRPr lang="nl-BE" sz="3200" dirty="0">
              <a:latin typeface="Sancoale SlSf Cond Light" pitchFamily="50" charset="0"/>
            </a:endParaRP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1296000" y="1451187"/>
            <a:ext cx="9600000" cy="0"/>
          </a:xfrm>
          <a:prstGeom prst="line">
            <a:avLst/>
          </a:prstGeom>
          <a:ln w="12700">
            <a:solidFill>
              <a:srgbClr val="4AB8A3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hthoek 5"/>
          <p:cNvSpPr/>
          <p:nvPr/>
        </p:nvSpPr>
        <p:spPr>
          <a:xfrm>
            <a:off x="9093722" y="6372277"/>
            <a:ext cx="2557532" cy="307762"/>
          </a:xfrm>
          <a:prstGeom prst="rect">
            <a:avLst/>
          </a:prstGeom>
        </p:spPr>
        <p:txBody>
          <a:bodyPr wrap="none" lIns="121907" tIns="60953" rIns="121907" bIns="60953">
            <a:spAutoFit/>
          </a:bodyPr>
          <a:lstStyle/>
          <a:p>
            <a:pPr algn="r" defTabSz="609515" fontAlgn="base">
              <a:spcBef>
                <a:spcPct val="0"/>
              </a:spcBef>
              <a:spcAft>
                <a:spcPct val="0"/>
              </a:spcAft>
            </a:pPr>
            <a:r>
              <a:rPr lang="nl-BE" sz="1200" dirty="0">
                <a:solidFill>
                  <a:srgbClr val="4AB8A3"/>
                </a:solidFill>
                <a:latin typeface="Sancoale SlSf Cond Medium"/>
                <a:ea typeface="ＭＳ Ｐゴシック" charset="0"/>
              </a:rPr>
              <a:t>COMMUNICATIE</a:t>
            </a:r>
            <a:r>
              <a:rPr lang="nl-BE" sz="1200" dirty="0">
                <a:solidFill>
                  <a:srgbClr val="8A6760"/>
                </a:solidFill>
                <a:latin typeface="Sancoale SlSf Cond Medium"/>
                <a:ea typeface="ＭＳ Ｐゴシック" charset="0"/>
              </a:rPr>
              <a:t>PLEEGZORG</a:t>
            </a:r>
            <a:r>
              <a:rPr lang="nl-BE" sz="1200" dirty="0">
                <a:solidFill>
                  <a:srgbClr val="4AB8A3"/>
                </a:solidFill>
                <a:latin typeface="Sancoale SlSf Cond Medium"/>
                <a:ea typeface="ＭＳ Ｐゴシック" charset="0"/>
              </a:rPr>
              <a:t>VLAANDEREN</a:t>
            </a:r>
            <a:endParaRPr lang="nl-BE" sz="1333" dirty="0">
              <a:solidFill>
                <a:srgbClr val="4AB8A3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DC15926-744E-4525-8005-4345A8E14A0A}"/>
              </a:ext>
            </a:extLst>
          </p:cNvPr>
          <p:cNvSpPr/>
          <p:nvPr/>
        </p:nvSpPr>
        <p:spPr>
          <a:xfrm>
            <a:off x="1196749" y="1631931"/>
            <a:ext cx="9766601" cy="3374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15" fontAlgn="base">
              <a:spcBef>
                <a:spcPct val="0"/>
              </a:spcBef>
              <a:spcAft>
                <a:spcPct val="0"/>
              </a:spcAft>
            </a:pPr>
            <a:r>
              <a:rPr lang="nl-NL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We spreken van pleegzorg wanneer iemand </a:t>
            </a:r>
            <a:r>
              <a:rPr lang="nl-NL" sz="2133" u="sng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inwoont</a:t>
            </a:r>
            <a:r>
              <a:rPr lang="nl-NL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 in een </a:t>
            </a:r>
            <a:r>
              <a:rPr lang="nl-NL" sz="2133" u="sng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ander gezin </a:t>
            </a:r>
          </a:p>
          <a:p>
            <a:pPr defTabSz="609515" fontAlgn="base">
              <a:spcBef>
                <a:spcPct val="0"/>
              </a:spcBef>
              <a:spcAft>
                <a:spcPct val="0"/>
              </a:spcAft>
            </a:pPr>
            <a:endParaRPr lang="nl-NL" sz="2133" dirty="0">
              <a:solidFill>
                <a:prstClr val="black"/>
              </a:solidFill>
              <a:latin typeface="Sancoale SlSf Cond Light" panose="02000503050000020004" pitchFamily="50" charset="0"/>
              <a:ea typeface="ＭＳ Ｐゴシック" charset="0"/>
            </a:endParaRPr>
          </a:p>
          <a:p>
            <a:pPr defTabSz="609515" fontAlgn="base">
              <a:spcBef>
                <a:spcPct val="0"/>
              </a:spcBef>
              <a:spcAft>
                <a:spcPct val="0"/>
              </a:spcAft>
            </a:pPr>
            <a:r>
              <a:rPr lang="nl-NL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Inwonen:</a:t>
            </a:r>
          </a:p>
          <a:p>
            <a:pPr marL="380990" indent="-380990" defTabSz="6095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2133" b="1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Overnachten</a:t>
            </a:r>
            <a:r>
              <a:rPr lang="nl-NL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; op bezoek gaan is niet voldoende</a:t>
            </a:r>
          </a:p>
          <a:p>
            <a:pPr marL="380990" indent="-380990" defTabSz="6095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Kan </a:t>
            </a:r>
            <a:r>
              <a:rPr lang="nl-NL" sz="2133" b="1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voltijds of deeltijds</a:t>
            </a:r>
            <a:r>
              <a:rPr lang="nl-NL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; bv 1 overnachting per maand</a:t>
            </a:r>
          </a:p>
          <a:p>
            <a:pPr marL="380990" indent="-380990" defTabSz="6095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Kan dus ook in combinatie met een andere verblijfplaats</a:t>
            </a:r>
          </a:p>
          <a:p>
            <a:pPr defTabSz="609515" fontAlgn="base">
              <a:spcBef>
                <a:spcPct val="0"/>
              </a:spcBef>
              <a:spcAft>
                <a:spcPct val="0"/>
              </a:spcAft>
            </a:pPr>
            <a:endParaRPr lang="nl-NL" sz="2133" dirty="0">
              <a:solidFill>
                <a:prstClr val="black"/>
              </a:solidFill>
              <a:latin typeface="Sancoale SlSf Cond Light" panose="02000503050000020004" pitchFamily="50" charset="0"/>
              <a:ea typeface="ＭＳ Ｐゴシック" charset="0"/>
            </a:endParaRPr>
          </a:p>
          <a:p>
            <a:pPr defTabSz="609515" fontAlgn="base">
              <a:spcBef>
                <a:spcPct val="0"/>
              </a:spcBef>
              <a:spcAft>
                <a:spcPct val="0"/>
              </a:spcAft>
            </a:pPr>
            <a:r>
              <a:rPr lang="nl-NL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Ander gezin:</a:t>
            </a:r>
          </a:p>
          <a:p>
            <a:pPr marL="380990" indent="-380990" defTabSz="6095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Dus niet bij de eigen ouders of eigen kinderen</a:t>
            </a:r>
          </a:p>
          <a:p>
            <a:pPr marL="380990" indent="-380990" defTabSz="60951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Wel: broer, zus, grootouder(s), oom, tante, buur, collega, ...</a:t>
            </a:r>
          </a:p>
        </p:txBody>
      </p:sp>
    </p:spTree>
    <p:extLst>
      <p:ext uri="{BB962C8B-B14F-4D97-AF65-F5344CB8AC3E}">
        <p14:creationId xmlns:p14="http://schemas.microsoft.com/office/powerpoint/2010/main" val="1584297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296000" y="181544"/>
            <a:ext cx="9600000" cy="1143000"/>
          </a:xfrm>
        </p:spPr>
        <p:txBody>
          <a:bodyPr/>
          <a:lstStyle/>
          <a:p>
            <a:r>
              <a:rPr lang="nl-NL" sz="3733" dirty="0"/>
              <a:t>Wat is pleegzorg voor </a:t>
            </a:r>
            <a:br>
              <a:rPr lang="nl-NL" sz="3733" dirty="0"/>
            </a:br>
            <a:r>
              <a:rPr lang="nl-NL" sz="3733" dirty="0"/>
              <a:t>volwassenen?</a:t>
            </a:r>
            <a:endParaRPr lang="nl-BE" sz="3733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1358753" y="1485900"/>
            <a:ext cx="5971881" cy="4879033"/>
          </a:xfrm>
        </p:spPr>
        <p:txBody>
          <a:bodyPr/>
          <a:lstStyle/>
          <a:p>
            <a:pPr marL="0" indent="0" defTabSz="812760">
              <a:buNone/>
            </a:pPr>
            <a:r>
              <a:rPr lang="nl-NL" sz="2133" b="1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= Pleegzorg voor volwassenen met een beperking en/of psychische kwetsbaarheid (=PLEEGGAST)</a:t>
            </a:r>
            <a:br>
              <a:rPr lang="nl-NL" sz="2133" b="1" dirty="0">
                <a:solidFill>
                  <a:schemeClr val="tx1"/>
                </a:solidFill>
                <a:latin typeface="Sancoale SlSf Cond Light" panose="02000503050000020004" pitchFamily="50" charset="0"/>
              </a:rPr>
            </a:br>
            <a:endParaRPr lang="nl-NL" sz="2133" b="1" dirty="0">
              <a:solidFill>
                <a:schemeClr val="tx1"/>
              </a:solidFill>
              <a:latin typeface="Sancoale SlSf Cond Light" panose="02000503050000020004" pitchFamily="50" charset="0"/>
            </a:endParaRPr>
          </a:p>
          <a:p>
            <a:pPr marL="0" indent="0" defTabSz="812760">
              <a:buNone/>
            </a:pPr>
            <a:r>
              <a:rPr lang="nl-BE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Voorwaarden:</a:t>
            </a:r>
          </a:p>
          <a:p>
            <a:pPr defTabSz="812760">
              <a:buFont typeface="Arial" panose="020B0604020202020204" pitchFamily="34" charset="0"/>
              <a:buChar char="•"/>
            </a:pPr>
            <a:r>
              <a:rPr lang="nl-BE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Volwassene (18+) </a:t>
            </a:r>
          </a:p>
          <a:p>
            <a:pPr defTabSz="812760">
              <a:buFont typeface="Arial" panose="020B0604020202020204" pitchFamily="34" charset="0"/>
              <a:buChar char="•"/>
            </a:pPr>
            <a:r>
              <a:rPr lang="nl-BE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Een (vermoeden van) beperking en/of </a:t>
            </a:r>
          </a:p>
          <a:p>
            <a:pPr defTabSz="812760">
              <a:buFont typeface="Arial" panose="020B0604020202020204" pitchFamily="34" charset="0"/>
              <a:buChar char="•"/>
            </a:pPr>
            <a:r>
              <a:rPr lang="nl-BE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Psychisch/ psychiatrische kwetsbaarheid                                 </a:t>
            </a:r>
          </a:p>
          <a:p>
            <a:pPr defTabSz="812760">
              <a:buFont typeface="Arial" panose="020B0604020202020204" pitchFamily="34" charset="0"/>
              <a:buChar char="•"/>
            </a:pPr>
            <a:r>
              <a:rPr lang="nl-BE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Voltijds of deeltijds inwonend in</a:t>
            </a:r>
            <a:br>
              <a:rPr lang="nl-BE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</a:br>
            <a:r>
              <a:rPr lang="nl-BE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een pleeggezin</a:t>
            </a:r>
          </a:p>
          <a:p>
            <a:pPr defTabSz="812760">
              <a:buFont typeface="Arial" panose="020B0604020202020204" pitchFamily="34" charset="0"/>
              <a:buChar char="•"/>
            </a:pPr>
            <a:endParaRPr lang="nl-BE" sz="1067" dirty="0">
              <a:solidFill>
                <a:schemeClr val="tx1"/>
              </a:solidFill>
              <a:latin typeface="Sancoale SlSf Cond Light" panose="02000503050000020004" pitchFamily="50" charset="0"/>
            </a:endParaRPr>
          </a:p>
          <a:p>
            <a:pPr>
              <a:buFont typeface="Symbol" panose="05050102010706020507" pitchFamily="18" charset="2"/>
              <a:buChar char="Þ"/>
            </a:pPr>
            <a:r>
              <a:rPr lang="nl-BE" sz="1867" dirty="0">
                <a:latin typeface="Sancoale SlSf Cond Light" pitchFamily="50" charset="0"/>
              </a:rPr>
              <a:t>Geen formele diagnose nodig, vermoeden volstaat</a:t>
            </a:r>
            <a:br>
              <a:rPr lang="nl-BE" sz="3200" dirty="0">
                <a:latin typeface="Sancoale SlSf Cond Light" pitchFamily="50" charset="0"/>
              </a:rPr>
            </a:br>
            <a:endParaRPr lang="nl-BE" sz="3200" dirty="0">
              <a:latin typeface="Sancoale SlSf Cond Light" pitchFamily="50" charset="0"/>
            </a:endParaRP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1296000" y="1451187"/>
            <a:ext cx="9600000" cy="0"/>
          </a:xfrm>
          <a:prstGeom prst="line">
            <a:avLst/>
          </a:prstGeom>
          <a:ln w="12700">
            <a:solidFill>
              <a:srgbClr val="4AB8A3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05841A8B-5578-4233-A9BF-6A4C7C9A3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109" y="0"/>
            <a:ext cx="4590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37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296000" y="181544"/>
            <a:ext cx="9600000" cy="1143000"/>
          </a:xfrm>
        </p:spPr>
        <p:txBody>
          <a:bodyPr/>
          <a:lstStyle/>
          <a:p>
            <a:r>
              <a:rPr lang="nl-NL" sz="3733" dirty="0"/>
              <a:t>Waarom samenwerken?</a:t>
            </a:r>
            <a:endParaRPr lang="nl-BE" sz="3733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1358753" y="1485900"/>
            <a:ext cx="9537247" cy="4879033"/>
          </a:xfrm>
        </p:spPr>
        <p:txBody>
          <a:bodyPr/>
          <a:lstStyle/>
          <a:p>
            <a:pPr marL="0" indent="0" defTabSz="812760">
              <a:buNone/>
            </a:pPr>
            <a:br>
              <a:rPr lang="nl-BE" sz="3200" dirty="0">
                <a:latin typeface="Sancoale SlSf Cond Light" pitchFamily="50" charset="0"/>
              </a:rPr>
            </a:br>
            <a:endParaRPr lang="nl-BE" sz="3200" dirty="0">
              <a:latin typeface="Sancoale SlSf Cond Light" pitchFamily="50" charset="0"/>
            </a:endParaRP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1296000" y="1451187"/>
            <a:ext cx="9600000" cy="0"/>
          </a:xfrm>
          <a:prstGeom prst="line">
            <a:avLst/>
          </a:prstGeom>
          <a:ln w="12700">
            <a:solidFill>
              <a:srgbClr val="4AB8A3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6942B746-FC9B-4CE1-8896-2DE03B7E43F2}"/>
              </a:ext>
            </a:extLst>
          </p:cNvPr>
          <p:cNvSpPr/>
          <p:nvPr/>
        </p:nvSpPr>
        <p:spPr>
          <a:xfrm>
            <a:off x="1296000" y="1757785"/>
            <a:ext cx="9600000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BE" sz="1200" dirty="0">
              <a:solidFill>
                <a:srgbClr val="000000"/>
              </a:solidFill>
              <a:latin typeface="Sancoale SlSf Cond Light" panose="0200050305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130" dirty="0">
                <a:latin typeface="Sancoale SlSf Cond Light" panose="02000503050000020004" pitchFamily="50" charset="0"/>
              </a:rPr>
              <a:t>We geloven er sterk in dat de toevoeging van pleegzorg kan leiden tot </a:t>
            </a:r>
            <a:r>
              <a:rPr lang="nl-BE" sz="2130" b="1" dirty="0">
                <a:latin typeface="Sancoale SlSf Cond Light" panose="02000503050000020004" pitchFamily="50" charset="0"/>
              </a:rPr>
              <a:t>nog betere zorg en ondersteuning van jullie cliënt en het gezin waar hij/zij verblijft. </a:t>
            </a:r>
            <a:r>
              <a:rPr lang="nl-BE" sz="2130" dirty="0">
                <a:latin typeface="Sancoale SlSf Cond Light" panose="02000503050000020004" pitchFamily="50" charset="0"/>
              </a:rPr>
              <a:t>Het deelnemen aan het gewone leven in een huiselijke sfeer kan een sterke aanvulling zijn op jullie residentieel aanbod of </a:t>
            </a:r>
            <a:r>
              <a:rPr lang="nl-BE" sz="2130" b="1" dirty="0">
                <a:latin typeface="Sancoale SlSf Cond Light" panose="02000503050000020004" pitchFamily="50" charset="0"/>
              </a:rPr>
              <a:t>bestaande netwerksituaties </a:t>
            </a:r>
            <a:r>
              <a:rPr lang="nl-BE" sz="2130" dirty="0">
                <a:latin typeface="Sancoale SlSf Cond Light" panose="02000503050000020004" pitchFamily="50" charset="0"/>
              </a:rPr>
              <a:t>kunnen geformaliseerd en versterkt worden. </a:t>
            </a:r>
          </a:p>
          <a:p>
            <a:endParaRPr lang="nl-BE" sz="2130" dirty="0">
              <a:latin typeface="Sancoale SlSf Cond Light" panose="0200050305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130" dirty="0">
                <a:latin typeface="Sancoale SlSf Cond Light" panose="02000503050000020004" pitchFamily="50" charset="0"/>
              </a:rPr>
              <a:t>Vanuit een gedeelde zorg, kunnen we namelijk meer bieden aan de cliënt en zijn netwerk. </a:t>
            </a:r>
            <a:r>
              <a:rPr lang="nl-BE" sz="2130" b="1" dirty="0">
                <a:latin typeface="Sancoale SlSf Cond Light" panose="02000503050000020004" pitchFamily="50" charset="0"/>
              </a:rPr>
              <a:t>Samen vormen we een vangnet voor hun vragen, zorgen en noden. </a:t>
            </a:r>
            <a:r>
              <a:rPr lang="nl-BE" sz="2130" dirty="0">
                <a:latin typeface="Sancoale SlSf Cond Light" panose="02000503050000020004" pitchFamily="50" charset="0"/>
              </a:rPr>
              <a:t>Daarnaast kan het een meerwaarde zijn om </a:t>
            </a:r>
            <a:r>
              <a:rPr lang="nl-BE" sz="2130" b="1" dirty="0">
                <a:latin typeface="Sancoale SlSf Cond Light" panose="02000503050000020004" pitchFamily="50" charset="0"/>
              </a:rPr>
              <a:t>expertise te delen met elkaar. </a:t>
            </a:r>
            <a:endParaRPr lang="nl-BE" sz="2130" dirty="0">
              <a:latin typeface="Sancoale SlSf Cond Light" panose="0200050305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876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296000" y="181544"/>
            <a:ext cx="9600000" cy="1143000"/>
          </a:xfrm>
        </p:spPr>
        <p:txBody>
          <a:bodyPr/>
          <a:lstStyle/>
          <a:p>
            <a:r>
              <a:rPr lang="nl-NL" sz="3733" dirty="0"/>
              <a:t>Doelstellingen / impact</a:t>
            </a:r>
            <a:endParaRPr lang="nl-BE" sz="3733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1358753" y="1485900"/>
            <a:ext cx="9537247" cy="4879033"/>
          </a:xfrm>
        </p:spPr>
        <p:txBody>
          <a:bodyPr/>
          <a:lstStyle/>
          <a:p>
            <a:pPr marL="0" indent="0" defTabSz="812760">
              <a:buNone/>
            </a:pPr>
            <a:br>
              <a:rPr lang="nl-BE" sz="3200" dirty="0">
                <a:latin typeface="Sancoale SlSf Cond Light" pitchFamily="50" charset="0"/>
              </a:rPr>
            </a:br>
            <a:endParaRPr lang="nl-BE" sz="3200" dirty="0">
              <a:latin typeface="Sancoale SlSf Cond Light" pitchFamily="50" charset="0"/>
            </a:endParaRP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1296000" y="1451187"/>
            <a:ext cx="9600000" cy="0"/>
          </a:xfrm>
          <a:prstGeom prst="line">
            <a:avLst/>
          </a:prstGeom>
          <a:ln w="12700">
            <a:solidFill>
              <a:srgbClr val="4AB8A3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6942B746-FC9B-4CE1-8896-2DE03B7E43F2}"/>
              </a:ext>
            </a:extLst>
          </p:cNvPr>
          <p:cNvSpPr/>
          <p:nvPr/>
        </p:nvSpPr>
        <p:spPr>
          <a:xfrm>
            <a:off x="1296000" y="1757785"/>
            <a:ext cx="9600000" cy="421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l-BE" sz="1200" dirty="0">
              <a:solidFill>
                <a:srgbClr val="000000"/>
              </a:solidFill>
              <a:latin typeface="Sancoale SlSf Cond Light" panose="0200050305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130" dirty="0">
                <a:latin typeface="Sancoale SlSf Cond Light" panose="02000503050000020004" pitchFamily="50" charset="0"/>
              </a:rPr>
              <a:t>De volwassene krijgt tijdige en laagdrempelige zorg- en hulpverlening. Hierdoor kunnen we eventuele latere problemen of escalaties voorkomen.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130" dirty="0">
              <a:latin typeface="Sancoale SlSf Cond Light" panose="0200050305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130" dirty="0">
                <a:latin typeface="Sancoale SlSf Cond Light" panose="02000503050000020004" pitchFamily="50" charset="0"/>
              </a:rPr>
              <a:t>We versterken het welbevinden en de veerkracht. Dit zowel van de (jong-) volwassene als het pleeggezin.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130" dirty="0">
              <a:latin typeface="Sancoale SlSf Cond Light" panose="0200050305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130" dirty="0">
                <a:latin typeface="Sancoale SlSf Cond Light" panose="02000503050000020004" pitchFamily="50" charset="0"/>
              </a:rPr>
              <a:t>We betrachten het samenleven zo comfortabel en stimulerend te maken/houden voor alle partijen.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130" dirty="0">
              <a:latin typeface="Sancoale SlSf Cond Light" panose="0200050305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130" dirty="0">
                <a:latin typeface="Sancoale SlSf Cond Light" panose="02000503050000020004" pitchFamily="50" charset="0"/>
              </a:rPr>
              <a:t>De (jong-) volwassene bouwt een stabiel en ondersteunend netwerk uit.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130" dirty="0">
              <a:latin typeface="Sancoale SlSf Cond Light" panose="0200050305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130" dirty="0">
                <a:latin typeface="Sancoale SlSf Cond Light" panose="02000503050000020004" pitchFamily="50" charset="0"/>
              </a:rPr>
              <a:t>Er is aansluiting voor de jongere van de jeugdhulp op de volwassenenhulp.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130" dirty="0">
              <a:latin typeface="Sancoale SlSf Cond Light" panose="0200050305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130" dirty="0">
                <a:latin typeface="Sancoale SlSf Cond Light" panose="02000503050000020004" pitchFamily="50" charset="0"/>
              </a:rPr>
              <a:t>De rechten zijn verkend. Waar nodig bieden we ondersteuning om deze rechten te realiseren.</a:t>
            </a:r>
          </a:p>
        </p:txBody>
      </p:sp>
    </p:spTree>
    <p:extLst>
      <p:ext uri="{BB962C8B-B14F-4D97-AF65-F5344CB8AC3E}">
        <p14:creationId xmlns:p14="http://schemas.microsoft.com/office/powerpoint/2010/main" val="1115589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224281" y="440855"/>
            <a:ext cx="9600000" cy="1143000"/>
          </a:xfrm>
        </p:spPr>
        <p:txBody>
          <a:bodyPr/>
          <a:lstStyle/>
          <a:p>
            <a:r>
              <a:rPr lang="nl-NL" sz="3733" dirty="0"/>
              <a:t>Wie zijn onze pleeggezinnen?</a:t>
            </a:r>
            <a:endParaRPr lang="nl-BE" sz="3733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1296000" y="1761816"/>
            <a:ext cx="9600000" cy="3886200"/>
          </a:xfrm>
        </p:spPr>
        <p:txBody>
          <a:bodyPr/>
          <a:lstStyle/>
          <a:p>
            <a:pPr marL="0" indent="0">
              <a:buNone/>
            </a:pPr>
            <a:br>
              <a:rPr lang="nl-BE" sz="3200" dirty="0">
                <a:latin typeface="Sancoale SlSf Cond Light" pitchFamily="50" charset="0"/>
              </a:rPr>
            </a:br>
            <a:endParaRPr lang="nl-BE" sz="3200" dirty="0">
              <a:latin typeface="Sancoale SlSf Cond Light" pitchFamily="50" charset="0"/>
            </a:endParaRPr>
          </a:p>
          <a:p>
            <a:pPr marL="0" indent="0">
              <a:buNone/>
            </a:pPr>
            <a:r>
              <a:rPr lang="nl-BE" sz="3200" dirty="0">
                <a:latin typeface="Sancoale SlSf Cond Light" pitchFamily="50" charset="0"/>
              </a:rPr>
              <a:t>	</a:t>
            </a: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1296000" y="1451187"/>
            <a:ext cx="9600000" cy="0"/>
          </a:xfrm>
          <a:prstGeom prst="line">
            <a:avLst/>
          </a:prstGeom>
          <a:ln w="12700">
            <a:solidFill>
              <a:srgbClr val="4AB8A3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hthoek 2">
            <a:extLst>
              <a:ext uri="{FF2B5EF4-FFF2-40B4-BE49-F238E27FC236}">
                <a16:creationId xmlns:a16="http://schemas.microsoft.com/office/drawing/2014/main" id="{506FED98-CA34-4256-9626-8F4BCEA5D7C1}"/>
              </a:ext>
            </a:extLst>
          </p:cNvPr>
          <p:cNvSpPr/>
          <p:nvPr/>
        </p:nvSpPr>
        <p:spPr>
          <a:xfrm>
            <a:off x="1224282" y="1615055"/>
            <a:ext cx="9393561" cy="439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defTabSz="81276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§"/>
            </a:pPr>
            <a:r>
              <a:rPr lang="en-GB" sz="2133" dirty="0" err="1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Gezinnen</a:t>
            </a:r>
            <a:r>
              <a:rPr lang="en-GB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 die de </a:t>
            </a:r>
            <a:r>
              <a:rPr lang="en-GB" sz="2133" dirty="0" err="1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pleeggast</a:t>
            </a:r>
            <a:r>
              <a:rPr lang="en-GB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 </a:t>
            </a:r>
            <a:r>
              <a:rPr lang="en-GB" sz="2133" dirty="0" err="1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kennen</a:t>
            </a:r>
            <a:r>
              <a:rPr lang="en-GB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 (</a:t>
            </a:r>
            <a:r>
              <a:rPr lang="en-GB" sz="2133" dirty="0" err="1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netwerkgezin</a:t>
            </a:r>
            <a:r>
              <a:rPr lang="en-GB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)</a:t>
            </a:r>
            <a:endParaRPr lang="nl-BE" sz="2133" dirty="0">
              <a:solidFill>
                <a:prstClr val="black"/>
              </a:solidFill>
              <a:latin typeface="Sancoale SlSf Cond Light" panose="02000503050000020004" pitchFamily="50" charset="0"/>
              <a:ea typeface="ＭＳ Ｐゴシック" charset="0"/>
            </a:endParaRPr>
          </a:p>
          <a:p>
            <a:pPr defTabSz="812760" fontAlgn="base">
              <a:spcBef>
                <a:spcPct val="20000"/>
              </a:spcBef>
              <a:spcAft>
                <a:spcPct val="0"/>
              </a:spcAft>
              <a:buSzPct val="60000"/>
            </a:pPr>
            <a:r>
              <a:rPr lang="en-GB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	De </a:t>
            </a:r>
            <a:r>
              <a:rPr lang="en-GB" sz="2133" dirty="0" err="1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pleeggast</a:t>
            </a:r>
            <a:r>
              <a:rPr lang="en-GB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 </a:t>
            </a:r>
            <a:r>
              <a:rPr lang="en-GB" sz="2133" dirty="0" err="1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woont</a:t>
            </a:r>
            <a:r>
              <a:rPr lang="en-GB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 in </a:t>
            </a:r>
            <a:r>
              <a:rPr lang="en-GB" sz="2133" dirty="0" err="1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bij</a:t>
            </a:r>
            <a:r>
              <a:rPr lang="en-GB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 </a:t>
            </a:r>
            <a:r>
              <a:rPr lang="en-GB" sz="2133" dirty="0" err="1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een</a:t>
            </a:r>
            <a:r>
              <a:rPr lang="en-GB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 </a:t>
            </a:r>
            <a:r>
              <a:rPr lang="en-GB" sz="2133" dirty="0" err="1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pleeggezin</a:t>
            </a:r>
            <a:r>
              <a:rPr lang="en-GB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 </a:t>
            </a:r>
            <a:r>
              <a:rPr lang="en-GB" sz="2133" dirty="0" err="1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dat</a:t>
            </a:r>
            <a:r>
              <a:rPr lang="en-GB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 </a:t>
            </a:r>
            <a:r>
              <a:rPr lang="en-GB" sz="2133" dirty="0" err="1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familie</a:t>
            </a:r>
            <a:r>
              <a:rPr lang="en-GB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 of </a:t>
            </a:r>
            <a:r>
              <a:rPr lang="en-GB" sz="2133" dirty="0" err="1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een</a:t>
            </a:r>
            <a:r>
              <a:rPr lang="en-GB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 </a:t>
            </a:r>
            <a:r>
              <a:rPr lang="en-GB" sz="2133" dirty="0" err="1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kennis</a:t>
            </a:r>
            <a:r>
              <a:rPr lang="en-GB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 is.  </a:t>
            </a:r>
            <a:br>
              <a:rPr lang="en-GB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</a:br>
            <a:r>
              <a:rPr lang="en-GB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	</a:t>
            </a:r>
            <a:r>
              <a:rPr lang="en-GB" sz="2133" dirty="0" err="1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Bv</a:t>
            </a:r>
            <a:r>
              <a:rPr lang="en-GB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. </a:t>
            </a:r>
            <a:r>
              <a:rPr lang="en-GB" sz="2133" dirty="0" err="1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Zus</a:t>
            </a:r>
            <a:r>
              <a:rPr lang="en-GB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, </a:t>
            </a:r>
            <a:r>
              <a:rPr lang="en-GB" sz="2133" dirty="0" err="1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broer</a:t>
            </a:r>
            <a:r>
              <a:rPr lang="en-GB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, </a:t>
            </a:r>
            <a:r>
              <a:rPr lang="en-GB" sz="2133" dirty="0" err="1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oom</a:t>
            </a:r>
            <a:r>
              <a:rPr lang="en-GB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, </a:t>
            </a:r>
            <a:r>
              <a:rPr lang="en-GB" sz="2133" dirty="0" err="1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tante</a:t>
            </a:r>
            <a:r>
              <a:rPr lang="en-GB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, </a:t>
            </a:r>
            <a:r>
              <a:rPr lang="en-GB" sz="2133" dirty="0" err="1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buur</a:t>
            </a:r>
            <a:r>
              <a:rPr lang="en-GB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, </a:t>
            </a:r>
            <a:r>
              <a:rPr lang="en-GB" sz="2133" dirty="0" err="1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collega</a:t>
            </a:r>
            <a:r>
              <a:rPr lang="en-GB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, </a:t>
            </a:r>
            <a:r>
              <a:rPr lang="en-GB" sz="2133" dirty="0" err="1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begeleider</a:t>
            </a:r>
            <a:r>
              <a:rPr lang="en-GB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…</a:t>
            </a:r>
          </a:p>
          <a:p>
            <a:pPr defTabSz="812760" fontAlgn="base">
              <a:spcBef>
                <a:spcPct val="20000"/>
              </a:spcBef>
              <a:spcAft>
                <a:spcPct val="0"/>
              </a:spcAft>
              <a:buSzPct val="60000"/>
            </a:pPr>
            <a:endParaRPr lang="en-GB" sz="2133" dirty="0">
              <a:solidFill>
                <a:prstClr val="black"/>
              </a:solidFill>
              <a:latin typeface="Sancoale SlSf Cond Light" panose="02000503050000020004" pitchFamily="50" charset="0"/>
              <a:ea typeface="ＭＳ Ｐゴシック" charset="0"/>
            </a:endParaRPr>
          </a:p>
          <a:p>
            <a:pPr marL="342900" indent="-342900" defTabSz="812760" fontAlgn="base">
              <a:spcBef>
                <a:spcPct val="20000"/>
              </a:spcBef>
              <a:spcAft>
                <a:spcPct val="0"/>
              </a:spcAft>
              <a:buSzPct val="60000"/>
              <a:buFont typeface="Arial" panose="020B0604020202020204" pitchFamily="34" charset="0"/>
              <a:buChar char="•"/>
            </a:pPr>
            <a:r>
              <a:rPr lang="nl-BE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Gezinnen die door de pleegzorgdienst gevonden worden (bestandsgezin)</a:t>
            </a:r>
          </a:p>
          <a:p>
            <a:pPr defTabSz="812760" fontAlgn="base">
              <a:spcBef>
                <a:spcPct val="20000"/>
              </a:spcBef>
              <a:spcAft>
                <a:spcPct val="0"/>
              </a:spcAft>
              <a:buSzPct val="60000"/>
            </a:pPr>
            <a:r>
              <a:rPr lang="nl-BE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Het gezin kent/kende de pleeggast nog niet.</a:t>
            </a:r>
          </a:p>
          <a:p>
            <a:pPr defTabSz="812760" fontAlgn="base">
              <a:spcBef>
                <a:spcPct val="20000"/>
              </a:spcBef>
              <a:spcAft>
                <a:spcPct val="0"/>
              </a:spcAft>
              <a:buSzPct val="60000"/>
            </a:pPr>
            <a:endParaRPr lang="nl-NL" sz="2133" dirty="0">
              <a:solidFill>
                <a:prstClr val="black"/>
              </a:solidFill>
              <a:latin typeface="Sancoale SlSf Cond Light" panose="02000503050000020004" pitchFamily="50" charset="0"/>
              <a:ea typeface="ＭＳ Ｐゴシック" charset="0"/>
            </a:endParaRPr>
          </a:p>
          <a:p>
            <a:pPr defTabSz="812760" fontAlgn="base">
              <a:spcBef>
                <a:spcPct val="20000"/>
              </a:spcBef>
              <a:spcAft>
                <a:spcPct val="0"/>
              </a:spcAft>
              <a:buSzPct val="60000"/>
            </a:pPr>
            <a:r>
              <a:rPr lang="nl-BE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Een pleegplaatsing voor volwassenen is volledig vrijwillig. Als de pleegplaatsing om</a:t>
            </a:r>
          </a:p>
          <a:p>
            <a:pPr defTabSz="812760" fontAlgn="base">
              <a:spcBef>
                <a:spcPct val="20000"/>
              </a:spcBef>
              <a:spcAft>
                <a:spcPct val="0"/>
              </a:spcAft>
              <a:buSzPct val="60000"/>
            </a:pPr>
            <a:r>
              <a:rPr lang="nl-BE" sz="2133" dirty="0">
                <a:solidFill>
                  <a:prstClr val="black"/>
                </a:solidFill>
                <a:latin typeface="Sancoale SlSf Cond Light" panose="02000503050000020004" pitchFamily="50" charset="0"/>
                <a:ea typeface="ＭＳ Ｐゴシック" charset="0"/>
              </a:rPr>
              <a:t>een bepaalde reden wordt stopgezet, gaan we mee op zoek naar passende vervolghulpverlening.</a:t>
            </a:r>
          </a:p>
          <a:p>
            <a:pPr defTabSz="812760" fontAlgn="base">
              <a:spcBef>
                <a:spcPct val="20000"/>
              </a:spcBef>
              <a:spcAft>
                <a:spcPct val="0"/>
              </a:spcAft>
              <a:buSzPct val="60000"/>
            </a:pPr>
            <a:endParaRPr lang="en-GB" sz="2133" dirty="0">
              <a:solidFill>
                <a:prstClr val="black"/>
              </a:solidFill>
              <a:latin typeface="Sancoale SlSf Cond Light" panose="02000503050000020004" pitchFamily="50" charset="0"/>
              <a:ea typeface="ＭＳ Ｐゴシック" charset="0"/>
            </a:endParaRPr>
          </a:p>
          <a:p>
            <a:pPr defTabSz="812760" fontAlgn="base">
              <a:spcBef>
                <a:spcPct val="20000"/>
              </a:spcBef>
              <a:spcAft>
                <a:spcPct val="0"/>
              </a:spcAft>
              <a:buSzPct val="60000"/>
            </a:pPr>
            <a:endParaRPr lang="nl-NL" sz="2667" dirty="0">
              <a:solidFill>
                <a:prstClr val="black"/>
              </a:solidFill>
              <a:latin typeface="Sancoale SlSf Cond Light" panose="02000503050000020004" pitchFamily="50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254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296000" y="437727"/>
            <a:ext cx="9600000" cy="1143000"/>
          </a:xfrm>
        </p:spPr>
        <p:txBody>
          <a:bodyPr/>
          <a:lstStyle/>
          <a:p>
            <a:r>
              <a:rPr lang="nl-NL" sz="3733" dirty="0">
                <a:latin typeface="Trebuchet MS" panose="020B0603020202020204" pitchFamily="34" charset="0"/>
              </a:rPr>
              <a:t>Vormen van pleegzorg</a:t>
            </a:r>
            <a:endParaRPr lang="nl-BE" sz="3733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1296000" y="1761816"/>
            <a:ext cx="7279829" cy="3886200"/>
          </a:xfrm>
        </p:spPr>
        <p:txBody>
          <a:bodyPr/>
          <a:lstStyle/>
          <a:p>
            <a:pPr marL="0" indent="0">
              <a:buNone/>
            </a:pPr>
            <a:r>
              <a:rPr lang="nl-BE" sz="2130" dirty="0">
                <a:solidFill>
                  <a:schemeClr val="tx1"/>
                </a:solidFill>
                <a:latin typeface="Sancoale SlSf Cond Light" pitchFamily="50" charset="0"/>
              </a:rPr>
              <a:t>De duur van een plaatsing kan variëren tussen: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2130" dirty="0">
                <a:solidFill>
                  <a:schemeClr val="tx1"/>
                </a:solidFill>
                <a:latin typeface="Sancoale SlSf Cond Light" pitchFamily="50" charset="0"/>
              </a:rPr>
              <a:t>een tijdelijk verblijf: dan verblijft de pleeggast bijvoorbeeld enkele weken tijdens een vakantieperiode of gaat hij/zij af en toe logeren in een gezin, bijvoorbeeld een weekend per maand.</a:t>
            </a:r>
          </a:p>
          <a:p>
            <a:pPr>
              <a:buFont typeface="Arial" panose="020B0604020202020204" pitchFamily="34" charset="0"/>
              <a:buChar char="•"/>
            </a:pPr>
            <a:endParaRPr lang="nl-BE" sz="2130" dirty="0">
              <a:solidFill>
                <a:schemeClr val="tx1"/>
              </a:solidFill>
              <a:latin typeface="Sancoale SlSf Cond Light" pitchFamily="50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BE" sz="2130" dirty="0">
                <a:solidFill>
                  <a:schemeClr val="tx1"/>
                </a:solidFill>
                <a:latin typeface="Sancoale SlSf Cond Light" pitchFamily="50" charset="0"/>
              </a:rPr>
              <a:t>een langere periode: van bijvoorbeeld meerdere jaren. Dit kan gaan over een voltijds of deeltijds verblijf. Bijvoorbeeld omdat de pleeggast tijdens de week in een voorziening verblijft.</a:t>
            </a:r>
          </a:p>
          <a:p>
            <a:pPr marL="0" indent="0">
              <a:buNone/>
            </a:pPr>
            <a:br>
              <a:rPr lang="nl-BE" sz="3200" dirty="0">
                <a:latin typeface="Sancoale SlSf Cond Light" pitchFamily="50" charset="0"/>
              </a:rPr>
            </a:br>
            <a:endParaRPr lang="nl-BE" sz="3200" dirty="0">
              <a:latin typeface="Sancoale SlSf Cond Light" pitchFamily="50" charset="0"/>
            </a:endParaRP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1296000" y="1451187"/>
            <a:ext cx="9600000" cy="0"/>
          </a:xfrm>
          <a:prstGeom prst="line">
            <a:avLst/>
          </a:prstGeom>
          <a:ln w="12700">
            <a:solidFill>
              <a:srgbClr val="4AB8A3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A8D20708-EFD7-4ED6-822F-A9E7D7E8C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829" y="1456062"/>
            <a:ext cx="3616172" cy="540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29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296000" y="437727"/>
            <a:ext cx="9600000" cy="1143000"/>
          </a:xfrm>
        </p:spPr>
        <p:txBody>
          <a:bodyPr/>
          <a:lstStyle/>
          <a:p>
            <a:r>
              <a:rPr lang="nl-NL" sz="3733" dirty="0"/>
              <a:t>Wat doet de pleegzorgbegeleider?</a:t>
            </a:r>
            <a:endParaRPr lang="nl-BE" sz="3733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1296000" y="1558566"/>
            <a:ext cx="9939161" cy="4564327"/>
          </a:xfrm>
        </p:spPr>
        <p:txBody>
          <a:bodyPr/>
          <a:lstStyle/>
          <a:p>
            <a:pPr marL="0" indent="0">
              <a:buNone/>
            </a:pPr>
            <a:r>
              <a:rPr lang="nl-BE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Elke </a:t>
            </a:r>
            <a:r>
              <a:rPr lang="nl-BE" sz="2133" b="1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pleeggast</a:t>
            </a:r>
            <a:r>
              <a:rPr lang="nl-BE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 krijgt een persoonlijke begeleider die de pleeggast in heel wat zaken ondersteunt: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A</a:t>
            </a:r>
            <a:r>
              <a:rPr lang="nl-BE" sz="2133" dirty="0" err="1">
                <a:solidFill>
                  <a:schemeClr val="tx1"/>
                </a:solidFill>
                <a:latin typeface="Sancoale SlSf Cond Light" panose="02000503050000020004" pitchFamily="50" charset="0"/>
              </a:rPr>
              <a:t>anvraag</a:t>
            </a:r>
            <a:r>
              <a:rPr lang="nl-BE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 FOD-uitkering of OCMW-leefloon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A</a:t>
            </a:r>
            <a:r>
              <a:rPr lang="nl-BE" sz="2133" dirty="0" err="1">
                <a:solidFill>
                  <a:schemeClr val="tx1"/>
                </a:solidFill>
                <a:latin typeface="Sancoale SlSf Cond Light" panose="02000503050000020004" pitchFamily="50" charset="0"/>
              </a:rPr>
              <a:t>anvraag</a:t>
            </a:r>
            <a:r>
              <a:rPr lang="nl-BE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 of herziening PVB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Z</a:t>
            </a:r>
            <a:r>
              <a:rPr lang="nl-BE" sz="2133" dirty="0" err="1">
                <a:solidFill>
                  <a:schemeClr val="tx1"/>
                </a:solidFill>
                <a:latin typeface="Sancoale SlSf Cond Light" panose="02000503050000020004" pitchFamily="50" charset="0"/>
              </a:rPr>
              <a:t>oektocht</a:t>
            </a:r>
            <a:r>
              <a:rPr lang="nl-BE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 geschikte woonformule en/of dagbesteding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V</a:t>
            </a:r>
            <a:r>
              <a:rPr lang="nl-BE" sz="2133" dirty="0" err="1">
                <a:solidFill>
                  <a:schemeClr val="tx1"/>
                </a:solidFill>
                <a:latin typeface="Sancoale SlSf Cond Light" panose="02000503050000020004" pitchFamily="50" charset="0"/>
              </a:rPr>
              <a:t>rije</a:t>
            </a:r>
            <a:r>
              <a:rPr lang="nl-BE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 tijd, planning weekend, uitstap of vakantie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B</a:t>
            </a:r>
            <a:r>
              <a:rPr lang="nl-BE" sz="2133" dirty="0" err="1">
                <a:solidFill>
                  <a:schemeClr val="tx1"/>
                </a:solidFill>
                <a:latin typeface="Sancoale SlSf Cond Light" panose="02000503050000020004" pitchFamily="50" charset="0"/>
              </a:rPr>
              <a:t>ewindvoering</a:t>
            </a:r>
            <a:r>
              <a:rPr lang="nl-BE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, budgetbeheer of – begeleiding opstarten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…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2667" dirty="0">
              <a:solidFill>
                <a:schemeClr val="tx1"/>
              </a:solidFill>
              <a:latin typeface="Sancoale SlSf Cond Light" panose="02000503050000020004" pitchFamily="50" charset="0"/>
            </a:endParaRPr>
          </a:p>
          <a:p>
            <a:pPr marL="0" indent="0">
              <a:buNone/>
            </a:pPr>
            <a:br>
              <a:rPr lang="nl-BE" sz="3200" dirty="0">
                <a:latin typeface="Sancoale SlSf Cond Light" pitchFamily="50" charset="0"/>
              </a:rPr>
            </a:br>
            <a:endParaRPr lang="nl-BE" sz="3200" dirty="0">
              <a:latin typeface="Sancoale SlSf Cond Light" pitchFamily="50" charset="0"/>
            </a:endParaRP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1296000" y="1451187"/>
            <a:ext cx="9600000" cy="0"/>
          </a:xfrm>
          <a:prstGeom prst="line">
            <a:avLst/>
          </a:prstGeom>
          <a:ln w="12700">
            <a:solidFill>
              <a:srgbClr val="4AB8A3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023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296000" y="437727"/>
            <a:ext cx="9600000" cy="1143000"/>
          </a:xfrm>
        </p:spPr>
        <p:txBody>
          <a:bodyPr/>
          <a:lstStyle/>
          <a:p>
            <a:r>
              <a:rPr lang="nl-NL" sz="3733" dirty="0"/>
              <a:t>Wat doet de pleegzorgbegeleider?</a:t>
            </a:r>
            <a:endParaRPr lang="nl-BE" sz="3733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1296000" y="1558566"/>
            <a:ext cx="9939161" cy="4564327"/>
          </a:xfrm>
        </p:spPr>
        <p:txBody>
          <a:bodyPr/>
          <a:lstStyle/>
          <a:p>
            <a:pPr marL="0" indent="0">
              <a:buNone/>
            </a:pPr>
            <a:r>
              <a:rPr lang="nl-NL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Ook het </a:t>
            </a:r>
            <a:r>
              <a:rPr lang="nl-NL" sz="2133" b="1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pleeggezin</a:t>
            </a:r>
            <a:r>
              <a:rPr lang="nl-NL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 kan rekenen op: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Advies </a:t>
            </a:r>
            <a:r>
              <a:rPr lang="nl-NL" sz="2133" dirty="0" err="1">
                <a:solidFill>
                  <a:schemeClr val="tx1"/>
                </a:solidFill>
                <a:latin typeface="Sancoale SlSf Cond Light" panose="02000503050000020004" pitchFamily="50" charset="0"/>
              </a:rPr>
              <a:t>mbt</a:t>
            </a:r>
            <a:r>
              <a:rPr lang="nl-NL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 het samenwonen met de gast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Balans draagkracht / draaglast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133" dirty="0">
                <a:solidFill>
                  <a:schemeClr val="tx1"/>
                </a:solidFill>
                <a:latin typeface="Sancoale SlSf Cond Light" panose="02000503050000020004" pitchFamily="50" charset="0"/>
              </a:rPr>
              <a:t>Lotgenotencontact</a:t>
            </a:r>
            <a:endParaRPr lang="nl-BE" sz="2133" dirty="0">
              <a:solidFill>
                <a:schemeClr val="tx1"/>
              </a:solidFill>
              <a:latin typeface="Sancoale SlSf Cond Light" panose="02000503050000020004" pitchFamily="50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sz="2667" dirty="0">
              <a:solidFill>
                <a:schemeClr val="tx1"/>
              </a:solidFill>
              <a:latin typeface="Sancoale SlSf Cond Light" panose="02000503050000020004" pitchFamily="50" charset="0"/>
            </a:endParaRPr>
          </a:p>
          <a:p>
            <a:pPr marL="0" indent="0">
              <a:buNone/>
            </a:pPr>
            <a:br>
              <a:rPr lang="nl-BE" sz="3200" dirty="0">
                <a:latin typeface="Sancoale SlSf Cond Light" pitchFamily="50" charset="0"/>
              </a:rPr>
            </a:br>
            <a:endParaRPr lang="nl-BE" sz="3200" dirty="0">
              <a:latin typeface="Sancoale SlSf Cond Light" pitchFamily="50" charset="0"/>
            </a:endParaRP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1296000" y="1451187"/>
            <a:ext cx="9600000" cy="0"/>
          </a:xfrm>
          <a:prstGeom prst="line">
            <a:avLst/>
          </a:prstGeom>
          <a:ln w="12700">
            <a:solidFill>
              <a:srgbClr val="4AB8A3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B7FEBED2-A982-4C19-AD53-88572F970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323" y="2713454"/>
            <a:ext cx="5559677" cy="370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06284"/>
      </p:ext>
    </p:extLst>
  </p:cSld>
  <p:clrMapOvr>
    <a:masterClrMapping/>
  </p:clrMapOvr>
</p:sld>
</file>

<file path=ppt/theme/theme1.xml><?xml version="1.0" encoding="utf-8"?>
<a:theme xmlns:a="http://schemas.openxmlformats.org/drawingml/2006/main" name="Vlaander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862</Words>
  <Application>Microsoft Office PowerPoint</Application>
  <PresentationFormat>Breedbeeld</PresentationFormat>
  <Paragraphs>111</Paragraphs>
  <Slides>12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22" baseType="lpstr">
      <vt:lpstr>ＭＳ Ｐゴシック</vt:lpstr>
      <vt:lpstr>Arial</vt:lpstr>
      <vt:lpstr>Calibri</vt:lpstr>
      <vt:lpstr>Sancoale SlSf Cond Light</vt:lpstr>
      <vt:lpstr>Sancoale SlSf Cond Medium</vt:lpstr>
      <vt:lpstr>Sancoale SlSf Cond Regular</vt:lpstr>
      <vt:lpstr>Symbol</vt:lpstr>
      <vt:lpstr>Trebuchet MS</vt:lpstr>
      <vt:lpstr>Wingdings</vt:lpstr>
      <vt:lpstr>Vlaanderen</vt:lpstr>
      <vt:lpstr>Welkom</vt:lpstr>
      <vt:lpstr>Wat is pleegzorg?</vt:lpstr>
      <vt:lpstr>Wat is pleegzorg voor  volwassenen?</vt:lpstr>
      <vt:lpstr>Waarom samenwerken?</vt:lpstr>
      <vt:lpstr>Doelstellingen / impact</vt:lpstr>
      <vt:lpstr>Wie zijn onze pleeggezinnen?</vt:lpstr>
      <vt:lpstr>Vormen van pleegzorg</vt:lpstr>
      <vt:lpstr>Wat doet de pleegzorgbegeleider?</vt:lpstr>
      <vt:lpstr>Wat doet de pleegzorgbegeleider?</vt:lpstr>
      <vt:lpstr>Wat betekent pleegzorgbegeleiding nog?</vt:lpstr>
      <vt:lpstr>Wat betekent pleegzorg nog?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</dc:title>
  <dc:creator>David Van Steenbergen</dc:creator>
  <cp:lastModifiedBy>David Van Steenbergen</cp:lastModifiedBy>
  <cp:revision>14</cp:revision>
  <dcterms:created xsi:type="dcterms:W3CDTF">2025-05-16T06:27:47Z</dcterms:created>
  <dcterms:modified xsi:type="dcterms:W3CDTF">2025-09-09T13:46:04Z</dcterms:modified>
</cp:coreProperties>
</file>