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64" r:id="rId4"/>
    <p:sldId id="297" r:id="rId5"/>
    <p:sldId id="350" r:id="rId6"/>
    <p:sldId id="373" r:id="rId7"/>
    <p:sldId id="351" r:id="rId8"/>
    <p:sldId id="342"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296" r:id="rId25"/>
    <p:sldId id="295" r:id="rId26"/>
  </p:sldIdLst>
  <p:sldSz cx="18288000" cy="10287000"/>
  <p:notesSz cx="6858000" cy="9144000"/>
  <p:embeddedFontLst>
    <p:embeddedFont>
      <p:font typeface="Krub Bold" panose="020B0604020202020204" charset="-34"/>
      <p:regular r:id="rId28"/>
    </p:embeddedFont>
    <p:embeddedFont>
      <p:font typeface="Poppins" panose="00000500000000000000" pitchFamily="2" charset="0"/>
      <p:regular r:id="rId29"/>
      <p:bold r:id="rId30"/>
    </p:embeddedFont>
    <p:embeddedFont>
      <p:font typeface="Poppins Ultra-Bold" panose="020B0604020202020204" charset="0"/>
      <p:regular r:id="rId31"/>
    </p:embeddedFont>
    <p:embeddedFont>
      <p:font typeface="Source Sans Pro" panose="020B0503030403020204" pitchFamily="34" charset="0"/>
      <p:regular r:id="rId32"/>
    </p:embeddedFont>
    <p:embeddedFont>
      <p:font typeface="Ubuntu" panose="020B0504030602030204" pitchFamily="3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Z regio Menen - Gilles Deschepper" userId="d20d3425-bd30-4735-85d1-66011ceab877" providerId="ADAL" clId="{B56FC0EF-4E67-4F0E-B6AC-81BC6056C9F8}"/>
    <pc:docChg chg="modSld">
      <pc:chgData name="ELZ regio Menen - Gilles Deschepper" userId="d20d3425-bd30-4735-85d1-66011ceab877" providerId="ADAL" clId="{B56FC0EF-4E67-4F0E-B6AC-81BC6056C9F8}" dt="2025-09-23T10:21:47.649" v="2" actId="14100"/>
      <pc:docMkLst>
        <pc:docMk/>
      </pc:docMkLst>
      <pc:sldChg chg="modSp mod">
        <pc:chgData name="ELZ regio Menen - Gilles Deschepper" userId="d20d3425-bd30-4735-85d1-66011ceab877" providerId="ADAL" clId="{B56FC0EF-4E67-4F0E-B6AC-81BC6056C9F8}" dt="2025-09-23T10:21:47.649" v="2" actId="14100"/>
        <pc:sldMkLst>
          <pc:docMk/>
          <pc:sldMk cId="3425621988" sldId="384"/>
        </pc:sldMkLst>
        <pc:graphicFrameChg chg="mod modGraphic">
          <ac:chgData name="ELZ regio Menen - Gilles Deschepper" userId="d20d3425-bd30-4735-85d1-66011ceab877" providerId="ADAL" clId="{B56FC0EF-4E67-4F0E-B6AC-81BC6056C9F8}" dt="2025-09-23T10:21:47.649" v="2" actId="14100"/>
          <ac:graphicFrameMkLst>
            <pc:docMk/>
            <pc:sldMk cId="3425621988" sldId="384"/>
            <ac:graphicFrameMk id="2" creationId="{EEBB5AFF-6D2E-C3B9-2C78-5CFF00A0E8D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910E1-E125-7DA1-83F5-D012EA4703B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47E39C-AA3B-44A7-73A5-2CCD4EEEE4B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293E6A8-89A7-80B8-21E7-84863E3E91A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D7ED8BC-8F91-BFF0-D63A-9ED17DFAB9B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400F77A-2D28-04F4-AEEF-CE2F190149F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D2405835-238D-21ED-A860-D7E1F2C10C8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4D23626-02EA-01E2-EE9E-80ABEE683C6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5090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BEE416C1-5817-6646-3BD8-9B469E678BC7}"/>
              </a:ext>
            </a:extLst>
          </p:cNvPr>
          <p:cNvSpPr>
            <a:spLocks noGrp="1"/>
          </p:cNvSpPr>
          <p:nvPr>
            <p:ph type="pic" sz="quarter" idx="27"/>
          </p:nvPr>
        </p:nvSpPr>
        <p:spPr>
          <a:xfrm>
            <a:off x="10815147" y="0"/>
            <a:ext cx="7472853" cy="10287000"/>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10" name="Tijdelijke aanduiding voor tekst 2">
            <a:extLst>
              <a:ext uri="{FF2B5EF4-FFF2-40B4-BE49-F238E27FC236}">
                <a16:creationId xmlns:a16="http://schemas.microsoft.com/office/drawing/2014/main" id="{A1811999-31A4-0BCF-FEC8-FBDE2A522712}"/>
              </a:ext>
            </a:extLst>
          </p:cNvPr>
          <p:cNvSpPr>
            <a:spLocks noGrp="1"/>
          </p:cNvSpPr>
          <p:nvPr>
            <p:ph idx="1" hasCustomPrompt="1"/>
          </p:nvPr>
        </p:nvSpPr>
        <p:spPr>
          <a:xfrm>
            <a:off x="1583161" y="3149020"/>
            <a:ext cx="8427944" cy="6083006"/>
          </a:xfrm>
          <a:prstGeom prst="rect">
            <a:avLst/>
          </a:prstGeom>
        </p:spPr>
        <p:txBody>
          <a:bodyPr vert="horz" lIns="91440" tIns="45720" rIns="91440" bIns="45720" rtlCol="0">
            <a:noAutofit/>
          </a:bodyPr>
          <a:lstStyle>
            <a:lvl1pPr marL="685800" indent="-685800">
              <a:buFont typeface="Arial" panose="020B0604020202020204" pitchFamily="34" charset="0"/>
              <a:buChar char="•"/>
              <a:defRPr sz="4500"/>
            </a:lvl1pPr>
          </a:lstStyle>
          <a:p>
            <a:pPr lvl="0"/>
            <a:r>
              <a:rPr lang="nl-NL" dirty="0"/>
              <a:t>Hier komt tekst</a:t>
            </a:r>
          </a:p>
        </p:txBody>
      </p:sp>
      <p:sp>
        <p:nvSpPr>
          <p:cNvPr id="12" name="Titel 1">
            <a:extLst>
              <a:ext uri="{FF2B5EF4-FFF2-40B4-BE49-F238E27FC236}">
                <a16:creationId xmlns:a16="http://schemas.microsoft.com/office/drawing/2014/main" id="{9F589D7B-51E3-13CC-E8EA-7C859EFAA81A}"/>
              </a:ext>
            </a:extLst>
          </p:cNvPr>
          <p:cNvSpPr>
            <a:spLocks noGrp="1"/>
          </p:cNvSpPr>
          <p:nvPr>
            <p:ph type="title" hasCustomPrompt="1"/>
          </p:nvPr>
        </p:nvSpPr>
        <p:spPr>
          <a:xfrm>
            <a:off x="1583162" y="619726"/>
            <a:ext cx="8640960" cy="1988345"/>
          </a:xfrm>
          <a:prstGeom prst="rect">
            <a:avLst/>
          </a:prstGeom>
        </p:spPr>
        <p:txBody>
          <a:bodyPr/>
          <a:lstStyle>
            <a:lvl1pPr>
              <a:defRPr>
                <a:solidFill>
                  <a:srgbClr val="6DB4AF"/>
                </a:solidFill>
              </a:defRPr>
            </a:lvl1pPr>
          </a:lstStyle>
          <a:p>
            <a:r>
              <a:rPr lang="nl-NL" dirty="0"/>
              <a:t>Titel</a:t>
            </a:r>
            <a:endParaRPr lang="nl-BE" dirty="0"/>
          </a:p>
        </p:txBody>
      </p:sp>
      <p:sp>
        <p:nvSpPr>
          <p:cNvPr id="4" name="Rechthoek 3">
            <a:extLst>
              <a:ext uri="{FF2B5EF4-FFF2-40B4-BE49-F238E27FC236}">
                <a16:creationId xmlns:a16="http://schemas.microsoft.com/office/drawing/2014/main" id="{957E6487-8170-A2EE-60BA-92789673BF6E}"/>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9357784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F62F19A2-24FE-9174-6C1D-282E14253543}"/>
              </a:ext>
            </a:extLst>
          </p:cNvPr>
          <p:cNvSpPr>
            <a:spLocks noGrp="1"/>
          </p:cNvSpPr>
          <p:nvPr>
            <p:ph type="pic" sz="quarter" idx="27"/>
          </p:nvPr>
        </p:nvSpPr>
        <p:spPr>
          <a:xfrm>
            <a:off x="9637935" y="3149020"/>
            <a:ext cx="8650065" cy="6083006"/>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17" name="Tijdelijke aanduiding voor tekst 2">
            <a:extLst>
              <a:ext uri="{FF2B5EF4-FFF2-40B4-BE49-F238E27FC236}">
                <a16:creationId xmlns:a16="http://schemas.microsoft.com/office/drawing/2014/main" id="{BC1C4D00-F78D-0B6A-A8FB-C97682F43CF0}"/>
              </a:ext>
            </a:extLst>
          </p:cNvPr>
          <p:cNvSpPr>
            <a:spLocks noGrp="1"/>
          </p:cNvSpPr>
          <p:nvPr>
            <p:ph idx="1" hasCustomPrompt="1"/>
          </p:nvPr>
        </p:nvSpPr>
        <p:spPr>
          <a:xfrm>
            <a:off x="1583162" y="3149020"/>
            <a:ext cx="7560840" cy="6083006"/>
          </a:xfrm>
          <a:prstGeom prst="rect">
            <a:avLst/>
          </a:prstGeom>
        </p:spPr>
        <p:txBody>
          <a:bodyPr vert="horz" lIns="91440" tIns="45720" rIns="91440" bIns="45720" rtlCol="0">
            <a:noAutofit/>
          </a:bodyPr>
          <a:lstStyle>
            <a:lvl1pPr marL="685800" indent="-685800">
              <a:buFont typeface="Arial" panose="020B0604020202020204" pitchFamily="34" charset="0"/>
              <a:buChar char="•"/>
              <a:defRPr sz="4500"/>
            </a:lvl1pPr>
          </a:lstStyle>
          <a:p>
            <a:pPr lvl="0"/>
            <a:r>
              <a:rPr lang="nl-NL" dirty="0"/>
              <a:t>Hier komt tekst</a:t>
            </a:r>
          </a:p>
        </p:txBody>
      </p:sp>
      <p:sp>
        <p:nvSpPr>
          <p:cNvPr id="18" name="Titel 1">
            <a:extLst>
              <a:ext uri="{FF2B5EF4-FFF2-40B4-BE49-F238E27FC236}">
                <a16:creationId xmlns:a16="http://schemas.microsoft.com/office/drawing/2014/main" id="{D6285E29-1294-C8A2-93BC-FAFF80DE31F3}"/>
              </a:ext>
            </a:extLst>
          </p:cNvPr>
          <p:cNvSpPr>
            <a:spLocks noGrp="1"/>
          </p:cNvSpPr>
          <p:nvPr>
            <p:ph type="title" hasCustomPrompt="1"/>
          </p:nvPr>
        </p:nvSpPr>
        <p:spPr>
          <a:xfrm>
            <a:off x="1583162" y="619726"/>
            <a:ext cx="7560839" cy="1988345"/>
          </a:xfrm>
          <a:prstGeom prst="rect">
            <a:avLst/>
          </a:prstGeom>
        </p:spPr>
        <p:txBody>
          <a:bodyPr/>
          <a:lstStyle>
            <a:lvl1pPr>
              <a:defRPr>
                <a:solidFill>
                  <a:srgbClr val="6DB4AF"/>
                </a:solidFill>
              </a:defRPr>
            </a:lvl1pPr>
          </a:lstStyle>
          <a:p>
            <a:r>
              <a:rPr lang="nl-NL" dirty="0"/>
              <a:t>Titel</a:t>
            </a:r>
            <a:endParaRPr lang="nl-BE" dirty="0"/>
          </a:p>
        </p:txBody>
      </p:sp>
      <p:sp>
        <p:nvSpPr>
          <p:cNvPr id="3" name="Rechthoek 2">
            <a:extLst>
              <a:ext uri="{FF2B5EF4-FFF2-40B4-BE49-F238E27FC236}">
                <a16:creationId xmlns:a16="http://schemas.microsoft.com/office/drawing/2014/main" id="{BE757FF5-6919-6889-79A3-43FA6C15B36C}"/>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24000380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kolom">
    <p:bg>
      <p:bgPr>
        <a:solidFill>
          <a:schemeClr val="bg1"/>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C908FDE-330F-7C37-E49F-87CB42683BC1}"/>
              </a:ext>
            </a:extLst>
          </p:cNvPr>
          <p:cNvSpPr>
            <a:spLocks noGrp="1"/>
          </p:cNvSpPr>
          <p:nvPr>
            <p:ph type="title" hasCustomPrompt="1"/>
          </p:nvPr>
        </p:nvSpPr>
        <p:spPr>
          <a:xfrm>
            <a:off x="1583161" y="619726"/>
            <a:ext cx="14581619" cy="1988345"/>
          </a:xfrm>
          <a:prstGeom prst="rect">
            <a:avLst/>
          </a:prstGeom>
        </p:spPr>
        <p:txBody>
          <a:bodyPr/>
          <a:lstStyle/>
          <a:p>
            <a:r>
              <a:rPr lang="nl-NL" dirty="0"/>
              <a:t>Titel</a:t>
            </a:r>
            <a:endParaRPr lang="nl-BE" dirty="0"/>
          </a:p>
        </p:txBody>
      </p:sp>
      <p:sp>
        <p:nvSpPr>
          <p:cNvPr id="6" name="Tijdelijke aanduiding voor tekst 2">
            <a:extLst>
              <a:ext uri="{FF2B5EF4-FFF2-40B4-BE49-F238E27FC236}">
                <a16:creationId xmlns:a16="http://schemas.microsoft.com/office/drawing/2014/main" id="{2FCCBF94-6C39-0816-1A69-FAFA152D627F}"/>
              </a:ext>
            </a:extLst>
          </p:cNvPr>
          <p:cNvSpPr>
            <a:spLocks noGrp="1"/>
          </p:cNvSpPr>
          <p:nvPr>
            <p:ph idx="10" hasCustomPrompt="1"/>
          </p:nvPr>
        </p:nvSpPr>
        <p:spPr>
          <a:xfrm>
            <a:off x="1583161" y="3206303"/>
            <a:ext cx="14581619" cy="6025722"/>
          </a:xfrm>
          <a:prstGeom prst="rect">
            <a:avLst/>
          </a:prstGeom>
        </p:spPr>
        <p:txBody>
          <a:bodyPr vert="horz" lIns="91440" tIns="45720" rIns="91440" bIns="45720" rtlCol="0">
            <a:noAutofit/>
          </a:bodyPr>
          <a:lstStyle>
            <a:lvl1pPr marL="0" indent="0">
              <a:buFont typeface="Arial" panose="020B0604020202020204" pitchFamily="34" charset="0"/>
              <a:buNone/>
              <a:defRPr sz="3600"/>
            </a:lvl1pPr>
          </a:lstStyle>
          <a:p>
            <a:pPr lvl="0"/>
            <a:r>
              <a:rPr lang="nl-NL" dirty="0"/>
              <a:t>Hier komt tekst</a:t>
            </a:r>
          </a:p>
        </p:txBody>
      </p:sp>
      <p:sp>
        <p:nvSpPr>
          <p:cNvPr id="3" name="Rechthoek 2">
            <a:extLst>
              <a:ext uri="{FF2B5EF4-FFF2-40B4-BE49-F238E27FC236}">
                <a16:creationId xmlns:a16="http://schemas.microsoft.com/office/drawing/2014/main" id="{6458AF4F-9544-9115-78FB-6374E7F6B350}"/>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30948630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foto">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693EF8D-D76A-F01B-D2C8-B08D55D50757}"/>
              </a:ext>
            </a:extLst>
          </p:cNvPr>
          <p:cNvSpPr>
            <a:spLocks noGrp="1"/>
          </p:cNvSpPr>
          <p:nvPr>
            <p:ph type="pic" sz="quarter" idx="27"/>
          </p:nvPr>
        </p:nvSpPr>
        <p:spPr>
          <a:xfrm>
            <a:off x="1583159" y="2608069"/>
            <a:ext cx="15397979" cy="7678931"/>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3" name="Titel 1">
            <a:extLst>
              <a:ext uri="{FF2B5EF4-FFF2-40B4-BE49-F238E27FC236}">
                <a16:creationId xmlns:a16="http://schemas.microsoft.com/office/drawing/2014/main" id="{80B7F6DA-F582-EBE3-CF1B-D1F6569EA136}"/>
              </a:ext>
            </a:extLst>
          </p:cNvPr>
          <p:cNvSpPr>
            <a:spLocks noGrp="1"/>
          </p:cNvSpPr>
          <p:nvPr>
            <p:ph type="title" hasCustomPrompt="1"/>
          </p:nvPr>
        </p:nvSpPr>
        <p:spPr>
          <a:xfrm>
            <a:off x="1583161" y="619726"/>
            <a:ext cx="14581619" cy="1988345"/>
          </a:xfrm>
          <a:prstGeom prst="rect">
            <a:avLst/>
          </a:prstGeom>
        </p:spPr>
        <p:txBody>
          <a:bodyPr/>
          <a:lstStyle/>
          <a:p>
            <a:r>
              <a:rPr lang="nl-NL" dirty="0"/>
              <a:t>Titel</a:t>
            </a:r>
            <a:endParaRPr lang="nl-BE" dirty="0"/>
          </a:p>
        </p:txBody>
      </p:sp>
      <p:sp>
        <p:nvSpPr>
          <p:cNvPr id="2" name="Rechthoek 1">
            <a:extLst>
              <a:ext uri="{FF2B5EF4-FFF2-40B4-BE49-F238E27FC236}">
                <a16:creationId xmlns:a16="http://schemas.microsoft.com/office/drawing/2014/main" id="{90EB444F-D022-AD6E-5AD1-EF8FAA0A9176}"/>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32814097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kolommen">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292360-BCE7-EE4E-D0E3-2B71EC12DE19}"/>
              </a:ext>
            </a:extLst>
          </p:cNvPr>
          <p:cNvSpPr>
            <a:spLocks noGrp="1"/>
          </p:cNvSpPr>
          <p:nvPr>
            <p:ph type="title" hasCustomPrompt="1"/>
          </p:nvPr>
        </p:nvSpPr>
        <p:spPr>
          <a:xfrm>
            <a:off x="1583161" y="619726"/>
            <a:ext cx="14581619" cy="1988345"/>
          </a:xfrm>
          <a:prstGeom prst="rect">
            <a:avLst/>
          </a:prstGeom>
        </p:spPr>
        <p:txBody>
          <a:bodyPr/>
          <a:lstStyle/>
          <a:p>
            <a:r>
              <a:rPr lang="nl-NL" dirty="0"/>
              <a:t>Titel</a:t>
            </a:r>
            <a:endParaRPr lang="nl-BE" dirty="0"/>
          </a:p>
        </p:txBody>
      </p:sp>
      <p:sp>
        <p:nvSpPr>
          <p:cNvPr id="7" name="Tijdelijke aanduiding voor tekst 2">
            <a:extLst>
              <a:ext uri="{FF2B5EF4-FFF2-40B4-BE49-F238E27FC236}">
                <a16:creationId xmlns:a16="http://schemas.microsoft.com/office/drawing/2014/main" id="{7A356519-9F56-2922-D00B-7585C7BDB35B}"/>
              </a:ext>
            </a:extLst>
          </p:cNvPr>
          <p:cNvSpPr>
            <a:spLocks noGrp="1"/>
          </p:cNvSpPr>
          <p:nvPr>
            <p:ph idx="10" hasCustomPrompt="1"/>
          </p:nvPr>
        </p:nvSpPr>
        <p:spPr>
          <a:xfrm>
            <a:off x="1583162" y="3206302"/>
            <a:ext cx="6480720" cy="6257678"/>
          </a:xfrm>
          <a:prstGeom prst="rect">
            <a:avLst/>
          </a:prstGeom>
        </p:spPr>
        <p:txBody>
          <a:bodyPr vert="horz" lIns="91440" tIns="45720" rIns="91440" bIns="45720" rtlCol="0">
            <a:noAutofit/>
          </a:bodyPr>
          <a:lstStyle>
            <a:lvl1pPr marL="0" indent="0">
              <a:buFont typeface="Arial" panose="020B0604020202020204" pitchFamily="34" charset="0"/>
              <a:buNone/>
              <a:defRPr sz="3600"/>
            </a:lvl1pPr>
          </a:lstStyle>
          <a:p>
            <a:pPr lvl="0"/>
            <a:r>
              <a:rPr lang="nl-NL" dirty="0"/>
              <a:t>Hier komt tekst</a:t>
            </a:r>
          </a:p>
        </p:txBody>
      </p:sp>
      <p:sp>
        <p:nvSpPr>
          <p:cNvPr id="8" name="Tijdelijke aanduiding voor tekst 2">
            <a:extLst>
              <a:ext uri="{FF2B5EF4-FFF2-40B4-BE49-F238E27FC236}">
                <a16:creationId xmlns:a16="http://schemas.microsoft.com/office/drawing/2014/main" id="{4441C11A-8B9A-6931-4811-E1AB496C98F2}"/>
              </a:ext>
            </a:extLst>
          </p:cNvPr>
          <p:cNvSpPr>
            <a:spLocks noGrp="1"/>
          </p:cNvSpPr>
          <p:nvPr>
            <p:ph idx="11" hasCustomPrompt="1"/>
          </p:nvPr>
        </p:nvSpPr>
        <p:spPr>
          <a:xfrm>
            <a:off x="8873969" y="3206302"/>
            <a:ext cx="6480720" cy="6257678"/>
          </a:xfrm>
          <a:prstGeom prst="rect">
            <a:avLst/>
          </a:prstGeom>
        </p:spPr>
        <p:txBody>
          <a:bodyPr vert="horz" lIns="91440" tIns="45720" rIns="91440" bIns="45720" rtlCol="0">
            <a:noAutofit/>
          </a:bodyPr>
          <a:lstStyle>
            <a:lvl1pPr marL="0" indent="0">
              <a:buFont typeface="Arial" panose="020B0604020202020204" pitchFamily="34" charset="0"/>
              <a:buNone/>
              <a:defRPr sz="3600"/>
            </a:lvl1pPr>
          </a:lstStyle>
          <a:p>
            <a:pPr lvl="0"/>
            <a:r>
              <a:rPr lang="nl-NL" dirty="0"/>
              <a:t>Hier komt tekst</a:t>
            </a:r>
          </a:p>
        </p:txBody>
      </p:sp>
      <p:sp>
        <p:nvSpPr>
          <p:cNvPr id="3" name="Rechthoek 2">
            <a:extLst>
              <a:ext uri="{FF2B5EF4-FFF2-40B4-BE49-F238E27FC236}">
                <a16:creationId xmlns:a16="http://schemas.microsoft.com/office/drawing/2014/main" id="{649D7EBF-62CC-973B-D00A-D73C6057E562}"/>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5133787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
    <p:bg>
      <p:bgPr>
        <a:solidFill>
          <a:schemeClr val="bg1"/>
        </a:solid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4928AA0-F9BE-083F-C5A9-6A3EFD0EBEC1}"/>
              </a:ext>
            </a:extLst>
          </p:cNvPr>
          <p:cNvSpPr>
            <a:spLocks noGrp="1"/>
          </p:cNvSpPr>
          <p:nvPr>
            <p:ph type="title" hasCustomPrompt="1"/>
          </p:nvPr>
        </p:nvSpPr>
        <p:spPr>
          <a:xfrm>
            <a:off x="1583161" y="619726"/>
            <a:ext cx="14581619" cy="1988345"/>
          </a:xfrm>
          <a:prstGeom prst="rect">
            <a:avLst/>
          </a:prstGeom>
        </p:spPr>
        <p:txBody>
          <a:bodyPr/>
          <a:lstStyle/>
          <a:p>
            <a:r>
              <a:rPr lang="nl-NL" dirty="0"/>
              <a:t>Titel</a:t>
            </a:r>
            <a:endParaRPr lang="nl-BE" dirty="0"/>
          </a:p>
        </p:txBody>
      </p:sp>
      <p:sp>
        <p:nvSpPr>
          <p:cNvPr id="9" name="Tijdelijke aanduiding voor tekst 2">
            <a:extLst>
              <a:ext uri="{FF2B5EF4-FFF2-40B4-BE49-F238E27FC236}">
                <a16:creationId xmlns:a16="http://schemas.microsoft.com/office/drawing/2014/main" id="{31FDE137-DDE0-3BB6-7920-C7FE115F0D6F}"/>
              </a:ext>
            </a:extLst>
          </p:cNvPr>
          <p:cNvSpPr>
            <a:spLocks noGrp="1"/>
          </p:cNvSpPr>
          <p:nvPr>
            <p:ph idx="10" hasCustomPrompt="1"/>
          </p:nvPr>
        </p:nvSpPr>
        <p:spPr>
          <a:xfrm>
            <a:off x="1583161" y="3206303"/>
            <a:ext cx="14581619" cy="6025722"/>
          </a:xfrm>
          <a:prstGeom prst="rect">
            <a:avLst/>
          </a:prstGeom>
        </p:spPr>
        <p:txBody>
          <a:bodyPr vert="horz" lIns="91440" tIns="45720" rIns="91440" bIns="45720" rtlCol="0">
            <a:noAutofit/>
          </a:bodyPr>
          <a:lstStyle>
            <a:lvl1pPr marL="514350" indent="-514350">
              <a:buFont typeface="Arial" panose="020B0604020202020204" pitchFamily="34" charset="0"/>
              <a:buChar char="•"/>
              <a:defRPr sz="3600"/>
            </a:lvl1pPr>
          </a:lstStyle>
          <a:p>
            <a:pPr lvl="0"/>
            <a:r>
              <a:rPr lang="nl-NL" dirty="0"/>
              <a:t>Hier komt tekst</a:t>
            </a:r>
          </a:p>
        </p:txBody>
      </p:sp>
      <p:sp>
        <p:nvSpPr>
          <p:cNvPr id="3" name="Rechthoek 2">
            <a:extLst>
              <a:ext uri="{FF2B5EF4-FFF2-40B4-BE49-F238E27FC236}">
                <a16:creationId xmlns:a16="http://schemas.microsoft.com/office/drawing/2014/main" id="{1F795613-947E-0C75-EE7D-06031260BA32}"/>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31153784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ina met subtitel">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A50F90D-DDB3-883F-8E02-F9EFB0B95BC6}"/>
              </a:ext>
            </a:extLst>
          </p:cNvPr>
          <p:cNvSpPr>
            <a:spLocks noGrp="1"/>
          </p:cNvSpPr>
          <p:nvPr>
            <p:ph type="title" hasCustomPrompt="1"/>
          </p:nvPr>
        </p:nvSpPr>
        <p:spPr>
          <a:xfrm>
            <a:off x="1583161" y="619726"/>
            <a:ext cx="14581619" cy="1988345"/>
          </a:xfrm>
          <a:prstGeom prst="rect">
            <a:avLst/>
          </a:prstGeom>
        </p:spPr>
        <p:txBody>
          <a:bodyPr/>
          <a:lstStyle/>
          <a:p>
            <a:r>
              <a:rPr lang="nl-NL" dirty="0"/>
              <a:t>Titel</a:t>
            </a:r>
            <a:endParaRPr lang="nl-BE" dirty="0"/>
          </a:p>
        </p:txBody>
      </p:sp>
      <p:sp>
        <p:nvSpPr>
          <p:cNvPr id="7" name="Tijdelijke aanduiding voor tekst 2">
            <a:extLst>
              <a:ext uri="{FF2B5EF4-FFF2-40B4-BE49-F238E27FC236}">
                <a16:creationId xmlns:a16="http://schemas.microsoft.com/office/drawing/2014/main" id="{369634A3-DFD9-DC42-524F-517B5B9AFDBD}"/>
              </a:ext>
            </a:extLst>
          </p:cNvPr>
          <p:cNvSpPr>
            <a:spLocks noGrp="1"/>
          </p:cNvSpPr>
          <p:nvPr>
            <p:ph idx="10" hasCustomPrompt="1"/>
          </p:nvPr>
        </p:nvSpPr>
        <p:spPr>
          <a:xfrm>
            <a:off x="1583161" y="4138655"/>
            <a:ext cx="14581619" cy="5093370"/>
          </a:xfrm>
          <a:prstGeom prst="rect">
            <a:avLst/>
          </a:prstGeom>
        </p:spPr>
        <p:txBody>
          <a:bodyPr vert="horz" lIns="91440" tIns="45720" rIns="91440" bIns="45720" rtlCol="0">
            <a:noAutofit/>
          </a:bodyPr>
          <a:lstStyle>
            <a:lvl1pPr marL="514350" indent="-514350">
              <a:buFont typeface="Arial" panose="020B0604020202020204" pitchFamily="34" charset="0"/>
              <a:buChar char="•"/>
              <a:defRPr sz="3600"/>
            </a:lvl1pPr>
          </a:lstStyle>
          <a:p>
            <a:pPr lvl="0"/>
            <a:r>
              <a:rPr lang="nl-NL" dirty="0"/>
              <a:t>Hier komt tekst</a:t>
            </a:r>
          </a:p>
        </p:txBody>
      </p:sp>
      <p:sp>
        <p:nvSpPr>
          <p:cNvPr id="13" name="Tijdelijke aanduiding voor tekst 2">
            <a:extLst>
              <a:ext uri="{FF2B5EF4-FFF2-40B4-BE49-F238E27FC236}">
                <a16:creationId xmlns:a16="http://schemas.microsoft.com/office/drawing/2014/main" id="{7EBE5948-F4F8-02C3-89F6-DAD213E5200A}"/>
              </a:ext>
            </a:extLst>
          </p:cNvPr>
          <p:cNvSpPr>
            <a:spLocks noGrp="1"/>
          </p:cNvSpPr>
          <p:nvPr>
            <p:ph idx="1" hasCustomPrompt="1"/>
          </p:nvPr>
        </p:nvSpPr>
        <p:spPr>
          <a:xfrm>
            <a:off x="1583161" y="2635858"/>
            <a:ext cx="14327399" cy="978011"/>
          </a:xfrm>
          <a:prstGeom prst="rect">
            <a:avLst/>
          </a:prstGeom>
        </p:spPr>
        <p:txBody>
          <a:bodyPr vert="horz" lIns="91440" tIns="45720" rIns="91440" bIns="45720" rtlCol="0">
            <a:noAutofit/>
          </a:bodyPr>
          <a:lstStyle>
            <a:lvl1pPr marL="0" indent="0">
              <a:buFont typeface="Arial" panose="020B0604020202020204" pitchFamily="34" charset="0"/>
              <a:buNone/>
              <a:defRPr sz="4200" b="1"/>
            </a:lvl1pPr>
          </a:lstStyle>
          <a:p>
            <a:pPr lvl="0"/>
            <a:r>
              <a:rPr lang="nl-NL" dirty="0"/>
              <a:t>Subtitel</a:t>
            </a:r>
          </a:p>
        </p:txBody>
      </p:sp>
      <p:sp>
        <p:nvSpPr>
          <p:cNvPr id="3" name="Rechthoek 2">
            <a:extLst>
              <a:ext uri="{FF2B5EF4-FFF2-40B4-BE49-F238E27FC236}">
                <a16:creationId xmlns:a16="http://schemas.microsoft.com/office/drawing/2014/main" id="{CD9C525C-5F00-72AE-76B4-1DAED2CFB4D6}"/>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13588768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somming op kleur">
    <p:bg>
      <p:bgPr>
        <a:solidFill>
          <a:srgbClr val="97134A"/>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04943F8-1FE6-E613-D0E0-B340765CE713}"/>
              </a:ext>
            </a:extLst>
          </p:cNvPr>
          <p:cNvSpPr>
            <a:spLocks noGrp="1"/>
          </p:cNvSpPr>
          <p:nvPr>
            <p:ph type="title" hasCustomPrompt="1"/>
          </p:nvPr>
        </p:nvSpPr>
        <p:spPr>
          <a:xfrm>
            <a:off x="1583161" y="619726"/>
            <a:ext cx="14581619" cy="1988345"/>
          </a:xfrm>
          <a:prstGeom prst="rect">
            <a:avLst/>
          </a:prstGeom>
          <a:noFill/>
        </p:spPr>
        <p:txBody>
          <a:bodyPr/>
          <a:lstStyle>
            <a:lvl1pPr>
              <a:defRPr>
                <a:solidFill>
                  <a:schemeClr val="bg1"/>
                </a:solidFill>
              </a:defRPr>
            </a:lvl1pPr>
          </a:lstStyle>
          <a:p>
            <a:r>
              <a:rPr lang="nl-NL" dirty="0"/>
              <a:t>Titel</a:t>
            </a:r>
            <a:endParaRPr lang="nl-BE" dirty="0"/>
          </a:p>
        </p:txBody>
      </p:sp>
      <p:sp>
        <p:nvSpPr>
          <p:cNvPr id="10" name="Tijdelijke aanduiding voor tekst 2">
            <a:extLst>
              <a:ext uri="{FF2B5EF4-FFF2-40B4-BE49-F238E27FC236}">
                <a16:creationId xmlns:a16="http://schemas.microsoft.com/office/drawing/2014/main" id="{A66B52A4-6C5A-ECA9-4338-ECB632AECD1A}"/>
              </a:ext>
            </a:extLst>
          </p:cNvPr>
          <p:cNvSpPr>
            <a:spLocks noGrp="1"/>
          </p:cNvSpPr>
          <p:nvPr>
            <p:ph idx="10" hasCustomPrompt="1"/>
          </p:nvPr>
        </p:nvSpPr>
        <p:spPr>
          <a:xfrm>
            <a:off x="1583161" y="3206303"/>
            <a:ext cx="14581619" cy="6025722"/>
          </a:xfrm>
          <a:prstGeom prst="rect">
            <a:avLst/>
          </a:prstGeom>
        </p:spPr>
        <p:txBody>
          <a:bodyPr vert="horz" lIns="91440" tIns="45720" rIns="91440" bIns="45720" rtlCol="0">
            <a:noAutofit/>
          </a:bodyPr>
          <a:lstStyle>
            <a:lvl1pPr marL="514350" indent="-514350">
              <a:buFont typeface="Arial" panose="020B0604020202020204" pitchFamily="34" charset="0"/>
              <a:buChar char="•"/>
              <a:defRPr sz="3600">
                <a:solidFill>
                  <a:schemeClr val="bg1"/>
                </a:solidFill>
              </a:defRPr>
            </a:lvl1pPr>
          </a:lstStyle>
          <a:p>
            <a:pPr lvl="0"/>
            <a:r>
              <a:rPr lang="nl-NL" dirty="0"/>
              <a:t>Hier komt tekst</a:t>
            </a:r>
          </a:p>
        </p:txBody>
      </p:sp>
      <p:sp>
        <p:nvSpPr>
          <p:cNvPr id="2" name="Rechthoek 1">
            <a:extLst>
              <a:ext uri="{FF2B5EF4-FFF2-40B4-BE49-F238E27FC236}">
                <a16:creationId xmlns:a16="http://schemas.microsoft.com/office/drawing/2014/main" id="{FDB1E196-483C-7734-B581-2212187D73F2}"/>
              </a:ext>
            </a:extLst>
          </p:cNvPr>
          <p:cNvSpPr/>
          <p:nvPr userDrawn="1"/>
        </p:nvSpPr>
        <p:spPr>
          <a:xfrm>
            <a:off x="16981137" y="960465"/>
            <a:ext cx="1306863" cy="13068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27906918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foto verticaal">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3B17C392-8C9F-0DF1-5471-82FB5E8B62DB}"/>
              </a:ext>
            </a:extLst>
          </p:cNvPr>
          <p:cNvSpPr>
            <a:spLocks noGrp="1"/>
          </p:cNvSpPr>
          <p:nvPr>
            <p:ph type="pic" sz="quarter" idx="27"/>
          </p:nvPr>
        </p:nvSpPr>
        <p:spPr>
          <a:xfrm>
            <a:off x="11211339" y="0"/>
            <a:ext cx="7076661" cy="10287000"/>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8" name="Tijdelijke aanduiding voor tekst 2">
            <a:extLst>
              <a:ext uri="{FF2B5EF4-FFF2-40B4-BE49-F238E27FC236}">
                <a16:creationId xmlns:a16="http://schemas.microsoft.com/office/drawing/2014/main" id="{13696E19-B6F2-ED6E-FE80-FD6530D7992A}"/>
              </a:ext>
            </a:extLst>
          </p:cNvPr>
          <p:cNvSpPr>
            <a:spLocks noGrp="1"/>
          </p:cNvSpPr>
          <p:nvPr>
            <p:ph idx="1" hasCustomPrompt="1"/>
          </p:nvPr>
        </p:nvSpPr>
        <p:spPr>
          <a:xfrm>
            <a:off x="1583160" y="3149020"/>
            <a:ext cx="9073008" cy="6083006"/>
          </a:xfrm>
          <a:prstGeom prst="rect">
            <a:avLst/>
          </a:prstGeom>
        </p:spPr>
        <p:txBody>
          <a:bodyPr vert="horz" lIns="91440" tIns="45720" rIns="91440" bIns="45720" rtlCol="0">
            <a:noAutofit/>
          </a:bodyPr>
          <a:lstStyle>
            <a:lvl1pPr marL="685800" indent="-685800">
              <a:buFont typeface="Arial" panose="020B0604020202020204" pitchFamily="34" charset="0"/>
              <a:buChar char="•"/>
              <a:defRPr sz="3600"/>
            </a:lvl1pPr>
          </a:lstStyle>
          <a:p>
            <a:pPr lvl="0"/>
            <a:r>
              <a:rPr lang="nl-NL" dirty="0"/>
              <a:t>Hier komt tekst</a:t>
            </a:r>
          </a:p>
        </p:txBody>
      </p:sp>
      <p:sp>
        <p:nvSpPr>
          <p:cNvPr id="9" name="Titel 1">
            <a:extLst>
              <a:ext uri="{FF2B5EF4-FFF2-40B4-BE49-F238E27FC236}">
                <a16:creationId xmlns:a16="http://schemas.microsoft.com/office/drawing/2014/main" id="{C2F0AD9B-9EDD-B1CF-1A94-A3FF668A79EF}"/>
              </a:ext>
            </a:extLst>
          </p:cNvPr>
          <p:cNvSpPr>
            <a:spLocks noGrp="1"/>
          </p:cNvSpPr>
          <p:nvPr>
            <p:ph type="title" hasCustomPrompt="1"/>
          </p:nvPr>
        </p:nvSpPr>
        <p:spPr>
          <a:xfrm>
            <a:off x="1583161" y="619726"/>
            <a:ext cx="9073007" cy="1988345"/>
          </a:xfrm>
          <a:prstGeom prst="rect">
            <a:avLst/>
          </a:prstGeom>
        </p:spPr>
        <p:txBody>
          <a:bodyPr/>
          <a:lstStyle/>
          <a:p>
            <a:r>
              <a:rPr lang="nl-NL" dirty="0"/>
              <a:t>Titel</a:t>
            </a:r>
            <a:endParaRPr lang="nl-BE" dirty="0"/>
          </a:p>
        </p:txBody>
      </p:sp>
    </p:spTree>
    <p:extLst>
      <p:ext uri="{BB962C8B-B14F-4D97-AF65-F5344CB8AC3E}">
        <p14:creationId xmlns:p14="http://schemas.microsoft.com/office/powerpoint/2010/main" val="28285125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foto horizontaal">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C9C4F72A-8D6B-FE26-6057-77D5C150D129}"/>
              </a:ext>
            </a:extLst>
          </p:cNvPr>
          <p:cNvSpPr>
            <a:spLocks noGrp="1"/>
          </p:cNvSpPr>
          <p:nvPr>
            <p:ph type="pic" sz="quarter" idx="27"/>
          </p:nvPr>
        </p:nvSpPr>
        <p:spPr>
          <a:xfrm>
            <a:off x="0" y="1"/>
            <a:ext cx="10237305" cy="10286999"/>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6" name="Tijdelijke aanduiding voor tekst 2">
            <a:extLst>
              <a:ext uri="{FF2B5EF4-FFF2-40B4-BE49-F238E27FC236}">
                <a16:creationId xmlns:a16="http://schemas.microsoft.com/office/drawing/2014/main" id="{A1475255-2DD0-CA3B-B08E-164F0D74F9C2}"/>
              </a:ext>
            </a:extLst>
          </p:cNvPr>
          <p:cNvSpPr>
            <a:spLocks noGrp="1"/>
          </p:cNvSpPr>
          <p:nvPr>
            <p:ph idx="1" hasCustomPrompt="1"/>
          </p:nvPr>
        </p:nvSpPr>
        <p:spPr>
          <a:xfrm>
            <a:off x="10764180" y="3149020"/>
            <a:ext cx="5940660" cy="6083006"/>
          </a:xfrm>
          <a:prstGeom prst="rect">
            <a:avLst/>
          </a:prstGeom>
        </p:spPr>
        <p:txBody>
          <a:bodyPr vert="horz" lIns="91440" tIns="45720" rIns="91440" bIns="45720" rtlCol="0">
            <a:noAutofit/>
          </a:bodyPr>
          <a:lstStyle>
            <a:lvl1pPr marL="685800" indent="-685800">
              <a:buFont typeface="Arial" panose="020B0604020202020204" pitchFamily="34" charset="0"/>
              <a:buChar char="•"/>
              <a:defRPr sz="3600"/>
            </a:lvl1pPr>
          </a:lstStyle>
          <a:p>
            <a:pPr lvl="0"/>
            <a:r>
              <a:rPr lang="nl-NL" dirty="0"/>
              <a:t>Hier komt tekst</a:t>
            </a:r>
          </a:p>
        </p:txBody>
      </p:sp>
      <p:sp>
        <p:nvSpPr>
          <p:cNvPr id="8" name="Titel 1">
            <a:extLst>
              <a:ext uri="{FF2B5EF4-FFF2-40B4-BE49-F238E27FC236}">
                <a16:creationId xmlns:a16="http://schemas.microsoft.com/office/drawing/2014/main" id="{C5F1A264-2D1C-8B26-691F-2F6BF9BFC0B0}"/>
              </a:ext>
            </a:extLst>
          </p:cNvPr>
          <p:cNvSpPr>
            <a:spLocks noGrp="1"/>
          </p:cNvSpPr>
          <p:nvPr>
            <p:ph type="title" hasCustomPrompt="1"/>
          </p:nvPr>
        </p:nvSpPr>
        <p:spPr>
          <a:xfrm>
            <a:off x="10764182" y="619726"/>
            <a:ext cx="5940660" cy="1988345"/>
          </a:xfrm>
          <a:prstGeom prst="rect">
            <a:avLst/>
          </a:prstGeom>
        </p:spPr>
        <p:txBody>
          <a:bodyPr/>
          <a:lstStyle/>
          <a:p>
            <a:r>
              <a:rPr lang="nl-NL" dirty="0"/>
              <a:t>Titel</a:t>
            </a:r>
            <a:endParaRPr lang="nl-BE" dirty="0"/>
          </a:p>
        </p:txBody>
      </p:sp>
      <p:sp>
        <p:nvSpPr>
          <p:cNvPr id="2" name="Rechthoek 1">
            <a:extLst>
              <a:ext uri="{FF2B5EF4-FFF2-40B4-BE49-F238E27FC236}">
                <a16:creationId xmlns:a16="http://schemas.microsoft.com/office/drawing/2014/main" id="{D1584832-1CD8-96B0-E797-7FA8F1EA39A6}"/>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18636640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 + tussentitel">
    <p:bg>
      <p:bgPr>
        <a:solidFill>
          <a:schemeClr val="bg1"/>
        </a:solidFill>
        <a:effectLst/>
      </p:bgPr>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590ADC44-4C65-9D1E-A9A3-B3676608FCA0}"/>
              </a:ext>
            </a:extLst>
          </p:cNvPr>
          <p:cNvSpPr>
            <a:spLocks noGrp="1"/>
          </p:cNvSpPr>
          <p:nvPr>
            <p:ph type="pic" sz="quarter" idx="27"/>
          </p:nvPr>
        </p:nvSpPr>
        <p:spPr>
          <a:xfrm>
            <a:off x="0" y="0"/>
            <a:ext cx="18288000" cy="10287000"/>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9" name="Titel 1">
            <a:extLst>
              <a:ext uri="{FF2B5EF4-FFF2-40B4-BE49-F238E27FC236}">
                <a16:creationId xmlns:a16="http://schemas.microsoft.com/office/drawing/2014/main" id="{CB43BB7F-3B22-6D46-A13E-C65497CBCB9C}"/>
              </a:ext>
            </a:extLst>
          </p:cNvPr>
          <p:cNvSpPr>
            <a:spLocks noGrp="1"/>
          </p:cNvSpPr>
          <p:nvPr>
            <p:ph type="title" hasCustomPrompt="1"/>
          </p:nvPr>
        </p:nvSpPr>
        <p:spPr>
          <a:xfrm>
            <a:off x="1583159" y="6567299"/>
            <a:ext cx="14041562" cy="3438848"/>
          </a:xfrm>
          <a:prstGeom prst="rect">
            <a:avLst/>
          </a:prstGeom>
          <a:noFill/>
        </p:spPr>
        <p:txBody>
          <a:bodyPr anchor="t" anchorCtr="0">
            <a:noAutofit/>
          </a:bodyPr>
          <a:lstStyle>
            <a:lvl1pPr>
              <a:defRPr sz="81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nl-BE" dirty="0"/>
              <a:t>Tussenslide met een aparte tussentitel</a:t>
            </a:r>
            <a:endParaRPr lang="nl-BE" dirty="0">
              <a:latin typeface="Ubuntu" panose="020B0504030602030204" pitchFamily="34" charset="0"/>
            </a:endParaRPr>
          </a:p>
        </p:txBody>
      </p:sp>
      <p:sp>
        <p:nvSpPr>
          <p:cNvPr id="2" name="Rechthoek 1">
            <a:extLst>
              <a:ext uri="{FF2B5EF4-FFF2-40B4-BE49-F238E27FC236}">
                <a16:creationId xmlns:a16="http://schemas.microsoft.com/office/drawing/2014/main" id="{39669379-CB34-4CD9-E88F-B9E22B8F6F94}"/>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41688216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ijdelijke aanduiding voor media 7">
            <a:extLst>
              <a:ext uri="{FF2B5EF4-FFF2-40B4-BE49-F238E27FC236}">
                <a16:creationId xmlns:a16="http://schemas.microsoft.com/office/drawing/2014/main" id="{5760BA61-78F4-7F65-C3B6-37A05BFCCB3C}"/>
              </a:ext>
            </a:extLst>
          </p:cNvPr>
          <p:cNvSpPr>
            <a:spLocks noGrp="1"/>
          </p:cNvSpPr>
          <p:nvPr>
            <p:ph type="media" sz="quarter" idx="10" hasCustomPrompt="1"/>
          </p:nvPr>
        </p:nvSpPr>
        <p:spPr>
          <a:xfrm>
            <a:off x="0" y="0"/>
            <a:ext cx="18288000" cy="10287000"/>
          </a:xfrm>
          <a:solidFill>
            <a:srgbClr val="F3EEE0"/>
          </a:solidFill>
        </p:spPr>
        <p:txBody>
          <a:bodyPr anchor="ctr" anchorCtr="0"/>
          <a:lstStyle>
            <a:lvl1pPr marL="0" indent="0" algn="ctr">
              <a:buNone/>
              <a:defRPr sz="1800"/>
            </a:lvl1pPr>
          </a:lstStyle>
          <a:p>
            <a:r>
              <a:rPr lang="nl-NL" dirty="0"/>
              <a:t>Klik op het pictogram als u een video wilt toevoegen</a:t>
            </a:r>
            <a:endParaRPr lang="en-US" dirty="0"/>
          </a:p>
        </p:txBody>
      </p:sp>
    </p:spTree>
    <p:extLst>
      <p:ext uri="{BB962C8B-B14F-4D97-AF65-F5344CB8AC3E}">
        <p14:creationId xmlns:p14="http://schemas.microsoft.com/office/powerpoint/2010/main" val="25124411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opsomming wit">
    <p:spTree>
      <p:nvGrpSpPr>
        <p:cNvPr id="1" name=""/>
        <p:cNvGrpSpPr/>
        <p:nvPr/>
      </p:nvGrpSpPr>
      <p:grpSpPr>
        <a:xfrm>
          <a:off x="0" y="0"/>
          <a:ext cx="0" cy="0"/>
          <a:chOff x="0" y="0"/>
          <a:chExt cx="0" cy="0"/>
        </a:xfrm>
      </p:grpSpPr>
      <p:sp>
        <p:nvSpPr>
          <p:cNvPr id="32" name="Picture Placeholder 8">
            <a:extLst>
              <a:ext uri="{FF2B5EF4-FFF2-40B4-BE49-F238E27FC236}">
                <a16:creationId xmlns:a16="http://schemas.microsoft.com/office/drawing/2014/main" id="{A87A686D-D2E6-A32E-5227-2AD4B1710C18}"/>
              </a:ext>
            </a:extLst>
          </p:cNvPr>
          <p:cNvSpPr>
            <a:spLocks noGrp="1"/>
          </p:cNvSpPr>
          <p:nvPr>
            <p:ph type="pic" sz="quarter" idx="27"/>
          </p:nvPr>
        </p:nvSpPr>
        <p:spPr>
          <a:xfrm>
            <a:off x="1583160" y="3268990"/>
            <a:ext cx="3265455" cy="4894916"/>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33" name="Picture Placeholder 8">
            <a:extLst>
              <a:ext uri="{FF2B5EF4-FFF2-40B4-BE49-F238E27FC236}">
                <a16:creationId xmlns:a16="http://schemas.microsoft.com/office/drawing/2014/main" id="{97531E2C-294E-747C-660A-B4D3ED598494}"/>
              </a:ext>
            </a:extLst>
          </p:cNvPr>
          <p:cNvSpPr>
            <a:spLocks noGrp="1"/>
          </p:cNvSpPr>
          <p:nvPr>
            <p:ph type="pic" sz="quarter" idx="28"/>
          </p:nvPr>
        </p:nvSpPr>
        <p:spPr>
          <a:xfrm>
            <a:off x="5629907" y="3268990"/>
            <a:ext cx="3265455" cy="4894916"/>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34" name="Picture Placeholder 8">
            <a:extLst>
              <a:ext uri="{FF2B5EF4-FFF2-40B4-BE49-F238E27FC236}">
                <a16:creationId xmlns:a16="http://schemas.microsoft.com/office/drawing/2014/main" id="{C50F4010-3A05-8CB5-658D-97CBC6B285C1}"/>
              </a:ext>
            </a:extLst>
          </p:cNvPr>
          <p:cNvSpPr>
            <a:spLocks noGrp="1"/>
          </p:cNvSpPr>
          <p:nvPr>
            <p:ph type="pic" sz="quarter" idx="29"/>
          </p:nvPr>
        </p:nvSpPr>
        <p:spPr>
          <a:xfrm>
            <a:off x="9676653" y="3268990"/>
            <a:ext cx="3265455" cy="4894916"/>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35" name="Picture Placeholder 8">
            <a:extLst>
              <a:ext uri="{FF2B5EF4-FFF2-40B4-BE49-F238E27FC236}">
                <a16:creationId xmlns:a16="http://schemas.microsoft.com/office/drawing/2014/main" id="{DA2DE665-634B-ABB9-4565-F6BB3D2A211C}"/>
              </a:ext>
            </a:extLst>
          </p:cNvPr>
          <p:cNvSpPr>
            <a:spLocks noGrp="1"/>
          </p:cNvSpPr>
          <p:nvPr>
            <p:ph type="pic" sz="quarter" idx="30"/>
          </p:nvPr>
        </p:nvSpPr>
        <p:spPr>
          <a:xfrm>
            <a:off x="13723400" y="3268990"/>
            <a:ext cx="3265455" cy="4894916"/>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37" name="Titel 1">
            <a:extLst>
              <a:ext uri="{FF2B5EF4-FFF2-40B4-BE49-F238E27FC236}">
                <a16:creationId xmlns:a16="http://schemas.microsoft.com/office/drawing/2014/main" id="{C406F942-B16F-4ABC-F029-77FBD1EAE35E}"/>
              </a:ext>
            </a:extLst>
          </p:cNvPr>
          <p:cNvSpPr>
            <a:spLocks noGrp="1"/>
          </p:cNvSpPr>
          <p:nvPr>
            <p:ph type="title" hasCustomPrompt="1"/>
          </p:nvPr>
        </p:nvSpPr>
        <p:spPr>
          <a:xfrm>
            <a:off x="1583161" y="619726"/>
            <a:ext cx="14581619" cy="1988345"/>
          </a:xfrm>
          <a:prstGeom prst="rect">
            <a:avLst/>
          </a:prstGeom>
        </p:spPr>
        <p:txBody>
          <a:bodyPr/>
          <a:lstStyle/>
          <a:p>
            <a:r>
              <a:rPr lang="nl-NL" dirty="0"/>
              <a:t>Titel</a:t>
            </a:r>
            <a:endParaRPr lang="nl-BE" dirty="0"/>
          </a:p>
        </p:txBody>
      </p:sp>
      <p:sp>
        <p:nvSpPr>
          <p:cNvPr id="38" name="Tijdelijke aanduiding voor tekst 22">
            <a:extLst>
              <a:ext uri="{FF2B5EF4-FFF2-40B4-BE49-F238E27FC236}">
                <a16:creationId xmlns:a16="http://schemas.microsoft.com/office/drawing/2014/main" id="{667AB11C-0A3B-6491-1D77-66E10C72D084}"/>
              </a:ext>
            </a:extLst>
          </p:cNvPr>
          <p:cNvSpPr>
            <a:spLocks noGrp="1"/>
          </p:cNvSpPr>
          <p:nvPr>
            <p:ph type="body" sz="quarter" idx="13" hasCustomPrompt="1"/>
          </p:nvPr>
        </p:nvSpPr>
        <p:spPr>
          <a:xfrm>
            <a:off x="1583161" y="8484981"/>
            <a:ext cx="3265454" cy="1182294"/>
          </a:xfrm>
        </p:spPr>
        <p:txBody>
          <a:bodyPr/>
          <a:lstStyle>
            <a:lvl1pPr marL="0" indent="0" algn="ctr">
              <a:buNone/>
              <a:defRPr sz="3000"/>
            </a:lvl1pPr>
          </a:lstStyle>
          <a:p>
            <a:pPr lvl="0"/>
            <a:r>
              <a:rPr lang="nl-BE" sz="3600" dirty="0"/>
              <a:t>Hier komt tekst</a:t>
            </a:r>
            <a:endParaRPr lang="nl-BE" dirty="0"/>
          </a:p>
        </p:txBody>
      </p:sp>
      <p:sp>
        <p:nvSpPr>
          <p:cNvPr id="39" name="Tijdelijke aanduiding voor tekst 22">
            <a:extLst>
              <a:ext uri="{FF2B5EF4-FFF2-40B4-BE49-F238E27FC236}">
                <a16:creationId xmlns:a16="http://schemas.microsoft.com/office/drawing/2014/main" id="{56F91ABE-FCEC-F2DB-883C-883BAC269082}"/>
              </a:ext>
            </a:extLst>
          </p:cNvPr>
          <p:cNvSpPr>
            <a:spLocks noGrp="1"/>
          </p:cNvSpPr>
          <p:nvPr>
            <p:ph type="body" sz="quarter" idx="31" hasCustomPrompt="1"/>
          </p:nvPr>
        </p:nvSpPr>
        <p:spPr>
          <a:xfrm>
            <a:off x="5629909" y="8489882"/>
            <a:ext cx="3265454" cy="1182294"/>
          </a:xfrm>
        </p:spPr>
        <p:txBody>
          <a:bodyPr/>
          <a:lstStyle>
            <a:lvl1pPr marL="0" indent="0" algn="ctr">
              <a:buNone/>
              <a:defRPr sz="3000"/>
            </a:lvl1pPr>
          </a:lstStyle>
          <a:p>
            <a:pPr lvl="0"/>
            <a:r>
              <a:rPr lang="nl-BE" sz="3600" dirty="0"/>
              <a:t>Hier komt tekst</a:t>
            </a:r>
            <a:endParaRPr lang="nl-BE" dirty="0"/>
          </a:p>
        </p:txBody>
      </p:sp>
      <p:sp>
        <p:nvSpPr>
          <p:cNvPr id="40" name="Tijdelijke aanduiding voor tekst 22">
            <a:extLst>
              <a:ext uri="{FF2B5EF4-FFF2-40B4-BE49-F238E27FC236}">
                <a16:creationId xmlns:a16="http://schemas.microsoft.com/office/drawing/2014/main" id="{E40E5570-BF65-3B38-00E4-C17B21CA2F53}"/>
              </a:ext>
            </a:extLst>
          </p:cNvPr>
          <p:cNvSpPr>
            <a:spLocks noGrp="1"/>
          </p:cNvSpPr>
          <p:nvPr>
            <p:ph type="body" sz="quarter" idx="32" hasCustomPrompt="1"/>
          </p:nvPr>
        </p:nvSpPr>
        <p:spPr>
          <a:xfrm>
            <a:off x="9668936" y="8480081"/>
            <a:ext cx="3265454" cy="1182294"/>
          </a:xfrm>
        </p:spPr>
        <p:txBody>
          <a:bodyPr/>
          <a:lstStyle>
            <a:lvl1pPr marL="0" indent="0" algn="ctr">
              <a:buNone/>
              <a:defRPr sz="3000"/>
            </a:lvl1pPr>
          </a:lstStyle>
          <a:p>
            <a:pPr lvl="0"/>
            <a:r>
              <a:rPr lang="nl-BE" sz="3600" dirty="0"/>
              <a:t>Hier komt tekst</a:t>
            </a:r>
            <a:endParaRPr lang="nl-BE" dirty="0"/>
          </a:p>
        </p:txBody>
      </p:sp>
      <p:sp>
        <p:nvSpPr>
          <p:cNvPr id="41" name="Tijdelijke aanduiding voor tekst 22">
            <a:extLst>
              <a:ext uri="{FF2B5EF4-FFF2-40B4-BE49-F238E27FC236}">
                <a16:creationId xmlns:a16="http://schemas.microsoft.com/office/drawing/2014/main" id="{94D65DB2-4142-FF45-CE2F-25FA816E149F}"/>
              </a:ext>
            </a:extLst>
          </p:cNvPr>
          <p:cNvSpPr>
            <a:spLocks noGrp="1"/>
          </p:cNvSpPr>
          <p:nvPr>
            <p:ph type="body" sz="quarter" idx="33" hasCustomPrompt="1"/>
          </p:nvPr>
        </p:nvSpPr>
        <p:spPr>
          <a:xfrm>
            <a:off x="13715684" y="8484981"/>
            <a:ext cx="3265454" cy="1182294"/>
          </a:xfrm>
        </p:spPr>
        <p:txBody>
          <a:bodyPr/>
          <a:lstStyle>
            <a:lvl1pPr marL="0" indent="0" algn="ctr">
              <a:buNone/>
              <a:defRPr sz="3000"/>
            </a:lvl1pPr>
          </a:lstStyle>
          <a:p>
            <a:pPr lvl="0"/>
            <a:r>
              <a:rPr lang="nl-BE" sz="3600" dirty="0"/>
              <a:t>Hier komt tekst</a:t>
            </a:r>
            <a:endParaRPr lang="nl-BE" dirty="0"/>
          </a:p>
        </p:txBody>
      </p:sp>
      <p:sp>
        <p:nvSpPr>
          <p:cNvPr id="3" name="Rechthoek 2">
            <a:extLst>
              <a:ext uri="{FF2B5EF4-FFF2-40B4-BE49-F238E27FC236}">
                <a16:creationId xmlns:a16="http://schemas.microsoft.com/office/drawing/2014/main" id="{0D7AA21A-CEBF-F135-C63A-94A76F999C2A}"/>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32100764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bg1"/>
        </a:solidFill>
        <a:effectLst/>
      </p:bgPr>
    </p:bg>
    <p:spTree>
      <p:nvGrpSpPr>
        <p:cNvPr id="1" name=""/>
        <p:cNvGrpSpPr/>
        <p:nvPr/>
      </p:nvGrpSpPr>
      <p:grpSpPr>
        <a:xfrm>
          <a:off x="0" y="0"/>
          <a:ext cx="0" cy="0"/>
          <a:chOff x="0" y="0"/>
          <a:chExt cx="0" cy="0"/>
        </a:xfrm>
      </p:grpSpPr>
      <p:sp>
        <p:nvSpPr>
          <p:cNvPr id="15" name="Tijdelijke aanduiding voor grafiek 14">
            <a:extLst>
              <a:ext uri="{FF2B5EF4-FFF2-40B4-BE49-F238E27FC236}">
                <a16:creationId xmlns:a16="http://schemas.microsoft.com/office/drawing/2014/main" id="{D7C21E5E-62C3-EA4D-A789-714319063C76}"/>
              </a:ext>
            </a:extLst>
          </p:cNvPr>
          <p:cNvSpPr>
            <a:spLocks noGrp="1"/>
          </p:cNvSpPr>
          <p:nvPr>
            <p:ph type="chart" sz="quarter" idx="13" hasCustomPrompt="1"/>
          </p:nvPr>
        </p:nvSpPr>
        <p:spPr>
          <a:xfrm>
            <a:off x="1583160" y="1760637"/>
            <a:ext cx="14041560" cy="6839247"/>
          </a:xfrm>
        </p:spPr>
        <p:txBody>
          <a:bodyPr anchor="ctr" anchorCtr="0"/>
          <a:lstStyle>
            <a:lvl1pPr marL="0" indent="0" algn="ctr">
              <a:buNone/>
              <a:defRPr sz="1800"/>
            </a:lvl1pPr>
          </a:lstStyle>
          <a:p>
            <a:pPr marL="0" marR="0" lvl="0" indent="0" algn="ctr" defTabSz="1371600" rtl="0" eaLnBrk="1" fontAlgn="auto" latinLnBrk="0" hangingPunct="1">
              <a:lnSpc>
                <a:spcPct val="100000"/>
              </a:lnSpc>
              <a:spcBef>
                <a:spcPts val="0"/>
              </a:spcBef>
              <a:spcAft>
                <a:spcPts val="1800"/>
              </a:spcAft>
              <a:buClrTx/>
              <a:buSzTx/>
              <a:buFont typeface="Arial" panose="020B0604020202020204" pitchFamily="34" charset="0"/>
              <a:buNone/>
              <a:tabLst>
                <a:tab pos="540000" algn="l"/>
              </a:tabLst>
              <a:defRPr/>
            </a:pPr>
            <a:r>
              <a:rPr lang="nl-BE" dirty="0">
                <a:effectLst/>
                <a:latin typeface="Calibri" panose="020F0502020204030204" pitchFamily="34" charset="0"/>
              </a:rPr>
              <a:t>e0edea</a:t>
            </a:r>
          </a:p>
          <a:p>
            <a:endParaRPr lang="nl-BE" dirty="0"/>
          </a:p>
        </p:txBody>
      </p:sp>
      <p:sp>
        <p:nvSpPr>
          <p:cNvPr id="2" name="Rechthoek 1">
            <a:extLst>
              <a:ext uri="{FF2B5EF4-FFF2-40B4-BE49-F238E27FC236}">
                <a16:creationId xmlns:a16="http://schemas.microsoft.com/office/drawing/2014/main" id="{C1B549EC-71CE-4906-088E-4ECC6BC3F20B}"/>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42165206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to + quot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DB4CBAFB-019E-B2AF-3466-B8540B6EC901}"/>
              </a:ext>
            </a:extLst>
          </p:cNvPr>
          <p:cNvSpPr>
            <a:spLocks noGrp="1"/>
          </p:cNvSpPr>
          <p:nvPr>
            <p:ph type="pic" sz="quarter" idx="27"/>
          </p:nvPr>
        </p:nvSpPr>
        <p:spPr>
          <a:xfrm>
            <a:off x="0" y="0"/>
            <a:ext cx="18288000" cy="10287000"/>
          </a:xfrm>
          <a:prstGeom prst="rect">
            <a:avLst/>
          </a:prstGeom>
          <a:gradFill>
            <a:gsLst>
              <a:gs pos="0">
                <a:schemeClr val="bg2"/>
              </a:gs>
              <a:gs pos="99000">
                <a:schemeClr val="bg2"/>
              </a:gs>
            </a:gsLst>
            <a:lin ang="5400000" scaled="1"/>
          </a:gradFill>
          <a:ln>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9" name="Titel 1">
            <a:extLst>
              <a:ext uri="{FF2B5EF4-FFF2-40B4-BE49-F238E27FC236}">
                <a16:creationId xmlns:a16="http://schemas.microsoft.com/office/drawing/2014/main" id="{250D77D3-6CC8-53BA-830E-B87719C7D6E6}"/>
              </a:ext>
            </a:extLst>
          </p:cNvPr>
          <p:cNvSpPr>
            <a:spLocks noGrp="1"/>
          </p:cNvSpPr>
          <p:nvPr>
            <p:ph type="title" hasCustomPrompt="1"/>
          </p:nvPr>
        </p:nvSpPr>
        <p:spPr>
          <a:xfrm>
            <a:off x="1583159" y="6567299"/>
            <a:ext cx="14797646" cy="3223088"/>
          </a:xfrm>
          <a:prstGeom prst="rect">
            <a:avLst/>
          </a:prstGeom>
          <a:noFill/>
        </p:spPr>
        <p:txBody>
          <a:bodyPr anchor="t" anchorCtr="0">
            <a:noAutofit/>
          </a:bodyPr>
          <a:lstStyle>
            <a:lvl1pPr>
              <a:defRPr sz="9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nl-BE" dirty="0"/>
              <a:t>“Hier komt een quote”</a:t>
            </a:r>
            <a:endParaRPr lang="nl-BE" dirty="0">
              <a:latin typeface="Ubuntu" panose="020B0504030602030204" pitchFamily="34" charset="0"/>
            </a:endParaRPr>
          </a:p>
        </p:txBody>
      </p:sp>
    </p:spTree>
    <p:extLst>
      <p:ext uri="{BB962C8B-B14F-4D97-AF65-F5344CB8AC3E}">
        <p14:creationId xmlns:p14="http://schemas.microsoft.com/office/powerpoint/2010/main" val="23672573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op kleurvlak">
    <p:bg>
      <p:bgPr>
        <a:solidFill>
          <a:srgbClr val="97134A"/>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57FB5BD-4750-EA65-B929-01B7CDD22B51}"/>
              </a:ext>
            </a:extLst>
          </p:cNvPr>
          <p:cNvSpPr>
            <a:spLocks noGrp="1"/>
          </p:cNvSpPr>
          <p:nvPr>
            <p:ph type="title" hasCustomPrompt="1"/>
          </p:nvPr>
        </p:nvSpPr>
        <p:spPr>
          <a:xfrm>
            <a:off x="1583160" y="2270759"/>
            <a:ext cx="14758566" cy="4410668"/>
          </a:xfrm>
          <a:prstGeom prst="rect">
            <a:avLst/>
          </a:prstGeom>
          <a:noFill/>
        </p:spPr>
        <p:txBody>
          <a:bodyPr anchor="b" anchorCtr="0">
            <a:noAutofit/>
          </a:bodyPr>
          <a:lstStyle>
            <a:lvl1pPr>
              <a:defRPr sz="9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nl-BE" dirty="0"/>
              <a:t>“Hier komt een quote op een of meerdere lijnen”</a:t>
            </a:r>
            <a:endParaRPr lang="nl-BE" dirty="0">
              <a:latin typeface="Ubuntu" panose="020B0504030602030204" pitchFamily="34" charset="0"/>
            </a:endParaRPr>
          </a:p>
        </p:txBody>
      </p:sp>
      <p:sp>
        <p:nvSpPr>
          <p:cNvPr id="9" name="Tijdelijke aanduiding voor tekst 22">
            <a:extLst>
              <a:ext uri="{FF2B5EF4-FFF2-40B4-BE49-F238E27FC236}">
                <a16:creationId xmlns:a16="http://schemas.microsoft.com/office/drawing/2014/main" id="{63345B51-159A-B46D-9123-981E34B9F27D}"/>
              </a:ext>
            </a:extLst>
          </p:cNvPr>
          <p:cNvSpPr>
            <a:spLocks noGrp="1"/>
          </p:cNvSpPr>
          <p:nvPr>
            <p:ph type="body" sz="quarter" idx="13" hasCustomPrompt="1"/>
          </p:nvPr>
        </p:nvSpPr>
        <p:spPr>
          <a:xfrm>
            <a:off x="1583160" y="7109377"/>
            <a:ext cx="8847507" cy="1574007"/>
          </a:xfrm>
        </p:spPr>
        <p:txBody>
          <a:bodyPr/>
          <a:lstStyle>
            <a:lvl1pPr marL="0" indent="0">
              <a:buNone/>
              <a:defRPr sz="3000">
                <a:solidFill>
                  <a:schemeClr val="bg1"/>
                </a:solidFill>
              </a:defRPr>
            </a:lvl1pPr>
          </a:lstStyle>
          <a:p>
            <a:pPr lvl="0"/>
            <a:r>
              <a:rPr lang="nl-BE" sz="3600" dirty="0"/>
              <a:t>Hier een naam</a:t>
            </a:r>
            <a:endParaRPr lang="nl-BE" dirty="0"/>
          </a:p>
        </p:txBody>
      </p:sp>
      <p:sp>
        <p:nvSpPr>
          <p:cNvPr id="3" name="Rechthoek 2">
            <a:extLst>
              <a:ext uri="{FF2B5EF4-FFF2-40B4-BE49-F238E27FC236}">
                <a16:creationId xmlns:a16="http://schemas.microsoft.com/office/drawing/2014/main" id="{A7FE3DE3-CBAD-8C62-4BF6-067097979D61}"/>
              </a:ext>
            </a:extLst>
          </p:cNvPr>
          <p:cNvSpPr/>
          <p:nvPr userDrawn="1"/>
        </p:nvSpPr>
        <p:spPr>
          <a:xfrm>
            <a:off x="16981137" y="960465"/>
            <a:ext cx="1306863" cy="13068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24324021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xpertisecentra Regionaal">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A26EA52-1AAF-9FE8-96A3-72A90BDB755C}"/>
              </a:ext>
            </a:extLst>
          </p:cNvPr>
          <p:cNvSpPr>
            <a:spLocks noGrp="1"/>
          </p:cNvSpPr>
          <p:nvPr>
            <p:ph type="title" hasCustomPrompt="1"/>
          </p:nvPr>
        </p:nvSpPr>
        <p:spPr>
          <a:xfrm>
            <a:off x="1583161" y="619726"/>
            <a:ext cx="14581619" cy="1988345"/>
          </a:xfrm>
          <a:prstGeom prst="rect">
            <a:avLst/>
          </a:prstGeom>
        </p:spPr>
        <p:txBody>
          <a:bodyPr/>
          <a:lstStyle/>
          <a:p>
            <a:r>
              <a:rPr lang="nl-NL" dirty="0"/>
              <a:t>Titel</a:t>
            </a:r>
            <a:endParaRPr lang="nl-BE" dirty="0"/>
          </a:p>
        </p:txBody>
      </p:sp>
      <p:pic>
        <p:nvPicPr>
          <p:cNvPr id="4" name="Afbeelding 3">
            <a:extLst>
              <a:ext uri="{FF2B5EF4-FFF2-40B4-BE49-F238E27FC236}">
                <a16:creationId xmlns:a16="http://schemas.microsoft.com/office/drawing/2014/main" id="{33139A8C-F045-0457-7127-3CE8BFEE96F1}"/>
              </a:ext>
            </a:extLst>
          </p:cNvPr>
          <p:cNvPicPr>
            <a:picLocks noChangeAspect="1"/>
          </p:cNvPicPr>
          <p:nvPr userDrawn="1"/>
        </p:nvPicPr>
        <p:blipFill>
          <a:blip r:embed="rId2"/>
          <a:stretch>
            <a:fillRect/>
          </a:stretch>
        </p:blipFill>
        <p:spPr>
          <a:xfrm>
            <a:off x="999011" y="3468710"/>
            <a:ext cx="14409222" cy="6033192"/>
          </a:xfrm>
          <a:prstGeom prst="rect">
            <a:avLst/>
          </a:prstGeom>
        </p:spPr>
      </p:pic>
      <p:sp>
        <p:nvSpPr>
          <p:cNvPr id="2" name="Rechthoek 1">
            <a:extLst>
              <a:ext uri="{FF2B5EF4-FFF2-40B4-BE49-F238E27FC236}">
                <a16:creationId xmlns:a16="http://schemas.microsoft.com/office/drawing/2014/main" id="{C599B944-CB4C-C639-BE18-3F8443D00BC1}"/>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15750190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artje">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F2095C3-E8A4-DC56-922E-D739AD4D320B}"/>
              </a:ext>
            </a:extLst>
          </p:cNvPr>
          <p:cNvPicPr>
            <a:picLocks noChangeAspect="1"/>
          </p:cNvPicPr>
          <p:nvPr userDrawn="1"/>
        </p:nvPicPr>
        <p:blipFill>
          <a:blip r:embed="rId2"/>
          <a:srcRect/>
          <a:stretch/>
        </p:blipFill>
        <p:spPr>
          <a:xfrm>
            <a:off x="515819" y="2395961"/>
            <a:ext cx="17148105" cy="6649655"/>
          </a:xfrm>
          <a:prstGeom prst="rect">
            <a:avLst/>
          </a:prstGeom>
        </p:spPr>
      </p:pic>
      <p:sp>
        <p:nvSpPr>
          <p:cNvPr id="5" name="Titel 1">
            <a:extLst>
              <a:ext uri="{FF2B5EF4-FFF2-40B4-BE49-F238E27FC236}">
                <a16:creationId xmlns:a16="http://schemas.microsoft.com/office/drawing/2014/main" id="{2CD343F1-3C4C-85A1-10B4-787FE9D5D4CA}"/>
              </a:ext>
            </a:extLst>
          </p:cNvPr>
          <p:cNvSpPr>
            <a:spLocks noGrp="1"/>
          </p:cNvSpPr>
          <p:nvPr>
            <p:ph type="title" hasCustomPrompt="1"/>
          </p:nvPr>
        </p:nvSpPr>
        <p:spPr>
          <a:xfrm>
            <a:off x="1583161" y="619726"/>
            <a:ext cx="14581619" cy="1988345"/>
          </a:xfrm>
          <a:prstGeom prst="rect">
            <a:avLst/>
          </a:prstGeom>
        </p:spPr>
        <p:txBody>
          <a:bodyPr/>
          <a:lstStyle/>
          <a:p>
            <a:r>
              <a:rPr lang="nl-NL" dirty="0"/>
              <a:t>Titel</a:t>
            </a:r>
            <a:endParaRPr lang="nl-BE" dirty="0"/>
          </a:p>
        </p:txBody>
      </p:sp>
      <p:sp>
        <p:nvSpPr>
          <p:cNvPr id="2" name="Rechthoek 1">
            <a:extLst>
              <a:ext uri="{FF2B5EF4-FFF2-40B4-BE49-F238E27FC236}">
                <a16:creationId xmlns:a16="http://schemas.microsoft.com/office/drawing/2014/main" id="{99B3C2ED-99C5-1CA0-349D-3651B5AC016C}"/>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5523078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to pagina 1">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FD38511-B785-FD5D-613D-47ED173F0FEC}"/>
              </a:ext>
            </a:extLst>
          </p:cNvPr>
          <p:cNvPicPr>
            <a:picLocks noChangeAspect="1"/>
          </p:cNvPicPr>
          <p:nvPr userDrawn="1"/>
        </p:nvPicPr>
        <p:blipFill>
          <a:blip r:embed="rId2"/>
          <a:srcRect/>
          <a:stretch/>
        </p:blipFill>
        <p:spPr>
          <a:xfrm>
            <a:off x="13468421" y="5429321"/>
            <a:ext cx="4819580" cy="4857678"/>
          </a:xfrm>
          <a:prstGeom prst="rect">
            <a:avLst/>
          </a:prstGeom>
        </p:spPr>
      </p:pic>
      <p:sp>
        <p:nvSpPr>
          <p:cNvPr id="6" name="Picture Placeholder 8">
            <a:extLst>
              <a:ext uri="{FF2B5EF4-FFF2-40B4-BE49-F238E27FC236}">
                <a16:creationId xmlns:a16="http://schemas.microsoft.com/office/drawing/2014/main" id="{A53B73C1-878B-794D-2A01-8CE0A6C8B5FA}"/>
              </a:ext>
            </a:extLst>
          </p:cNvPr>
          <p:cNvSpPr>
            <a:spLocks noGrp="1"/>
          </p:cNvSpPr>
          <p:nvPr>
            <p:ph type="pic" sz="quarter" idx="28"/>
          </p:nvPr>
        </p:nvSpPr>
        <p:spPr>
          <a:xfrm>
            <a:off x="6799634" y="0"/>
            <a:ext cx="6456735" cy="10287000"/>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7" name="Picture Placeholder 8">
            <a:extLst>
              <a:ext uri="{FF2B5EF4-FFF2-40B4-BE49-F238E27FC236}">
                <a16:creationId xmlns:a16="http://schemas.microsoft.com/office/drawing/2014/main" id="{0F388801-BED3-671A-C2A2-3A60A92DEF36}"/>
              </a:ext>
            </a:extLst>
          </p:cNvPr>
          <p:cNvSpPr>
            <a:spLocks noGrp="1"/>
          </p:cNvSpPr>
          <p:nvPr>
            <p:ph type="pic" sz="quarter" idx="29"/>
          </p:nvPr>
        </p:nvSpPr>
        <p:spPr>
          <a:xfrm>
            <a:off x="13445653" y="2"/>
            <a:ext cx="4842350" cy="5209160"/>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8" name="Picture Placeholder 8">
            <a:extLst>
              <a:ext uri="{FF2B5EF4-FFF2-40B4-BE49-F238E27FC236}">
                <a16:creationId xmlns:a16="http://schemas.microsoft.com/office/drawing/2014/main" id="{0F539274-C7BF-2469-2B2E-004DE0B509FF}"/>
              </a:ext>
            </a:extLst>
          </p:cNvPr>
          <p:cNvSpPr>
            <a:spLocks noGrp="1"/>
          </p:cNvSpPr>
          <p:nvPr>
            <p:ph type="pic" sz="quarter" idx="30"/>
          </p:nvPr>
        </p:nvSpPr>
        <p:spPr>
          <a:xfrm>
            <a:off x="0" y="2"/>
            <a:ext cx="6610350" cy="6332705"/>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9" name="Picture Placeholder 8">
            <a:extLst>
              <a:ext uri="{FF2B5EF4-FFF2-40B4-BE49-F238E27FC236}">
                <a16:creationId xmlns:a16="http://schemas.microsoft.com/office/drawing/2014/main" id="{74F00F06-7500-AE0C-08A5-2D77AE58A76D}"/>
              </a:ext>
            </a:extLst>
          </p:cNvPr>
          <p:cNvSpPr>
            <a:spLocks noGrp="1"/>
          </p:cNvSpPr>
          <p:nvPr>
            <p:ph type="pic" sz="quarter" idx="31"/>
          </p:nvPr>
        </p:nvSpPr>
        <p:spPr>
          <a:xfrm>
            <a:off x="16953" y="6515100"/>
            <a:ext cx="6593397" cy="3771900"/>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Tree>
    <p:extLst>
      <p:ext uri="{BB962C8B-B14F-4D97-AF65-F5344CB8AC3E}">
        <p14:creationId xmlns:p14="http://schemas.microsoft.com/office/powerpoint/2010/main" val="7548976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to pagina 2">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D79DC64B-C59A-21BC-2186-DFF28DC03D22}"/>
              </a:ext>
            </a:extLst>
          </p:cNvPr>
          <p:cNvSpPr>
            <a:spLocks noGrp="1"/>
          </p:cNvSpPr>
          <p:nvPr>
            <p:ph type="pic" sz="quarter" idx="28"/>
          </p:nvPr>
        </p:nvSpPr>
        <p:spPr>
          <a:xfrm>
            <a:off x="6799633" y="1"/>
            <a:ext cx="11488367" cy="5810036"/>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5" name="Picture Placeholder 8">
            <a:extLst>
              <a:ext uri="{FF2B5EF4-FFF2-40B4-BE49-F238E27FC236}">
                <a16:creationId xmlns:a16="http://schemas.microsoft.com/office/drawing/2014/main" id="{2CD2C780-0DFA-22B7-7E6F-FA92263DAF0B}"/>
              </a:ext>
            </a:extLst>
          </p:cNvPr>
          <p:cNvSpPr>
            <a:spLocks noGrp="1"/>
          </p:cNvSpPr>
          <p:nvPr>
            <p:ph type="pic" sz="quarter" idx="30"/>
          </p:nvPr>
        </p:nvSpPr>
        <p:spPr>
          <a:xfrm>
            <a:off x="0" y="2"/>
            <a:ext cx="6610350" cy="10286999"/>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6" name="Picture Placeholder 8">
            <a:extLst>
              <a:ext uri="{FF2B5EF4-FFF2-40B4-BE49-F238E27FC236}">
                <a16:creationId xmlns:a16="http://schemas.microsoft.com/office/drawing/2014/main" id="{085B4FAA-80D4-9821-FBA3-DCADAAFC5D40}"/>
              </a:ext>
            </a:extLst>
          </p:cNvPr>
          <p:cNvSpPr>
            <a:spLocks noGrp="1"/>
          </p:cNvSpPr>
          <p:nvPr>
            <p:ph type="pic" sz="quarter" idx="31"/>
          </p:nvPr>
        </p:nvSpPr>
        <p:spPr>
          <a:xfrm>
            <a:off x="11694603" y="5979227"/>
            <a:ext cx="6593397" cy="4307774"/>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8" name="Picture Placeholder 8">
            <a:extLst>
              <a:ext uri="{FF2B5EF4-FFF2-40B4-BE49-F238E27FC236}">
                <a16:creationId xmlns:a16="http://schemas.microsoft.com/office/drawing/2014/main" id="{5A20E2C5-9D6D-1927-9A3E-A77B8437A0A6}"/>
              </a:ext>
            </a:extLst>
          </p:cNvPr>
          <p:cNvSpPr>
            <a:spLocks noGrp="1"/>
          </p:cNvSpPr>
          <p:nvPr>
            <p:ph type="pic" sz="quarter" idx="32"/>
          </p:nvPr>
        </p:nvSpPr>
        <p:spPr>
          <a:xfrm>
            <a:off x="6799632" y="5979227"/>
            <a:ext cx="4712562" cy="4307774"/>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5904675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to pagina 3">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3A99D319-1F3A-B736-B120-8B300EBCAEB6}"/>
              </a:ext>
            </a:extLst>
          </p:cNvPr>
          <p:cNvSpPr>
            <a:spLocks noGrp="1"/>
          </p:cNvSpPr>
          <p:nvPr>
            <p:ph type="pic" sz="quarter" idx="29"/>
          </p:nvPr>
        </p:nvSpPr>
        <p:spPr>
          <a:xfrm>
            <a:off x="13445653" y="2"/>
            <a:ext cx="4842350" cy="5209160"/>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8" name="Picture Placeholder 8">
            <a:extLst>
              <a:ext uri="{FF2B5EF4-FFF2-40B4-BE49-F238E27FC236}">
                <a16:creationId xmlns:a16="http://schemas.microsoft.com/office/drawing/2014/main" id="{DF9925BB-96AA-A277-27CD-FAFB0891EF34}"/>
              </a:ext>
            </a:extLst>
          </p:cNvPr>
          <p:cNvSpPr>
            <a:spLocks noGrp="1"/>
          </p:cNvSpPr>
          <p:nvPr>
            <p:ph type="pic" sz="quarter" idx="32"/>
          </p:nvPr>
        </p:nvSpPr>
        <p:spPr>
          <a:xfrm>
            <a:off x="13445651" y="5401027"/>
            <a:ext cx="4842350" cy="4885973"/>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3" name="Picture Placeholder 8">
            <a:extLst>
              <a:ext uri="{FF2B5EF4-FFF2-40B4-BE49-F238E27FC236}">
                <a16:creationId xmlns:a16="http://schemas.microsoft.com/office/drawing/2014/main" id="{6F60FDA1-7FF6-4BB0-3437-6905F6AC24FF}"/>
              </a:ext>
            </a:extLst>
          </p:cNvPr>
          <p:cNvSpPr>
            <a:spLocks noGrp="1"/>
          </p:cNvSpPr>
          <p:nvPr>
            <p:ph type="pic" sz="quarter" idx="28"/>
          </p:nvPr>
        </p:nvSpPr>
        <p:spPr>
          <a:xfrm>
            <a:off x="6799634" y="0"/>
            <a:ext cx="6456735" cy="10287000"/>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5" name="Picture Placeholder 8">
            <a:extLst>
              <a:ext uri="{FF2B5EF4-FFF2-40B4-BE49-F238E27FC236}">
                <a16:creationId xmlns:a16="http://schemas.microsoft.com/office/drawing/2014/main" id="{0D3F4C1F-A951-9B06-A06C-F18FCB4886ED}"/>
              </a:ext>
            </a:extLst>
          </p:cNvPr>
          <p:cNvSpPr>
            <a:spLocks noGrp="1"/>
          </p:cNvSpPr>
          <p:nvPr>
            <p:ph type="pic" sz="quarter" idx="30"/>
          </p:nvPr>
        </p:nvSpPr>
        <p:spPr>
          <a:xfrm>
            <a:off x="0" y="2"/>
            <a:ext cx="6610350" cy="6332705"/>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
        <p:nvSpPr>
          <p:cNvPr id="6" name="Picture Placeholder 8">
            <a:extLst>
              <a:ext uri="{FF2B5EF4-FFF2-40B4-BE49-F238E27FC236}">
                <a16:creationId xmlns:a16="http://schemas.microsoft.com/office/drawing/2014/main" id="{1FCA203F-E779-D1CE-E18B-E1BD28B3A786}"/>
              </a:ext>
            </a:extLst>
          </p:cNvPr>
          <p:cNvSpPr>
            <a:spLocks noGrp="1"/>
          </p:cNvSpPr>
          <p:nvPr>
            <p:ph type="pic" sz="quarter" idx="31"/>
          </p:nvPr>
        </p:nvSpPr>
        <p:spPr>
          <a:xfrm>
            <a:off x="16953" y="6515100"/>
            <a:ext cx="6593397" cy="3771900"/>
          </a:xfrm>
          <a:prstGeom prst="rect">
            <a:avLst/>
          </a:prstGeom>
          <a:gradFill>
            <a:gsLst>
              <a:gs pos="0">
                <a:schemeClr val="bg2"/>
              </a:gs>
              <a:gs pos="99000">
                <a:schemeClr val="bg2"/>
              </a:gs>
            </a:gsLst>
            <a:lin ang="5400000" scaled="1"/>
          </a:gradFill>
          <a:ln w="98425">
            <a:noFill/>
          </a:ln>
        </p:spPr>
        <p:txBody>
          <a:bodyPr wrap="square" anchor="ctr">
            <a:noAutofit/>
          </a:bodyPr>
          <a:lstStyle>
            <a:lvl1pPr marL="0" indent="0" algn="ctr">
              <a:buNone/>
              <a:defRPr sz="1800">
                <a:solidFill>
                  <a:schemeClr val="tx1"/>
                </a:solidFill>
              </a:defRPr>
            </a:lvl1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7097422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onnen">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C9055E1-BB9B-E003-083C-03CD98570347}"/>
              </a:ext>
            </a:extLst>
          </p:cNvPr>
          <p:cNvSpPr>
            <a:spLocks noGrp="1"/>
          </p:cNvSpPr>
          <p:nvPr>
            <p:ph type="title" hasCustomPrompt="1"/>
          </p:nvPr>
        </p:nvSpPr>
        <p:spPr>
          <a:xfrm>
            <a:off x="1583161" y="619726"/>
            <a:ext cx="14581619" cy="1988345"/>
          </a:xfrm>
          <a:prstGeom prst="rect">
            <a:avLst/>
          </a:prstGeom>
        </p:spPr>
        <p:txBody>
          <a:bodyPr/>
          <a:lstStyle/>
          <a:p>
            <a:r>
              <a:rPr lang="nl-NL" dirty="0"/>
              <a:t>Titel</a:t>
            </a:r>
            <a:endParaRPr lang="nl-BE" dirty="0"/>
          </a:p>
        </p:txBody>
      </p:sp>
      <p:sp>
        <p:nvSpPr>
          <p:cNvPr id="6" name="Tijdelijke aanduiding voor tekst 2">
            <a:extLst>
              <a:ext uri="{FF2B5EF4-FFF2-40B4-BE49-F238E27FC236}">
                <a16:creationId xmlns:a16="http://schemas.microsoft.com/office/drawing/2014/main" id="{1DAABEF4-1178-1DC3-D66D-2A22A5793910}"/>
              </a:ext>
            </a:extLst>
          </p:cNvPr>
          <p:cNvSpPr>
            <a:spLocks noGrp="1"/>
          </p:cNvSpPr>
          <p:nvPr>
            <p:ph idx="10" hasCustomPrompt="1"/>
          </p:nvPr>
        </p:nvSpPr>
        <p:spPr>
          <a:xfrm>
            <a:off x="1583161" y="3206303"/>
            <a:ext cx="14581619" cy="6025722"/>
          </a:xfrm>
          <a:prstGeom prst="rect">
            <a:avLst/>
          </a:prstGeom>
        </p:spPr>
        <p:txBody>
          <a:bodyPr vert="horz" lIns="91440" tIns="45720" rIns="91440" bIns="45720" rtlCol="0">
            <a:noAutofit/>
          </a:bodyPr>
          <a:lstStyle>
            <a:lvl1pPr marL="685800" indent="-685800">
              <a:buFont typeface="+mj-lt"/>
              <a:buAutoNum type="arabicPeriod"/>
              <a:defRPr sz="3600"/>
            </a:lvl1pPr>
          </a:lstStyle>
          <a:p>
            <a:pPr lvl="0"/>
            <a:r>
              <a:rPr lang="nl-NL" dirty="0"/>
              <a:t>Hier komt tekst</a:t>
            </a:r>
          </a:p>
        </p:txBody>
      </p:sp>
      <p:sp>
        <p:nvSpPr>
          <p:cNvPr id="3" name="Rechthoek 2">
            <a:extLst>
              <a:ext uri="{FF2B5EF4-FFF2-40B4-BE49-F238E27FC236}">
                <a16:creationId xmlns:a16="http://schemas.microsoft.com/office/drawing/2014/main" id="{18FF906B-24F7-D909-73EF-7A5881CFDA47}"/>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11715082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ot-dia 1">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BCE9E16-9BA0-8264-60AF-19239AB4CDAF}"/>
              </a:ext>
            </a:extLst>
          </p:cNvPr>
          <p:cNvPicPr>
            <a:picLocks noChangeAspect="1"/>
          </p:cNvPicPr>
          <p:nvPr userDrawn="1"/>
        </p:nvPicPr>
        <p:blipFill>
          <a:blip r:embed="rId2"/>
          <a:srcRect/>
          <a:stretch/>
        </p:blipFill>
        <p:spPr>
          <a:xfrm>
            <a:off x="4791923" y="7770541"/>
            <a:ext cx="4236333" cy="1582499"/>
          </a:xfrm>
          <a:prstGeom prst="rect">
            <a:avLst/>
          </a:prstGeom>
        </p:spPr>
      </p:pic>
      <p:sp>
        <p:nvSpPr>
          <p:cNvPr id="2" name="Tijdelijke aanduiding voor tekst 22">
            <a:extLst>
              <a:ext uri="{FF2B5EF4-FFF2-40B4-BE49-F238E27FC236}">
                <a16:creationId xmlns:a16="http://schemas.microsoft.com/office/drawing/2014/main" id="{AF78F2F5-8882-13BD-03B2-BBEF6C048B74}"/>
              </a:ext>
            </a:extLst>
          </p:cNvPr>
          <p:cNvSpPr>
            <a:spLocks noGrp="1"/>
          </p:cNvSpPr>
          <p:nvPr>
            <p:ph type="body" sz="quarter" idx="10" hasCustomPrompt="1"/>
          </p:nvPr>
        </p:nvSpPr>
        <p:spPr>
          <a:xfrm>
            <a:off x="4626770" y="3878580"/>
            <a:ext cx="10025544" cy="2052228"/>
          </a:xfrm>
        </p:spPr>
        <p:txBody>
          <a:bodyPr/>
          <a:lstStyle>
            <a:lvl1pPr marL="0" indent="0">
              <a:buNone/>
              <a:defRPr sz="3000"/>
            </a:lvl1pPr>
          </a:lstStyle>
          <a:p>
            <a:pPr lvl="0"/>
            <a:r>
              <a:rPr lang="nl-BE" sz="3600" dirty="0"/>
              <a:t>Hier komt tekst</a:t>
            </a:r>
            <a:endParaRPr lang="nl-BE" dirty="0"/>
          </a:p>
        </p:txBody>
      </p:sp>
      <p:sp>
        <p:nvSpPr>
          <p:cNvPr id="5" name="Titel 1">
            <a:extLst>
              <a:ext uri="{FF2B5EF4-FFF2-40B4-BE49-F238E27FC236}">
                <a16:creationId xmlns:a16="http://schemas.microsoft.com/office/drawing/2014/main" id="{D2670093-E2AC-9AE5-C612-2BE4269F9BC9}"/>
              </a:ext>
            </a:extLst>
          </p:cNvPr>
          <p:cNvSpPr>
            <a:spLocks noGrp="1"/>
          </p:cNvSpPr>
          <p:nvPr>
            <p:ph type="title" hasCustomPrompt="1"/>
          </p:nvPr>
        </p:nvSpPr>
        <p:spPr>
          <a:xfrm>
            <a:off x="4627067" y="1264083"/>
            <a:ext cx="8348069" cy="1275429"/>
          </a:xfrm>
        </p:spPr>
        <p:txBody>
          <a:bodyPr anchor="t" anchorCtr="0">
            <a:noAutofit/>
          </a:bodyPr>
          <a:lstStyle>
            <a:lvl1pPr algn="l">
              <a:defRPr sz="9000" b="1" i="0">
                <a:solidFill>
                  <a:srgbClr val="6DB4AF"/>
                </a:solidFill>
                <a:latin typeface="+mn-lt"/>
                <a:ea typeface="Open Sans" panose="020B0606030504020204" pitchFamily="34" charset="0"/>
                <a:cs typeface="Open Sans" panose="020B0606030504020204" pitchFamily="34" charset="0"/>
              </a:defRPr>
            </a:lvl1pPr>
          </a:lstStyle>
          <a:p>
            <a:r>
              <a:rPr lang="nl-BE" dirty="0"/>
              <a:t>Bedankt</a:t>
            </a:r>
            <a:endParaRPr lang="nl-BE" dirty="0">
              <a:latin typeface="Ubuntu" panose="020B0504030602030204" pitchFamily="34" charset="0"/>
            </a:endParaRPr>
          </a:p>
        </p:txBody>
      </p:sp>
      <p:sp>
        <p:nvSpPr>
          <p:cNvPr id="6" name="Tijdelijke aanduiding voor tekst 2">
            <a:extLst>
              <a:ext uri="{FF2B5EF4-FFF2-40B4-BE49-F238E27FC236}">
                <a16:creationId xmlns:a16="http://schemas.microsoft.com/office/drawing/2014/main" id="{38D6D9C1-B2D4-5163-B5A4-598C291D272C}"/>
              </a:ext>
            </a:extLst>
          </p:cNvPr>
          <p:cNvSpPr>
            <a:spLocks noGrp="1"/>
          </p:cNvSpPr>
          <p:nvPr>
            <p:ph idx="1" hasCustomPrompt="1"/>
          </p:nvPr>
        </p:nvSpPr>
        <p:spPr>
          <a:xfrm>
            <a:off x="4642251" y="2434850"/>
            <a:ext cx="8484249" cy="1105787"/>
          </a:xfrm>
          <a:prstGeom prst="rect">
            <a:avLst/>
          </a:prstGeom>
        </p:spPr>
        <p:txBody>
          <a:bodyPr vert="horz" lIns="91440" tIns="45720" rIns="91440" bIns="45720" rtlCol="0">
            <a:noAutofit/>
          </a:bodyPr>
          <a:lstStyle>
            <a:lvl1pPr marL="0" indent="0">
              <a:buNone/>
              <a:defRPr sz="6600" b="0" i="0">
                <a:solidFill>
                  <a:srgbClr val="6DB4AF"/>
                </a:solidFill>
                <a:latin typeface="Calibri" panose="020F0502020204030204" pitchFamily="34" charset="0"/>
                <a:ea typeface="Open Sans" panose="020B0606030504020204" pitchFamily="34" charset="0"/>
                <a:cs typeface="Calibri" panose="020F0502020204030204" pitchFamily="34" charset="0"/>
              </a:defRPr>
            </a:lvl1pPr>
          </a:lstStyle>
          <a:p>
            <a:pPr lvl="0"/>
            <a:r>
              <a:rPr lang="nl-NL" dirty="0"/>
              <a:t>voor jullie aandacht</a:t>
            </a:r>
          </a:p>
        </p:txBody>
      </p:sp>
      <p:sp>
        <p:nvSpPr>
          <p:cNvPr id="8" name="Tijdelijke aanduiding voor tekst 2">
            <a:extLst>
              <a:ext uri="{FF2B5EF4-FFF2-40B4-BE49-F238E27FC236}">
                <a16:creationId xmlns:a16="http://schemas.microsoft.com/office/drawing/2014/main" id="{7AC7CDD7-BCA4-49FF-AADE-2C3D60C94C0C}"/>
              </a:ext>
            </a:extLst>
          </p:cNvPr>
          <p:cNvSpPr>
            <a:spLocks noGrp="1"/>
          </p:cNvSpPr>
          <p:nvPr>
            <p:ph idx="11" hasCustomPrompt="1"/>
          </p:nvPr>
        </p:nvSpPr>
        <p:spPr>
          <a:xfrm>
            <a:off x="4657491" y="6122930"/>
            <a:ext cx="8484249" cy="1105787"/>
          </a:xfrm>
          <a:prstGeom prst="rect">
            <a:avLst/>
          </a:prstGeom>
        </p:spPr>
        <p:txBody>
          <a:bodyPr vert="horz" lIns="91440" tIns="45720" rIns="91440" bIns="45720" rtlCol="0">
            <a:noAutofit/>
          </a:bodyPr>
          <a:lstStyle>
            <a:lvl1pPr marL="0" indent="0">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nl-NL" dirty="0"/>
              <a:t>Hier komt tekst</a:t>
            </a:r>
          </a:p>
        </p:txBody>
      </p:sp>
      <p:sp>
        <p:nvSpPr>
          <p:cNvPr id="4" name="Tijdelijke aanduiding voor tekst 2">
            <a:extLst>
              <a:ext uri="{FF2B5EF4-FFF2-40B4-BE49-F238E27FC236}">
                <a16:creationId xmlns:a16="http://schemas.microsoft.com/office/drawing/2014/main" id="{7C3D9835-F3A9-DFEB-079D-C7502E709C8B}"/>
              </a:ext>
            </a:extLst>
          </p:cNvPr>
          <p:cNvSpPr>
            <a:spLocks noGrp="1"/>
          </p:cNvSpPr>
          <p:nvPr>
            <p:ph idx="12" hasCustomPrompt="1"/>
          </p:nvPr>
        </p:nvSpPr>
        <p:spPr>
          <a:xfrm>
            <a:off x="10311531" y="6995161"/>
            <a:ext cx="7793589" cy="2377439"/>
          </a:xfrm>
          <a:prstGeom prst="rect">
            <a:avLst/>
          </a:prstGeom>
        </p:spPr>
        <p:txBody>
          <a:bodyPr vert="horz" lIns="90000" tIns="45720" rIns="91440" bIns="45720" rtlCol="0" anchor="b" anchorCtr="0">
            <a:noAutofit/>
          </a:bodyPr>
          <a:lstStyle>
            <a:lvl1pPr marL="0" indent="0">
              <a:spcAft>
                <a:spcPts val="600"/>
              </a:spcAft>
              <a:buNone/>
              <a:defRPr sz="18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nl-NL" dirty="0"/>
              <a:t>Hier komen linken voor sociale media</a:t>
            </a:r>
          </a:p>
        </p:txBody>
      </p:sp>
      <p:cxnSp>
        <p:nvCxnSpPr>
          <p:cNvPr id="9" name="Rechte verbindingslijn 8">
            <a:extLst>
              <a:ext uri="{FF2B5EF4-FFF2-40B4-BE49-F238E27FC236}">
                <a16:creationId xmlns:a16="http://schemas.microsoft.com/office/drawing/2014/main" id="{BD024FD8-D31F-C52E-7EEB-9779FA40768A}"/>
              </a:ext>
            </a:extLst>
          </p:cNvPr>
          <p:cNvCxnSpPr/>
          <p:nvPr userDrawn="1"/>
        </p:nvCxnSpPr>
        <p:spPr>
          <a:xfrm>
            <a:off x="9659441" y="7846721"/>
            <a:ext cx="0" cy="1556535"/>
          </a:xfrm>
          <a:prstGeom prst="line">
            <a:avLst/>
          </a:prstGeom>
          <a:ln w="9525">
            <a:solidFill>
              <a:srgbClr val="4B9BBB"/>
            </a:solidFill>
          </a:ln>
        </p:spPr>
        <p:style>
          <a:lnRef idx="1">
            <a:schemeClr val="dk1"/>
          </a:lnRef>
          <a:fillRef idx="0">
            <a:schemeClr val="dk1"/>
          </a:fillRef>
          <a:effectRef idx="0">
            <a:schemeClr val="dk1"/>
          </a:effectRef>
          <a:fontRef idx="minor">
            <a:schemeClr val="tx1"/>
          </a:fontRef>
        </p:style>
      </p:cxnSp>
      <p:sp>
        <p:nvSpPr>
          <p:cNvPr id="10" name="Rechthoek 9">
            <a:extLst>
              <a:ext uri="{FF2B5EF4-FFF2-40B4-BE49-F238E27FC236}">
                <a16:creationId xmlns:a16="http://schemas.microsoft.com/office/drawing/2014/main" id="{4DEDF0E4-2388-6543-8A0B-0A64BFD283D4}"/>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42771661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ot-dia 2">
    <p:spTree>
      <p:nvGrpSpPr>
        <p:cNvPr id="1" name=""/>
        <p:cNvGrpSpPr/>
        <p:nvPr/>
      </p:nvGrpSpPr>
      <p:grpSpPr>
        <a:xfrm>
          <a:off x="0" y="0"/>
          <a:ext cx="0" cy="0"/>
          <a:chOff x="0" y="0"/>
          <a:chExt cx="0" cy="0"/>
        </a:xfrm>
      </p:grpSpPr>
      <p:sp>
        <p:nvSpPr>
          <p:cNvPr id="3" name="Tijdelijke aanduiding voor afbeelding 7">
            <a:extLst>
              <a:ext uri="{FF2B5EF4-FFF2-40B4-BE49-F238E27FC236}">
                <a16:creationId xmlns:a16="http://schemas.microsoft.com/office/drawing/2014/main" id="{9763BB80-CECB-CC07-96D4-673B053C88D1}"/>
              </a:ext>
            </a:extLst>
          </p:cNvPr>
          <p:cNvSpPr>
            <a:spLocks noGrp="1"/>
          </p:cNvSpPr>
          <p:nvPr>
            <p:ph type="pic" sz="quarter" idx="10" hasCustomPrompt="1"/>
          </p:nvPr>
        </p:nvSpPr>
        <p:spPr>
          <a:xfrm>
            <a:off x="1718317" y="7780170"/>
            <a:ext cx="4444637" cy="1497219"/>
          </a:xfrm>
        </p:spPr>
        <p:txBody>
          <a:bodyPr/>
          <a:lstStyle>
            <a:lvl1pPr marL="0" indent="0" algn="ctr">
              <a:buNone/>
              <a:defRPr sz="1800"/>
            </a:lvl1pPr>
          </a:lstStyle>
          <a:p>
            <a:r>
              <a:rPr lang="nl-BE" dirty="0"/>
              <a:t>Logo 1</a:t>
            </a:r>
          </a:p>
        </p:txBody>
      </p:sp>
      <p:sp>
        <p:nvSpPr>
          <p:cNvPr id="4" name="Tijdelijke aanduiding voor afbeelding 7">
            <a:extLst>
              <a:ext uri="{FF2B5EF4-FFF2-40B4-BE49-F238E27FC236}">
                <a16:creationId xmlns:a16="http://schemas.microsoft.com/office/drawing/2014/main" id="{EAC697B2-E56C-9A2E-9892-5BA457FCAF3D}"/>
              </a:ext>
            </a:extLst>
          </p:cNvPr>
          <p:cNvSpPr>
            <a:spLocks noGrp="1"/>
          </p:cNvSpPr>
          <p:nvPr>
            <p:ph type="pic" sz="quarter" idx="11" hasCustomPrompt="1"/>
          </p:nvPr>
        </p:nvSpPr>
        <p:spPr>
          <a:xfrm>
            <a:off x="6921682" y="7780170"/>
            <a:ext cx="4444637" cy="1497219"/>
          </a:xfrm>
        </p:spPr>
        <p:txBody>
          <a:bodyPr/>
          <a:lstStyle>
            <a:lvl1pPr marL="0" indent="0" algn="ctr">
              <a:buNone/>
              <a:defRPr sz="1800"/>
            </a:lvl1pPr>
          </a:lstStyle>
          <a:p>
            <a:r>
              <a:rPr lang="nl-BE" dirty="0"/>
              <a:t>Logo 2</a:t>
            </a:r>
          </a:p>
        </p:txBody>
      </p:sp>
      <p:sp>
        <p:nvSpPr>
          <p:cNvPr id="6" name="Tijdelijke aanduiding voor afbeelding 7">
            <a:extLst>
              <a:ext uri="{FF2B5EF4-FFF2-40B4-BE49-F238E27FC236}">
                <a16:creationId xmlns:a16="http://schemas.microsoft.com/office/drawing/2014/main" id="{42EC9F97-7686-E236-AA4D-20BFC815E9EC}"/>
              </a:ext>
            </a:extLst>
          </p:cNvPr>
          <p:cNvSpPr>
            <a:spLocks noGrp="1"/>
          </p:cNvSpPr>
          <p:nvPr>
            <p:ph type="pic" sz="quarter" idx="12" hasCustomPrompt="1"/>
          </p:nvPr>
        </p:nvSpPr>
        <p:spPr>
          <a:xfrm>
            <a:off x="12125048" y="7780170"/>
            <a:ext cx="4444637" cy="1497219"/>
          </a:xfrm>
        </p:spPr>
        <p:txBody>
          <a:bodyPr/>
          <a:lstStyle>
            <a:lvl1pPr marL="0" indent="0" algn="ctr">
              <a:buNone/>
              <a:defRPr sz="1800"/>
            </a:lvl1pPr>
          </a:lstStyle>
          <a:p>
            <a:r>
              <a:rPr lang="nl-BE" dirty="0"/>
              <a:t>Logo 3</a:t>
            </a:r>
          </a:p>
        </p:txBody>
      </p:sp>
      <p:sp>
        <p:nvSpPr>
          <p:cNvPr id="7" name="Tijdelijke aanduiding voor tekst 22">
            <a:extLst>
              <a:ext uri="{FF2B5EF4-FFF2-40B4-BE49-F238E27FC236}">
                <a16:creationId xmlns:a16="http://schemas.microsoft.com/office/drawing/2014/main" id="{B0604088-6067-6955-D59F-1C57D612C8F2}"/>
              </a:ext>
            </a:extLst>
          </p:cNvPr>
          <p:cNvSpPr>
            <a:spLocks noGrp="1"/>
          </p:cNvSpPr>
          <p:nvPr>
            <p:ph type="body" sz="quarter" idx="13" hasCustomPrompt="1"/>
          </p:nvPr>
        </p:nvSpPr>
        <p:spPr>
          <a:xfrm>
            <a:off x="4626770" y="3878580"/>
            <a:ext cx="10025544" cy="2052228"/>
          </a:xfrm>
        </p:spPr>
        <p:txBody>
          <a:bodyPr/>
          <a:lstStyle>
            <a:lvl1pPr marL="0" indent="0">
              <a:buNone/>
              <a:defRPr sz="3000"/>
            </a:lvl1pPr>
          </a:lstStyle>
          <a:p>
            <a:pPr lvl="0"/>
            <a:r>
              <a:rPr lang="nl-BE" sz="3600" dirty="0"/>
              <a:t>Hier komt tekst</a:t>
            </a:r>
            <a:endParaRPr lang="nl-BE" dirty="0"/>
          </a:p>
        </p:txBody>
      </p:sp>
      <p:sp>
        <p:nvSpPr>
          <p:cNvPr id="12" name="Titel 1">
            <a:extLst>
              <a:ext uri="{FF2B5EF4-FFF2-40B4-BE49-F238E27FC236}">
                <a16:creationId xmlns:a16="http://schemas.microsoft.com/office/drawing/2014/main" id="{88427A07-312D-8C0F-9EE3-61C43774F378}"/>
              </a:ext>
            </a:extLst>
          </p:cNvPr>
          <p:cNvSpPr>
            <a:spLocks noGrp="1"/>
          </p:cNvSpPr>
          <p:nvPr>
            <p:ph type="title" hasCustomPrompt="1"/>
          </p:nvPr>
        </p:nvSpPr>
        <p:spPr>
          <a:xfrm>
            <a:off x="4627067" y="1264083"/>
            <a:ext cx="8348069" cy="1275429"/>
          </a:xfrm>
        </p:spPr>
        <p:txBody>
          <a:bodyPr anchor="t" anchorCtr="0">
            <a:noAutofit/>
          </a:bodyPr>
          <a:lstStyle>
            <a:lvl1pPr algn="l">
              <a:defRPr sz="9000" b="1" i="0">
                <a:solidFill>
                  <a:srgbClr val="6DB4AF"/>
                </a:solidFill>
                <a:latin typeface="+mn-lt"/>
                <a:ea typeface="Open Sans" panose="020B0606030504020204" pitchFamily="34" charset="0"/>
                <a:cs typeface="Open Sans" panose="020B0606030504020204" pitchFamily="34" charset="0"/>
              </a:defRPr>
            </a:lvl1pPr>
          </a:lstStyle>
          <a:p>
            <a:r>
              <a:rPr lang="nl-BE" dirty="0"/>
              <a:t>Bedankt</a:t>
            </a:r>
            <a:endParaRPr lang="nl-BE" dirty="0">
              <a:latin typeface="Ubuntu" panose="020B0504030602030204" pitchFamily="34" charset="0"/>
            </a:endParaRPr>
          </a:p>
        </p:txBody>
      </p:sp>
      <p:sp>
        <p:nvSpPr>
          <p:cNvPr id="14" name="Tijdelijke aanduiding voor tekst 2">
            <a:extLst>
              <a:ext uri="{FF2B5EF4-FFF2-40B4-BE49-F238E27FC236}">
                <a16:creationId xmlns:a16="http://schemas.microsoft.com/office/drawing/2014/main" id="{8BFABC36-467B-DA7E-C8F8-A9959649CEE5}"/>
              </a:ext>
            </a:extLst>
          </p:cNvPr>
          <p:cNvSpPr>
            <a:spLocks noGrp="1"/>
          </p:cNvSpPr>
          <p:nvPr>
            <p:ph idx="1" hasCustomPrompt="1"/>
          </p:nvPr>
        </p:nvSpPr>
        <p:spPr>
          <a:xfrm>
            <a:off x="4642251" y="2434850"/>
            <a:ext cx="8484249" cy="1105787"/>
          </a:xfrm>
          <a:prstGeom prst="rect">
            <a:avLst/>
          </a:prstGeom>
        </p:spPr>
        <p:txBody>
          <a:bodyPr vert="horz" lIns="91440" tIns="45720" rIns="91440" bIns="45720" rtlCol="0">
            <a:noAutofit/>
          </a:bodyPr>
          <a:lstStyle>
            <a:lvl1pPr marL="0" indent="0" algn="l">
              <a:buNone/>
              <a:defRPr sz="6600" b="0" i="0">
                <a:solidFill>
                  <a:srgbClr val="6DB4AF"/>
                </a:solidFill>
                <a:latin typeface="Calibri" panose="020F0502020204030204" pitchFamily="34" charset="0"/>
                <a:ea typeface="Open Sans" panose="020B0606030504020204" pitchFamily="34" charset="0"/>
                <a:cs typeface="Calibri" panose="020F0502020204030204" pitchFamily="34" charset="0"/>
              </a:defRPr>
            </a:lvl1pPr>
          </a:lstStyle>
          <a:p>
            <a:pPr lvl="0"/>
            <a:r>
              <a:rPr lang="nl-NL" dirty="0"/>
              <a:t>voor jullie aandacht</a:t>
            </a:r>
          </a:p>
        </p:txBody>
      </p:sp>
      <p:sp>
        <p:nvSpPr>
          <p:cNvPr id="15" name="Tijdelijke aanduiding voor tekst 2">
            <a:extLst>
              <a:ext uri="{FF2B5EF4-FFF2-40B4-BE49-F238E27FC236}">
                <a16:creationId xmlns:a16="http://schemas.microsoft.com/office/drawing/2014/main" id="{25EE71AA-1A0B-5BCD-536F-7265FDA56C09}"/>
              </a:ext>
            </a:extLst>
          </p:cNvPr>
          <p:cNvSpPr>
            <a:spLocks noGrp="1"/>
          </p:cNvSpPr>
          <p:nvPr>
            <p:ph idx="14" hasCustomPrompt="1"/>
          </p:nvPr>
        </p:nvSpPr>
        <p:spPr>
          <a:xfrm>
            <a:off x="4657491" y="6122930"/>
            <a:ext cx="8484249" cy="1105787"/>
          </a:xfrm>
          <a:prstGeom prst="rect">
            <a:avLst/>
          </a:prstGeom>
        </p:spPr>
        <p:txBody>
          <a:bodyPr vert="horz" lIns="91440" tIns="45720" rIns="91440" bIns="45720" rtlCol="0">
            <a:noAutofit/>
          </a:bodyPr>
          <a:lstStyle>
            <a:lvl1pPr marL="0" indent="0">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nl-NL" dirty="0"/>
              <a:t>Hier komt tekst</a:t>
            </a:r>
          </a:p>
        </p:txBody>
      </p:sp>
      <p:sp>
        <p:nvSpPr>
          <p:cNvPr id="5" name="Rechthoek 4">
            <a:extLst>
              <a:ext uri="{FF2B5EF4-FFF2-40B4-BE49-F238E27FC236}">
                <a16:creationId xmlns:a16="http://schemas.microsoft.com/office/drawing/2014/main" id="{C1D4D6C8-2CAB-51C9-D488-26504B793D00}"/>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25278601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co met 2 blokje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1356BB-FE73-D66E-278E-195401792A5F}"/>
              </a:ext>
            </a:extLst>
          </p:cNvPr>
          <p:cNvSpPr/>
          <p:nvPr userDrawn="1"/>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700"/>
          </a:p>
        </p:txBody>
      </p:sp>
    </p:spTree>
    <p:extLst>
      <p:ext uri="{BB962C8B-B14F-4D97-AF65-F5344CB8AC3E}">
        <p14:creationId xmlns:p14="http://schemas.microsoft.com/office/powerpoint/2010/main" val="9072488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0373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B32631F-8A1D-DB43-9078-7606A4D53503}"/>
              </a:ext>
            </a:extLst>
          </p:cNvPr>
          <p:cNvSpPr>
            <a:spLocks noGrp="1"/>
          </p:cNvSpPr>
          <p:nvPr>
            <p:ph type="title"/>
          </p:nvPr>
        </p:nvSpPr>
        <p:spPr>
          <a:xfrm>
            <a:off x="1583161" y="619726"/>
            <a:ext cx="14800679" cy="1988345"/>
          </a:xfrm>
          <a:prstGeom prst="rect">
            <a:avLst/>
          </a:prstGeom>
          <a:solidFill>
            <a:schemeClr val="bg1"/>
          </a:solidFill>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DE89D0BE-9F6C-8C47-845D-5E61241E7ACA}"/>
              </a:ext>
            </a:extLst>
          </p:cNvPr>
          <p:cNvSpPr>
            <a:spLocks noGrp="1"/>
          </p:cNvSpPr>
          <p:nvPr>
            <p:ph type="body" idx="1"/>
          </p:nvPr>
        </p:nvSpPr>
        <p:spPr>
          <a:xfrm>
            <a:off x="1583161" y="2738438"/>
            <a:ext cx="14800679" cy="4393883"/>
          </a:xfrm>
          <a:prstGeom prst="rect">
            <a:avLst/>
          </a:prstGeom>
        </p:spPr>
        <p:txBody>
          <a:bodyPr vert="horz" lIns="91440" tIns="45720" rIns="91440" bIns="45720" rtlCol="0">
            <a:noAutofit/>
          </a:bodyPr>
          <a:lstStyle/>
          <a:p>
            <a:pPr lvl="0"/>
            <a:r>
              <a:rPr lang="nl-NL" dirty="0"/>
              <a:t>Eerste niveau</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191791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ftr="0" dt="0"/>
  <p:txStyles>
    <p:titleStyle>
      <a:lvl1pPr algn="l" defTabSz="1371600" rtl="0" eaLnBrk="1" latinLnBrk="0" hangingPunct="1">
        <a:lnSpc>
          <a:spcPct val="90000"/>
        </a:lnSpc>
        <a:spcBef>
          <a:spcPct val="0"/>
        </a:spcBef>
        <a:buNone/>
        <a:defRPr sz="7200" b="1" i="0" kern="1200">
          <a:solidFill>
            <a:srgbClr val="6DB4AF"/>
          </a:solidFill>
          <a:latin typeface="Calibri" panose="020F0502020204030204" pitchFamily="34" charset="0"/>
          <a:ea typeface="Open Sans" panose="020B0606030504020204" pitchFamily="34" charset="0"/>
          <a:cs typeface="Calibri" panose="020F0502020204030204" pitchFamily="34" charset="0"/>
        </a:defRPr>
      </a:lvl1pPr>
    </p:titleStyle>
    <p:bodyStyle>
      <a:lvl1pPr marL="0" indent="-540000" algn="l" defTabSz="1371600" rtl="0" eaLnBrk="1" latinLnBrk="0" hangingPunct="1">
        <a:lnSpc>
          <a:spcPct val="100000"/>
        </a:lnSpc>
        <a:spcBef>
          <a:spcPts val="0"/>
        </a:spcBef>
        <a:spcAft>
          <a:spcPts val="1800"/>
        </a:spcAft>
        <a:buFont typeface="Arial" panose="020B0604020202020204" pitchFamily="34" charset="0"/>
        <a:buChar char="•"/>
        <a:tabLst>
          <a:tab pos="540000" algn="l"/>
        </a:tabLst>
        <a:defRPr sz="42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40000" indent="540000" algn="l" defTabSz="1371600" rtl="0" eaLnBrk="1" latinLnBrk="0" hangingPunct="1">
        <a:lnSpc>
          <a:spcPct val="100000"/>
        </a:lnSpc>
        <a:spcBef>
          <a:spcPts val="0"/>
        </a:spcBef>
        <a:spcAft>
          <a:spcPts val="1800"/>
        </a:spcAft>
        <a:buFont typeface="Arial" panose="020B0604020202020204" pitchFamily="34" charset="0"/>
        <a:buChar char="•"/>
        <a:defRPr sz="42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1080000" indent="540000" algn="l" defTabSz="1371600" rtl="0" eaLnBrk="1" latinLnBrk="0" hangingPunct="1">
        <a:lnSpc>
          <a:spcPct val="100000"/>
        </a:lnSpc>
        <a:spcBef>
          <a:spcPts val="0"/>
        </a:spcBef>
        <a:spcAft>
          <a:spcPts val="1800"/>
        </a:spcAft>
        <a:buFont typeface="Arial" panose="020B0604020202020204" pitchFamily="34" charset="0"/>
        <a:buChar char="•"/>
        <a:defRPr sz="42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3pPr>
      <a:lvl4pPr marL="2160000" indent="540000" algn="l" defTabSz="1371600" rtl="0" eaLnBrk="1" latinLnBrk="0" hangingPunct="1">
        <a:lnSpc>
          <a:spcPct val="100000"/>
        </a:lnSpc>
        <a:spcBef>
          <a:spcPts val="0"/>
        </a:spcBef>
        <a:spcAft>
          <a:spcPts val="1800"/>
        </a:spcAft>
        <a:buFont typeface="Arial" panose="020B0604020202020204" pitchFamily="34" charset="0"/>
        <a:buChar char="•"/>
        <a:defRPr sz="42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4pPr>
      <a:lvl5pPr marL="3086100" indent="0" algn="l" defTabSz="1371600" rtl="0" eaLnBrk="1" latinLnBrk="0" hangingPunct="1">
        <a:lnSpc>
          <a:spcPct val="100000"/>
        </a:lnSpc>
        <a:spcBef>
          <a:spcPts val="0"/>
        </a:spcBef>
        <a:spcAft>
          <a:spcPts val="1800"/>
        </a:spcAft>
        <a:buFont typeface="Arial" panose="020B0604020202020204" pitchFamily="34" charset="0"/>
        <a:buChar char="•"/>
        <a:defRPr sz="2700" b="0" i="0" kern="1200">
          <a:solidFill>
            <a:schemeClr val="tx1"/>
          </a:solidFill>
          <a:latin typeface="Source Sans Pro" panose="020B0503030403020204" pitchFamily="34" charset="77"/>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nl-B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www.hulpmiddelenbijdementie.be/"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eerstelijnszone.be/samenopweg"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8"/>
        </a:solidFill>
        <a:effectLst/>
      </p:bgPr>
    </p:bg>
    <p:spTree>
      <p:nvGrpSpPr>
        <p:cNvPr id="1" name=""/>
        <p:cNvGrpSpPr/>
        <p:nvPr/>
      </p:nvGrpSpPr>
      <p:grpSpPr>
        <a:xfrm>
          <a:off x="0" y="0"/>
          <a:ext cx="0" cy="0"/>
          <a:chOff x="0" y="0"/>
          <a:chExt cx="0" cy="0"/>
        </a:xfrm>
      </p:grpSpPr>
      <p:grpSp>
        <p:nvGrpSpPr>
          <p:cNvPr id="2" name="Group 2"/>
          <p:cNvGrpSpPr/>
          <p:nvPr/>
        </p:nvGrpSpPr>
        <p:grpSpPr>
          <a:xfrm rot="2378802">
            <a:off x="6420182" y="-1388563"/>
            <a:ext cx="13738308" cy="21293725"/>
            <a:chOff x="0" y="0"/>
            <a:chExt cx="18317744" cy="28391633"/>
          </a:xfrm>
        </p:grpSpPr>
        <p:sp>
          <p:nvSpPr>
            <p:cNvPr id="3" name="Freeform 3"/>
            <p:cNvSpPr/>
            <p:nvPr/>
          </p:nvSpPr>
          <p:spPr>
            <a:xfrm rot="3576332">
              <a:off x="-592868" y="14881338"/>
              <a:ext cx="16862989" cy="8283943"/>
            </a:xfrm>
            <a:custGeom>
              <a:avLst/>
              <a:gdLst/>
              <a:ahLst/>
              <a:cxnLst/>
              <a:rect l="l" t="t" r="r" b="b"/>
              <a:pathLst>
                <a:path w="16862989" h="8283943">
                  <a:moveTo>
                    <a:pt x="0" y="0"/>
                  </a:moveTo>
                  <a:lnTo>
                    <a:pt x="16862989" y="0"/>
                  </a:lnTo>
                  <a:lnTo>
                    <a:pt x="16862989" y="8283943"/>
                  </a:lnTo>
                  <a:lnTo>
                    <a:pt x="0" y="8283943"/>
                  </a:lnTo>
                  <a:lnTo>
                    <a:pt x="0" y="0"/>
                  </a:lnTo>
                  <a:close/>
                </a:path>
              </a:pathLst>
            </a:custGeom>
            <a:blipFill>
              <a:blip r:embed="rId2">
                <a:alphaModFix amt="31999"/>
                <a:extLst>
                  <a:ext uri="{96DAC541-7B7A-43D3-8B79-37D633B846F1}">
                    <asvg:svgBlip xmlns:asvg="http://schemas.microsoft.com/office/drawing/2016/SVG/main" r:embed="rId3"/>
                  </a:ext>
                </a:extLst>
              </a:blip>
              <a:stretch>
                <a:fillRect/>
              </a:stretch>
            </a:blipFill>
          </p:spPr>
          <p:txBody>
            <a:bodyPr/>
            <a:lstStyle/>
            <a:p>
              <a:endParaRPr lang="nl-BE"/>
            </a:p>
          </p:txBody>
        </p:sp>
        <p:sp>
          <p:nvSpPr>
            <p:cNvPr id="4" name="Freeform 4"/>
            <p:cNvSpPr/>
            <p:nvPr/>
          </p:nvSpPr>
          <p:spPr>
            <a:xfrm rot="3262168">
              <a:off x="1607875" y="5123998"/>
              <a:ext cx="16862989" cy="8283943"/>
            </a:xfrm>
            <a:custGeom>
              <a:avLst/>
              <a:gdLst/>
              <a:ahLst/>
              <a:cxnLst/>
              <a:rect l="l" t="t" r="r" b="b"/>
              <a:pathLst>
                <a:path w="16862989" h="8283943">
                  <a:moveTo>
                    <a:pt x="0" y="0"/>
                  </a:moveTo>
                  <a:lnTo>
                    <a:pt x="16862989" y="0"/>
                  </a:lnTo>
                  <a:lnTo>
                    <a:pt x="16862989" y="8283943"/>
                  </a:lnTo>
                  <a:lnTo>
                    <a:pt x="0" y="8283943"/>
                  </a:lnTo>
                  <a:lnTo>
                    <a:pt x="0" y="0"/>
                  </a:lnTo>
                  <a:close/>
                </a:path>
              </a:pathLst>
            </a:custGeom>
            <a:blipFill>
              <a:blip r:embed="rId2">
                <a:alphaModFix amt="31999"/>
                <a:extLst>
                  <a:ext uri="{96DAC541-7B7A-43D3-8B79-37D633B846F1}">
                    <asvg:svgBlip xmlns:asvg="http://schemas.microsoft.com/office/drawing/2016/SVG/main" r:embed="rId3"/>
                  </a:ext>
                </a:extLst>
              </a:blip>
              <a:stretch>
                <a:fillRect/>
              </a:stretch>
            </a:blipFill>
          </p:spPr>
          <p:txBody>
            <a:bodyPr/>
            <a:lstStyle/>
            <a:p>
              <a:endParaRPr lang="nl-BE"/>
            </a:p>
          </p:txBody>
        </p:sp>
      </p:grpSp>
      <p:grpSp>
        <p:nvGrpSpPr>
          <p:cNvPr id="5" name="Group 5"/>
          <p:cNvGrpSpPr/>
          <p:nvPr/>
        </p:nvGrpSpPr>
        <p:grpSpPr>
          <a:xfrm rot="2378802">
            <a:off x="-7459528" y="-8766012"/>
            <a:ext cx="13738308" cy="21293725"/>
            <a:chOff x="0" y="0"/>
            <a:chExt cx="18317744" cy="28391633"/>
          </a:xfrm>
        </p:grpSpPr>
        <p:sp>
          <p:nvSpPr>
            <p:cNvPr id="6" name="Freeform 6"/>
            <p:cNvSpPr/>
            <p:nvPr/>
          </p:nvSpPr>
          <p:spPr>
            <a:xfrm rot="3576332">
              <a:off x="-592868" y="14881338"/>
              <a:ext cx="16862989" cy="8283943"/>
            </a:xfrm>
            <a:custGeom>
              <a:avLst/>
              <a:gdLst/>
              <a:ahLst/>
              <a:cxnLst/>
              <a:rect l="l" t="t" r="r" b="b"/>
              <a:pathLst>
                <a:path w="16862989" h="8283943">
                  <a:moveTo>
                    <a:pt x="0" y="0"/>
                  </a:moveTo>
                  <a:lnTo>
                    <a:pt x="16862989" y="0"/>
                  </a:lnTo>
                  <a:lnTo>
                    <a:pt x="16862989" y="8283943"/>
                  </a:lnTo>
                  <a:lnTo>
                    <a:pt x="0" y="8283943"/>
                  </a:lnTo>
                  <a:lnTo>
                    <a:pt x="0" y="0"/>
                  </a:lnTo>
                  <a:close/>
                </a:path>
              </a:pathLst>
            </a:custGeom>
            <a:blipFill>
              <a:blip r:embed="rId2">
                <a:alphaModFix amt="31999"/>
                <a:extLst>
                  <a:ext uri="{96DAC541-7B7A-43D3-8B79-37D633B846F1}">
                    <asvg:svgBlip xmlns:asvg="http://schemas.microsoft.com/office/drawing/2016/SVG/main" r:embed="rId3"/>
                  </a:ext>
                </a:extLst>
              </a:blip>
              <a:stretch>
                <a:fillRect/>
              </a:stretch>
            </a:blipFill>
          </p:spPr>
          <p:txBody>
            <a:bodyPr/>
            <a:lstStyle/>
            <a:p>
              <a:endParaRPr lang="nl-BE"/>
            </a:p>
          </p:txBody>
        </p:sp>
        <p:sp>
          <p:nvSpPr>
            <p:cNvPr id="7" name="Freeform 7"/>
            <p:cNvSpPr/>
            <p:nvPr/>
          </p:nvSpPr>
          <p:spPr>
            <a:xfrm rot="3262168">
              <a:off x="1607875" y="5123998"/>
              <a:ext cx="16862989" cy="8283943"/>
            </a:xfrm>
            <a:custGeom>
              <a:avLst/>
              <a:gdLst/>
              <a:ahLst/>
              <a:cxnLst/>
              <a:rect l="l" t="t" r="r" b="b"/>
              <a:pathLst>
                <a:path w="16862989" h="8283943">
                  <a:moveTo>
                    <a:pt x="0" y="0"/>
                  </a:moveTo>
                  <a:lnTo>
                    <a:pt x="16862989" y="0"/>
                  </a:lnTo>
                  <a:lnTo>
                    <a:pt x="16862989" y="8283943"/>
                  </a:lnTo>
                  <a:lnTo>
                    <a:pt x="0" y="8283943"/>
                  </a:lnTo>
                  <a:lnTo>
                    <a:pt x="0" y="0"/>
                  </a:lnTo>
                  <a:close/>
                </a:path>
              </a:pathLst>
            </a:custGeom>
            <a:blipFill>
              <a:blip r:embed="rId2">
                <a:alphaModFix amt="31999"/>
                <a:extLst>
                  <a:ext uri="{96DAC541-7B7A-43D3-8B79-37D633B846F1}">
                    <asvg:svgBlip xmlns:asvg="http://schemas.microsoft.com/office/drawing/2016/SVG/main" r:embed="rId3"/>
                  </a:ext>
                </a:extLst>
              </a:blip>
              <a:stretch>
                <a:fillRect/>
              </a:stretch>
            </a:blipFill>
          </p:spPr>
          <p:txBody>
            <a:bodyPr/>
            <a:lstStyle/>
            <a:p>
              <a:endParaRPr lang="nl-BE"/>
            </a:p>
          </p:txBody>
        </p:sp>
      </p:grpSp>
      <p:sp>
        <p:nvSpPr>
          <p:cNvPr id="8" name="Freeform 8"/>
          <p:cNvSpPr/>
          <p:nvPr/>
        </p:nvSpPr>
        <p:spPr>
          <a:xfrm>
            <a:off x="-66339" y="1700402"/>
            <a:ext cx="18881853" cy="6678916"/>
          </a:xfrm>
          <a:custGeom>
            <a:avLst/>
            <a:gdLst/>
            <a:ahLst/>
            <a:cxnLst/>
            <a:rect l="l" t="t" r="r" b="b"/>
            <a:pathLst>
              <a:path w="19796253" h="7151397">
                <a:moveTo>
                  <a:pt x="0" y="0"/>
                </a:moveTo>
                <a:lnTo>
                  <a:pt x="19796254" y="0"/>
                </a:lnTo>
                <a:lnTo>
                  <a:pt x="19796254" y="7151396"/>
                </a:lnTo>
                <a:lnTo>
                  <a:pt x="0" y="71513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dirty="0"/>
          </a:p>
        </p:txBody>
      </p:sp>
      <p:sp>
        <p:nvSpPr>
          <p:cNvPr id="9" name="TextBox 9"/>
          <p:cNvSpPr txBox="1"/>
          <p:nvPr/>
        </p:nvSpPr>
        <p:spPr>
          <a:xfrm>
            <a:off x="1352395" y="2755413"/>
            <a:ext cx="13887605" cy="3682611"/>
          </a:xfrm>
          <a:prstGeom prst="rect">
            <a:avLst/>
          </a:prstGeom>
        </p:spPr>
        <p:txBody>
          <a:bodyPr wrap="square" lIns="0" tIns="0" rIns="0" bIns="0" rtlCol="0" anchor="t">
            <a:spAutoFit/>
          </a:bodyPr>
          <a:lstStyle/>
          <a:p>
            <a:pPr algn="l">
              <a:lnSpc>
                <a:spcPts val="9532"/>
              </a:lnSpc>
            </a:pPr>
            <a:r>
              <a:rPr lang="en-US" sz="9255" b="1" dirty="0">
                <a:solidFill>
                  <a:srgbClr val="1A929B"/>
                </a:solidFill>
                <a:latin typeface="Poppins Ultra-Bold"/>
                <a:ea typeface="Poppins Ultra-Bold"/>
                <a:cs typeface="Poppins Ultra-Bold"/>
                <a:sym typeface="Poppins Ultra-Bold"/>
              </a:rPr>
              <a:t>EERSTELIJNSPLATFORM</a:t>
            </a:r>
          </a:p>
          <a:p>
            <a:pPr algn="ctr">
              <a:lnSpc>
                <a:spcPts val="9532"/>
              </a:lnSpc>
            </a:pPr>
            <a:r>
              <a:rPr lang="en-US" sz="5400" b="1" dirty="0">
                <a:solidFill>
                  <a:srgbClr val="1A929B"/>
                </a:solidFill>
                <a:latin typeface="Poppins Ultra-Bold"/>
                <a:ea typeface="Poppins Ultra-Bold"/>
                <a:cs typeface="Poppins Ultra-Bold"/>
                <a:sym typeface="Poppins Ultra-Bold"/>
              </a:rPr>
              <a:t>Menen-Wevelgem-</a:t>
            </a:r>
            <a:r>
              <a:rPr lang="en-US" sz="5400" b="1" dirty="0" err="1">
                <a:solidFill>
                  <a:srgbClr val="1A929B"/>
                </a:solidFill>
                <a:latin typeface="Poppins Ultra-Bold"/>
                <a:ea typeface="Poppins Ultra-Bold"/>
                <a:cs typeface="Poppins Ultra-Bold"/>
                <a:sym typeface="Poppins Ultra-Bold"/>
              </a:rPr>
              <a:t>Wervik</a:t>
            </a:r>
            <a:endParaRPr lang="en-US" sz="5400" b="1" dirty="0">
              <a:solidFill>
                <a:srgbClr val="1A929B"/>
              </a:solidFill>
              <a:latin typeface="Poppins Ultra-Bold"/>
              <a:ea typeface="Poppins Ultra-Bold"/>
              <a:cs typeface="Poppins Ultra-Bold"/>
              <a:sym typeface="Poppins Ultra-Bold"/>
            </a:endParaRPr>
          </a:p>
          <a:p>
            <a:pPr algn="l">
              <a:lnSpc>
                <a:spcPts val="9532"/>
              </a:lnSpc>
            </a:pPr>
            <a:endParaRPr lang="en-US" sz="9255" b="1" dirty="0">
              <a:solidFill>
                <a:srgbClr val="1A929B"/>
              </a:solidFill>
              <a:latin typeface="Poppins Ultra-Bold"/>
              <a:ea typeface="Poppins Ultra-Bold"/>
              <a:cs typeface="Poppins Ultra-Bold"/>
              <a:sym typeface="Poppins Ultra-Bold"/>
            </a:endParaRPr>
          </a:p>
        </p:txBody>
      </p:sp>
      <p:sp>
        <p:nvSpPr>
          <p:cNvPr id="11" name="TextBox 11"/>
          <p:cNvSpPr txBox="1"/>
          <p:nvPr/>
        </p:nvSpPr>
        <p:spPr>
          <a:xfrm>
            <a:off x="1222370" y="6396156"/>
            <a:ext cx="13753709" cy="668645"/>
          </a:xfrm>
          <a:prstGeom prst="rect">
            <a:avLst/>
          </a:prstGeom>
        </p:spPr>
        <p:txBody>
          <a:bodyPr lIns="0" tIns="0" rIns="0" bIns="0" rtlCol="0" anchor="t">
            <a:spAutoFit/>
          </a:bodyPr>
          <a:lstStyle/>
          <a:p>
            <a:pPr algn="ctr">
              <a:lnSpc>
                <a:spcPts val="5109"/>
              </a:lnSpc>
            </a:pPr>
            <a:r>
              <a:rPr lang="en-US" sz="4961" b="1" dirty="0">
                <a:solidFill>
                  <a:srgbClr val="000000"/>
                </a:solidFill>
                <a:latin typeface="Poppins Ultra-Bold"/>
                <a:ea typeface="Poppins Ultra-Bold"/>
                <a:cs typeface="Poppins Ultra-Bold"/>
                <a:sym typeface="Poppins Ultra-Bold"/>
              </a:rPr>
              <a:t>Dementie</a:t>
            </a:r>
          </a:p>
        </p:txBody>
      </p:sp>
      <p:grpSp>
        <p:nvGrpSpPr>
          <p:cNvPr id="12" name="Group 12"/>
          <p:cNvGrpSpPr/>
          <p:nvPr/>
        </p:nvGrpSpPr>
        <p:grpSpPr>
          <a:xfrm>
            <a:off x="-590375" y="9907056"/>
            <a:ext cx="20204437" cy="516476"/>
            <a:chOff x="0" y="0"/>
            <a:chExt cx="10178008" cy="260175"/>
          </a:xfrm>
        </p:grpSpPr>
        <p:sp>
          <p:nvSpPr>
            <p:cNvPr id="13" name="Freeform 13"/>
            <p:cNvSpPr/>
            <p:nvPr/>
          </p:nvSpPr>
          <p:spPr>
            <a:xfrm>
              <a:off x="0" y="0"/>
              <a:ext cx="10178007" cy="260175"/>
            </a:xfrm>
            <a:custGeom>
              <a:avLst/>
              <a:gdLst/>
              <a:ahLst/>
              <a:cxnLst/>
              <a:rect l="l" t="t" r="r" b="b"/>
              <a:pathLst>
                <a:path w="10178007" h="260175">
                  <a:moveTo>
                    <a:pt x="0" y="0"/>
                  </a:moveTo>
                  <a:lnTo>
                    <a:pt x="10178007" y="0"/>
                  </a:lnTo>
                  <a:lnTo>
                    <a:pt x="10178007" y="260175"/>
                  </a:lnTo>
                  <a:lnTo>
                    <a:pt x="0" y="260175"/>
                  </a:lnTo>
                  <a:close/>
                </a:path>
              </a:pathLst>
            </a:custGeom>
            <a:solidFill>
              <a:srgbClr val="1A929B"/>
            </a:solidFill>
          </p:spPr>
          <p:txBody>
            <a:bodyPr/>
            <a:lstStyle/>
            <a:p>
              <a:endParaRPr lang="nl-BE"/>
            </a:p>
          </p:txBody>
        </p:sp>
        <p:sp>
          <p:nvSpPr>
            <p:cNvPr id="14" name="TextBox 14"/>
            <p:cNvSpPr txBox="1"/>
            <p:nvPr/>
          </p:nvSpPr>
          <p:spPr>
            <a:xfrm>
              <a:off x="0" y="-19050"/>
              <a:ext cx="10178008" cy="279225"/>
            </a:xfrm>
            <a:prstGeom prst="rect">
              <a:avLst/>
            </a:prstGeom>
          </p:spPr>
          <p:txBody>
            <a:bodyPr lIns="26560" tIns="26560" rIns="26560" bIns="26560" rtlCol="0" anchor="ctr"/>
            <a:lstStyle/>
            <a:p>
              <a:pPr algn="ctr">
                <a:lnSpc>
                  <a:spcPts val="1756"/>
                </a:lnSpc>
              </a:pPr>
              <a:endParaRPr/>
            </a:p>
          </p:txBody>
        </p:sp>
      </p:grpSp>
      <p:grpSp>
        <p:nvGrpSpPr>
          <p:cNvPr id="16" name="Group 16"/>
          <p:cNvGrpSpPr/>
          <p:nvPr/>
        </p:nvGrpSpPr>
        <p:grpSpPr>
          <a:xfrm>
            <a:off x="-351970" y="9770524"/>
            <a:ext cx="20204437" cy="516476"/>
            <a:chOff x="0" y="0"/>
            <a:chExt cx="10178008" cy="260175"/>
          </a:xfrm>
        </p:grpSpPr>
        <p:sp>
          <p:nvSpPr>
            <p:cNvPr id="17" name="Freeform 17"/>
            <p:cNvSpPr/>
            <p:nvPr/>
          </p:nvSpPr>
          <p:spPr>
            <a:xfrm>
              <a:off x="0" y="0"/>
              <a:ext cx="10178007" cy="260175"/>
            </a:xfrm>
            <a:custGeom>
              <a:avLst/>
              <a:gdLst/>
              <a:ahLst/>
              <a:cxnLst/>
              <a:rect l="l" t="t" r="r" b="b"/>
              <a:pathLst>
                <a:path w="10178007" h="260175">
                  <a:moveTo>
                    <a:pt x="0" y="0"/>
                  </a:moveTo>
                  <a:lnTo>
                    <a:pt x="10178007" y="0"/>
                  </a:lnTo>
                  <a:lnTo>
                    <a:pt x="10178007" y="260175"/>
                  </a:lnTo>
                  <a:lnTo>
                    <a:pt x="0" y="260175"/>
                  </a:lnTo>
                  <a:close/>
                </a:path>
              </a:pathLst>
            </a:custGeom>
            <a:solidFill>
              <a:srgbClr val="1A929B"/>
            </a:solidFill>
          </p:spPr>
          <p:txBody>
            <a:bodyPr/>
            <a:lstStyle/>
            <a:p>
              <a:endParaRPr lang="nl-BE"/>
            </a:p>
          </p:txBody>
        </p:sp>
        <p:sp>
          <p:nvSpPr>
            <p:cNvPr id="18" name="TextBox 18"/>
            <p:cNvSpPr txBox="1"/>
            <p:nvPr/>
          </p:nvSpPr>
          <p:spPr>
            <a:xfrm>
              <a:off x="0" y="-19050"/>
              <a:ext cx="10178008" cy="279225"/>
            </a:xfrm>
            <a:prstGeom prst="rect">
              <a:avLst/>
            </a:prstGeom>
          </p:spPr>
          <p:txBody>
            <a:bodyPr lIns="26560" tIns="26560" rIns="26560" bIns="26560" rtlCol="0" anchor="ctr"/>
            <a:lstStyle/>
            <a:p>
              <a:pPr algn="ctr">
                <a:lnSpc>
                  <a:spcPts val="1756"/>
                </a:lnSpc>
              </a:pPr>
              <a:endParaRPr/>
            </a:p>
          </p:txBody>
        </p:sp>
      </p:grpSp>
      <p:pic>
        <p:nvPicPr>
          <p:cNvPr id="19" name="Afbeelding 18">
            <a:extLst>
              <a:ext uri="{FF2B5EF4-FFF2-40B4-BE49-F238E27FC236}">
                <a16:creationId xmlns:a16="http://schemas.microsoft.com/office/drawing/2014/main" id="{4E25B191-8A6A-501A-37CF-4A32BBE56E28}"/>
              </a:ext>
            </a:extLst>
          </p:cNvPr>
          <p:cNvPicPr>
            <a:picLocks noChangeAspect="1"/>
          </p:cNvPicPr>
          <p:nvPr/>
        </p:nvPicPr>
        <p:blipFill>
          <a:blip r:embed="rId6"/>
          <a:stretch>
            <a:fillRect/>
          </a:stretch>
        </p:blipFill>
        <p:spPr>
          <a:xfrm>
            <a:off x="1317561" y="8383129"/>
            <a:ext cx="4915199" cy="1417845"/>
          </a:xfrm>
          <a:prstGeom prst="rect">
            <a:avLst/>
          </a:prstGeom>
        </p:spPr>
      </p:pic>
      <p:pic>
        <p:nvPicPr>
          <p:cNvPr id="20" name="Afbeelding 19">
            <a:extLst>
              <a:ext uri="{FF2B5EF4-FFF2-40B4-BE49-F238E27FC236}">
                <a16:creationId xmlns:a16="http://schemas.microsoft.com/office/drawing/2014/main" id="{65B5F5A2-FDB7-FF8F-B767-0755FE6ECB07}"/>
              </a:ext>
            </a:extLst>
          </p:cNvPr>
          <p:cNvPicPr>
            <a:picLocks noChangeAspect="1"/>
          </p:cNvPicPr>
          <p:nvPr/>
        </p:nvPicPr>
        <p:blipFill>
          <a:blip r:embed="rId7"/>
          <a:stretch>
            <a:fillRect/>
          </a:stretch>
        </p:blipFill>
        <p:spPr>
          <a:xfrm>
            <a:off x="12033471" y="8158944"/>
            <a:ext cx="4353323" cy="16257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8F3F4-DB5F-DFC1-A2A9-846B770077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B3E7C5-31A0-995F-5F3C-44FBC41EAC16}"/>
              </a:ext>
            </a:extLst>
          </p:cNvPr>
          <p:cNvSpPr>
            <a:spLocks noGrp="1"/>
          </p:cNvSpPr>
          <p:nvPr>
            <p:ph type="title"/>
          </p:nvPr>
        </p:nvSpPr>
        <p:spPr/>
        <p:txBody>
          <a:bodyPr>
            <a:normAutofit fontScale="90000"/>
          </a:bodyPr>
          <a:lstStyle/>
          <a:p>
            <a:r>
              <a:rPr lang="nl-BE" dirty="0"/>
              <a:t>Expertisecentrum Dementie Sophia</a:t>
            </a:r>
            <a:br>
              <a:rPr lang="nl-BE" dirty="0"/>
            </a:br>
            <a:r>
              <a:rPr lang="nl-BE" dirty="0"/>
              <a:t>Doelstellingen</a:t>
            </a:r>
          </a:p>
        </p:txBody>
      </p:sp>
      <p:sp>
        <p:nvSpPr>
          <p:cNvPr id="3" name="Tijdelijke aanduiding voor inhoud 2">
            <a:extLst>
              <a:ext uri="{FF2B5EF4-FFF2-40B4-BE49-F238E27FC236}">
                <a16:creationId xmlns:a16="http://schemas.microsoft.com/office/drawing/2014/main" id="{E4A0728B-97A3-8F06-8ED0-A18E7A0058A3}"/>
              </a:ext>
            </a:extLst>
          </p:cNvPr>
          <p:cNvSpPr>
            <a:spLocks noGrp="1"/>
          </p:cNvSpPr>
          <p:nvPr>
            <p:ph idx="10"/>
          </p:nvPr>
        </p:nvSpPr>
        <p:spPr/>
        <p:txBody>
          <a:bodyPr/>
          <a:lstStyle/>
          <a:p>
            <a:r>
              <a:rPr lang="nl-BE" dirty="0"/>
              <a:t>Informatie- en adviesverstrekking</a:t>
            </a:r>
          </a:p>
          <a:p>
            <a:r>
              <a:rPr lang="nl-BE" dirty="0"/>
              <a:t>Deskundigheidsbevordering</a:t>
            </a:r>
          </a:p>
          <a:p>
            <a:r>
              <a:rPr lang="nl-BE" dirty="0"/>
              <a:t>Netwerking</a:t>
            </a:r>
          </a:p>
          <a:p>
            <a:r>
              <a:rPr lang="nl-BE" dirty="0"/>
              <a:t>Projectwerking</a:t>
            </a:r>
          </a:p>
          <a:p>
            <a:pPr marL="0" indent="0">
              <a:buNone/>
            </a:pPr>
            <a:endParaRPr lang="nl-BE" dirty="0"/>
          </a:p>
          <a:p>
            <a:endParaRPr lang="nl-BE" dirty="0"/>
          </a:p>
        </p:txBody>
      </p:sp>
    </p:spTree>
    <p:extLst>
      <p:ext uri="{BB962C8B-B14F-4D97-AF65-F5344CB8AC3E}">
        <p14:creationId xmlns:p14="http://schemas.microsoft.com/office/powerpoint/2010/main" val="10532197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23764-6FFC-9353-2101-C59E10BC3D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6B611B-DF83-0D44-81E0-DB976B2FA6A9}"/>
              </a:ext>
            </a:extLst>
          </p:cNvPr>
          <p:cNvSpPr>
            <a:spLocks noGrp="1"/>
          </p:cNvSpPr>
          <p:nvPr>
            <p:ph type="title"/>
          </p:nvPr>
        </p:nvSpPr>
        <p:spPr/>
        <p:txBody>
          <a:bodyPr>
            <a:normAutofit fontScale="90000"/>
          </a:bodyPr>
          <a:lstStyle/>
          <a:p>
            <a:r>
              <a:rPr lang="nl-BE" dirty="0"/>
              <a:t>Expertisecentrum Dementie Sophia</a:t>
            </a:r>
            <a:br>
              <a:rPr lang="nl-BE" dirty="0"/>
            </a:br>
            <a:r>
              <a:rPr lang="nl-BE" dirty="0"/>
              <a:t>Informatie- en adviesverstrekking</a:t>
            </a:r>
          </a:p>
        </p:txBody>
      </p:sp>
      <p:sp>
        <p:nvSpPr>
          <p:cNvPr id="3" name="Tijdelijke aanduiding voor inhoud 2">
            <a:extLst>
              <a:ext uri="{FF2B5EF4-FFF2-40B4-BE49-F238E27FC236}">
                <a16:creationId xmlns:a16="http://schemas.microsoft.com/office/drawing/2014/main" id="{61596D57-64B7-5AD5-2CE1-193C091069FA}"/>
              </a:ext>
            </a:extLst>
          </p:cNvPr>
          <p:cNvSpPr>
            <a:spLocks noGrp="1"/>
          </p:cNvSpPr>
          <p:nvPr>
            <p:ph idx="10"/>
          </p:nvPr>
        </p:nvSpPr>
        <p:spPr/>
        <p:txBody>
          <a:bodyPr/>
          <a:lstStyle/>
          <a:p>
            <a:r>
              <a:rPr lang="nl-BE" dirty="0"/>
              <a:t>Basisbibliotheek</a:t>
            </a:r>
          </a:p>
          <a:p>
            <a:r>
              <a:rPr lang="nl-BE" dirty="0"/>
              <a:t>Website, nieuwsbrief en facebook ECD Sophia</a:t>
            </a:r>
          </a:p>
          <a:p>
            <a:r>
              <a:rPr lang="nl-BE" dirty="0"/>
              <a:t>Casuïstiek</a:t>
            </a:r>
          </a:p>
          <a:p>
            <a:r>
              <a:rPr lang="nl-BE" dirty="0"/>
              <a:t>Realisaties:</a:t>
            </a:r>
          </a:p>
          <a:p>
            <a:pPr lvl="1"/>
            <a:r>
              <a:rPr lang="nl-BE" sz="3000" dirty="0"/>
              <a:t>Verteltas dementie</a:t>
            </a:r>
          </a:p>
          <a:p>
            <a:pPr lvl="1"/>
            <a:r>
              <a:rPr lang="nl-BE" sz="3000" dirty="0"/>
              <a:t>Hulpmiddelenkoffer</a:t>
            </a:r>
          </a:p>
          <a:p>
            <a:pPr lvl="1"/>
            <a:r>
              <a:rPr lang="nl-BE" sz="3000" dirty="0"/>
              <a:t>Ervaringsgerichte </a:t>
            </a:r>
            <a:r>
              <a:rPr lang="nl-BE" sz="3000" dirty="0" err="1"/>
              <a:t>toolbox</a:t>
            </a:r>
            <a:r>
              <a:rPr lang="nl-BE" sz="3000" dirty="0"/>
              <a:t> dementie</a:t>
            </a:r>
          </a:p>
          <a:p>
            <a:pPr marL="0" indent="0">
              <a:buNone/>
            </a:pPr>
            <a:endParaRPr lang="nl-BE" dirty="0"/>
          </a:p>
          <a:p>
            <a:endParaRPr lang="nl-BE" dirty="0"/>
          </a:p>
        </p:txBody>
      </p:sp>
    </p:spTree>
    <p:extLst>
      <p:ext uri="{BB962C8B-B14F-4D97-AF65-F5344CB8AC3E}">
        <p14:creationId xmlns:p14="http://schemas.microsoft.com/office/powerpoint/2010/main" val="23720862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2C31B-8A46-EF4C-BC1F-1E97EFCD80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FA0DB2-57E2-B6AE-87DA-96AFF4A2C215}"/>
              </a:ext>
            </a:extLst>
          </p:cNvPr>
          <p:cNvSpPr>
            <a:spLocks noGrp="1"/>
          </p:cNvSpPr>
          <p:nvPr>
            <p:ph type="title"/>
          </p:nvPr>
        </p:nvSpPr>
        <p:spPr/>
        <p:txBody>
          <a:bodyPr>
            <a:normAutofit fontScale="90000"/>
          </a:bodyPr>
          <a:lstStyle/>
          <a:p>
            <a:r>
              <a:rPr lang="nl-BE" dirty="0"/>
              <a:t>Expertisecentrum Dementie Sophia</a:t>
            </a:r>
            <a:br>
              <a:rPr lang="nl-BE" dirty="0"/>
            </a:br>
            <a:r>
              <a:rPr lang="nl-BE" dirty="0"/>
              <a:t>Deskundigheidsbevordering</a:t>
            </a:r>
          </a:p>
        </p:txBody>
      </p:sp>
      <p:sp>
        <p:nvSpPr>
          <p:cNvPr id="3" name="Tijdelijke aanduiding voor inhoud 2">
            <a:extLst>
              <a:ext uri="{FF2B5EF4-FFF2-40B4-BE49-F238E27FC236}">
                <a16:creationId xmlns:a16="http://schemas.microsoft.com/office/drawing/2014/main" id="{E2431742-B406-CFB5-3FC1-C23B9ACAE44B}"/>
              </a:ext>
            </a:extLst>
          </p:cNvPr>
          <p:cNvSpPr>
            <a:spLocks noGrp="1"/>
          </p:cNvSpPr>
          <p:nvPr>
            <p:ph idx="10"/>
          </p:nvPr>
        </p:nvSpPr>
        <p:spPr/>
        <p:txBody>
          <a:bodyPr/>
          <a:lstStyle/>
          <a:p>
            <a:r>
              <a:rPr lang="nl-BE" dirty="0"/>
              <a:t>Vorming vanuit Vlaanderen</a:t>
            </a:r>
          </a:p>
          <a:p>
            <a:pPr lvl="1"/>
            <a:r>
              <a:rPr lang="nl-BE" sz="3000" dirty="0"/>
              <a:t>Opleiding tot referentiepersoon dementie</a:t>
            </a:r>
          </a:p>
          <a:p>
            <a:pPr lvl="1"/>
            <a:r>
              <a:rPr lang="nl-BE" sz="3000" dirty="0"/>
              <a:t>Onderdompeling/training/persoonsgerichte zorg</a:t>
            </a:r>
          </a:p>
          <a:p>
            <a:pPr lvl="1"/>
            <a:r>
              <a:rPr lang="nl-BE" sz="3000" dirty="0"/>
              <a:t>E-</a:t>
            </a:r>
            <a:r>
              <a:rPr lang="nl-BE" sz="3000" dirty="0" err="1"/>
              <a:t>learning</a:t>
            </a:r>
            <a:endParaRPr lang="nl-BE" sz="3000" dirty="0"/>
          </a:p>
          <a:p>
            <a:r>
              <a:rPr lang="nl-BE" dirty="0"/>
              <a:t>Vorming op vraag</a:t>
            </a:r>
          </a:p>
          <a:p>
            <a:pPr lvl="1"/>
            <a:r>
              <a:rPr lang="nl-BE" sz="3000" dirty="0"/>
              <a:t>Basisvorming</a:t>
            </a:r>
          </a:p>
          <a:p>
            <a:pPr lvl="1"/>
            <a:r>
              <a:rPr lang="nl-BE" sz="3000" dirty="0"/>
              <a:t>Vorming op maat</a:t>
            </a:r>
          </a:p>
          <a:p>
            <a:pPr lvl="1"/>
            <a:r>
              <a:rPr lang="nl-BE" sz="3000" dirty="0"/>
              <a:t>Intervisie en supervisie</a:t>
            </a:r>
          </a:p>
          <a:p>
            <a:pPr marL="0" indent="0">
              <a:buNone/>
            </a:pPr>
            <a:endParaRPr lang="nl-BE" dirty="0"/>
          </a:p>
          <a:p>
            <a:endParaRPr lang="nl-BE" dirty="0"/>
          </a:p>
        </p:txBody>
      </p:sp>
    </p:spTree>
    <p:extLst>
      <p:ext uri="{BB962C8B-B14F-4D97-AF65-F5344CB8AC3E}">
        <p14:creationId xmlns:p14="http://schemas.microsoft.com/office/powerpoint/2010/main" val="8794957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B9E47-EDFD-736E-D613-180E670906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67158A-2580-1B17-F2AC-322A6B03D256}"/>
              </a:ext>
            </a:extLst>
          </p:cNvPr>
          <p:cNvSpPr>
            <a:spLocks noGrp="1"/>
          </p:cNvSpPr>
          <p:nvPr>
            <p:ph type="title"/>
          </p:nvPr>
        </p:nvSpPr>
        <p:spPr/>
        <p:txBody>
          <a:bodyPr>
            <a:normAutofit fontScale="90000"/>
          </a:bodyPr>
          <a:lstStyle/>
          <a:p>
            <a:r>
              <a:rPr lang="nl-BE" dirty="0"/>
              <a:t>Expertisecentrum Dementie Sophia</a:t>
            </a:r>
            <a:br>
              <a:rPr lang="nl-BE" dirty="0"/>
            </a:br>
            <a:r>
              <a:rPr lang="nl-BE" dirty="0"/>
              <a:t>Deskundigheidsbevordering</a:t>
            </a:r>
          </a:p>
        </p:txBody>
      </p:sp>
      <p:sp>
        <p:nvSpPr>
          <p:cNvPr id="3" name="Tijdelijke aanduiding voor inhoud 2">
            <a:extLst>
              <a:ext uri="{FF2B5EF4-FFF2-40B4-BE49-F238E27FC236}">
                <a16:creationId xmlns:a16="http://schemas.microsoft.com/office/drawing/2014/main" id="{A404542B-674F-088A-BAB5-904F21770E32}"/>
              </a:ext>
            </a:extLst>
          </p:cNvPr>
          <p:cNvSpPr>
            <a:spLocks noGrp="1"/>
          </p:cNvSpPr>
          <p:nvPr>
            <p:ph idx="10"/>
          </p:nvPr>
        </p:nvSpPr>
        <p:spPr/>
        <p:txBody>
          <a:bodyPr/>
          <a:lstStyle/>
          <a:p>
            <a:r>
              <a:rPr lang="nl-BE" dirty="0"/>
              <a:t>Open aanbod</a:t>
            </a:r>
          </a:p>
          <a:p>
            <a:pPr lvl="1"/>
            <a:r>
              <a:rPr lang="nl-BE" sz="3000" dirty="0"/>
              <a:t>Navorming referentiepersonen dementie (i.s.m. ECD Foton)</a:t>
            </a:r>
          </a:p>
          <a:p>
            <a:pPr lvl="1"/>
            <a:r>
              <a:rPr lang="nl-BE" sz="3000" dirty="0"/>
              <a:t>Vormingsnamiddagen</a:t>
            </a:r>
          </a:p>
          <a:p>
            <a:pPr lvl="1"/>
            <a:r>
              <a:rPr lang="nl-BE" sz="3000" dirty="0"/>
              <a:t>4-daagse opleidingsreeks dementie</a:t>
            </a:r>
          </a:p>
          <a:p>
            <a:pPr lvl="1" indent="0">
              <a:buNone/>
            </a:pPr>
            <a:endParaRPr lang="nl-BE" sz="3000" dirty="0"/>
          </a:p>
          <a:p>
            <a:r>
              <a:rPr lang="nl-BE" dirty="0"/>
              <a:t>Trajectbegeleiding persoonsgerichte zorg</a:t>
            </a:r>
            <a:endParaRPr lang="nl-BE" sz="3000" dirty="0"/>
          </a:p>
          <a:p>
            <a:pPr marL="0" indent="0">
              <a:buNone/>
            </a:pPr>
            <a:endParaRPr lang="nl-BE" dirty="0"/>
          </a:p>
          <a:p>
            <a:endParaRPr lang="nl-BE" dirty="0"/>
          </a:p>
        </p:txBody>
      </p:sp>
    </p:spTree>
    <p:extLst>
      <p:ext uri="{BB962C8B-B14F-4D97-AF65-F5344CB8AC3E}">
        <p14:creationId xmlns:p14="http://schemas.microsoft.com/office/powerpoint/2010/main" val="37091872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24BF0-7988-CCAA-2193-5FCBFE2796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4FED19-64DA-9E42-6B03-9B5AA6A81044}"/>
              </a:ext>
            </a:extLst>
          </p:cNvPr>
          <p:cNvSpPr>
            <a:spLocks noGrp="1"/>
          </p:cNvSpPr>
          <p:nvPr>
            <p:ph type="title"/>
          </p:nvPr>
        </p:nvSpPr>
        <p:spPr/>
        <p:txBody>
          <a:bodyPr>
            <a:normAutofit fontScale="90000"/>
          </a:bodyPr>
          <a:lstStyle/>
          <a:p>
            <a:r>
              <a:rPr lang="nl-BE" dirty="0"/>
              <a:t>Expertisecentrum Dementie Sophia</a:t>
            </a:r>
            <a:br>
              <a:rPr lang="nl-BE" dirty="0"/>
            </a:br>
            <a:r>
              <a:rPr lang="nl-BE" dirty="0"/>
              <a:t>Netwerking</a:t>
            </a:r>
          </a:p>
        </p:txBody>
      </p:sp>
      <p:sp>
        <p:nvSpPr>
          <p:cNvPr id="3" name="Tijdelijke aanduiding voor inhoud 2">
            <a:extLst>
              <a:ext uri="{FF2B5EF4-FFF2-40B4-BE49-F238E27FC236}">
                <a16:creationId xmlns:a16="http://schemas.microsoft.com/office/drawing/2014/main" id="{3EEE4D06-626A-A0D5-ACA3-1D6C5AE346E9}"/>
              </a:ext>
            </a:extLst>
          </p:cNvPr>
          <p:cNvSpPr>
            <a:spLocks noGrp="1"/>
          </p:cNvSpPr>
          <p:nvPr>
            <p:ph idx="10"/>
          </p:nvPr>
        </p:nvSpPr>
        <p:spPr/>
        <p:txBody>
          <a:bodyPr/>
          <a:lstStyle/>
          <a:p>
            <a:r>
              <a:rPr lang="nl-BE" dirty="0"/>
              <a:t>Overlegplatforms dementie</a:t>
            </a:r>
          </a:p>
          <a:p>
            <a:pPr lvl="1"/>
            <a:r>
              <a:rPr lang="nl-BE" sz="3600" dirty="0"/>
              <a:t>Poperinge-Ieper-Diksmuide</a:t>
            </a:r>
          </a:p>
          <a:p>
            <a:pPr lvl="1"/>
            <a:r>
              <a:rPr lang="nl-BE" sz="3600" dirty="0"/>
              <a:t>Roeselare-Izegem-Tielt</a:t>
            </a:r>
          </a:p>
          <a:p>
            <a:pPr lvl="1"/>
            <a:r>
              <a:rPr lang="nl-BE" sz="3600" dirty="0"/>
              <a:t>Zuid-West-Vlaanderen</a:t>
            </a:r>
          </a:p>
          <a:p>
            <a:endParaRPr lang="nl-BE" dirty="0"/>
          </a:p>
          <a:p>
            <a:r>
              <a:rPr lang="nl-BE" dirty="0"/>
              <a:t>Samenwerking: Expertisecentra Dementie, ELZ, lokale initiatieven, palliatieve netwerken, moederorganisatie, infopunten dementie, </a:t>
            </a:r>
            <a:r>
              <a:rPr lang="nl-BE" dirty="0" err="1"/>
              <a:t>WZC’s</a:t>
            </a:r>
            <a:r>
              <a:rPr lang="nl-BE" dirty="0"/>
              <a:t>, thuiszorgdiensten, ziekenfondsen, Alzheimer Liga Vlaanderen,…</a:t>
            </a:r>
          </a:p>
          <a:p>
            <a:endParaRPr lang="nl-BE" dirty="0"/>
          </a:p>
        </p:txBody>
      </p:sp>
    </p:spTree>
    <p:extLst>
      <p:ext uri="{BB962C8B-B14F-4D97-AF65-F5344CB8AC3E}">
        <p14:creationId xmlns:p14="http://schemas.microsoft.com/office/powerpoint/2010/main" val="10856413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67184-C3D3-1EF4-7BB1-380A2CE926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F14D5D-54E4-A3DF-3505-0180A752540A}"/>
              </a:ext>
            </a:extLst>
          </p:cNvPr>
          <p:cNvSpPr>
            <a:spLocks noGrp="1"/>
          </p:cNvSpPr>
          <p:nvPr>
            <p:ph type="title"/>
          </p:nvPr>
        </p:nvSpPr>
        <p:spPr/>
        <p:txBody>
          <a:bodyPr>
            <a:normAutofit fontScale="90000"/>
          </a:bodyPr>
          <a:lstStyle/>
          <a:p>
            <a:r>
              <a:rPr lang="nl-BE" dirty="0"/>
              <a:t>Expertisecentrum Dementie Sophia</a:t>
            </a:r>
            <a:br>
              <a:rPr lang="nl-BE" dirty="0"/>
            </a:br>
            <a:r>
              <a:rPr lang="nl-BE" dirty="0"/>
              <a:t>Projectwerking</a:t>
            </a:r>
          </a:p>
        </p:txBody>
      </p:sp>
      <p:sp>
        <p:nvSpPr>
          <p:cNvPr id="3" name="Tijdelijke aanduiding voor inhoud 2">
            <a:extLst>
              <a:ext uri="{FF2B5EF4-FFF2-40B4-BE49-F238E27FC236}">
                <a16:creationId xmlns:a16="http://schemas.microsoft.com/office/drawing/2014/main" id="{130D9242-2EDD-F910-BE07-4E080968D958}"/>
              </a:ext>
            </a:extLst>
          </p:cNvPr>
          <p:cNvSpPr>
            <a:spLocks noGrp="1"/>
          </p:cNvSpPr>
          <p:nvPr>
            <p:ph idx="10"/>
          </p:nvPr>
        </p:nvSpPr>
        <p:spPr>
          <a:xfrm>
            <a:off x="1583161" y="3206302"/>
            <a:ext cx="14581619" cy="6228644"/>
          </a:xfrm>
        </p:spPr>
        <p:txBody>
          <a:bodyPr/>
          <a:lstStyle/>
          <a:p>
            <a:pPr marL="0" indent="0">
              <a:buNone/>
            </a:pPr>
            <a:r>
              <a:rPr lang="nl-BE" dirty="0"/>
              <a:t>Een greep uit:</a:t>
            </a:r>
          </a:p>
          <a:p>
            <a:r>
              <a:rPr lang="nl-BE" dirty="0"/>
              <a:t>Lopende projecten</a:t>
            </a:r>
          </a:p>
          <a:p>
            <a:pPr lvl="1"/>
            <a:r>
              <a:rPr lang="nl-BE" sz="3000" dirty="0"/>
              <a:t>Dementievriendelijke gemeenten</a:t>
            </a:r>
          </a:p>
          <a:p>
            <a:pPr lvl="1"/>
            <a:r>
              <a:rPr lang="nl-BE" sz="3000" dirty="0"/>
              <a:t>Welzijns- en </a:t>
            </a:r>
            <a:r>
              <a:rPr lang="nl-BE" sz="3000" dirty="0" err="1"/>
              <a:t>zorgpad</a:t>
            </a:r>
            <a:r>
              <a:rPr lang="nl-BE" sz="3000" dirty="0"/>
              <a:t> dementie ‘Samen op weg’</a:t>
            </a:r>
          </a:p>
          <a:p>
            <a:pPr lvl="1"/>
            <a:r>
              <a:rPr lang="nl-BE" sz="3000" dirty="0"/>
              <a:t>Zorgprogramma dementie ELZ Westhoek</a:t>
            </a:r>
          </a:p>
          <a:p>
            <a:pPr lvl="1"/>
            <a:r>
              <a:rPr lang="nl-BE" sz="3000" dirty="0" err="1"/>
              <a:t>Dementiespecifieke</a:t>
            </a:r>
            <a:r>
              <a:rPr lang="nl-BE" sz="3000" dirty="0"/>
              <a:t> hulpmiddelen o.a. </a:t>
            </a:r>
            <a:r>
              <a:rPr lang="nl-BE" sz="3000" dirty="0">
                <a:hlinkClick r:id="rId2"/>
              </a:rPr>
              <a:t>www.hulpmiddelenbijdementie.be</a:t>
            </a:r>
            <a:endParaRPr lang="nl-BE" sz="3000" dirty="0"/>
          </a:p>
          <a:p>
            <a:pPr lvl="1"/>
            <a:endParaRPr lang="nl-BE" sz="3000" dirty="0"/>
          </a:p>
          <a:p>
            <a:r>
              <a:rPr lang="nl-BE" dirty="0"/>
              <a:t>Afgeronde projecten</a:t>
            </a:r>
          </a:p>
          <a:p>
            <a:pPr marL="0" indent="0">
              <a:buNone/>
            </a:pPr>
            <a:r>
              <a:rPr lang="nl-BE" dirty="0"/>
              <a:t>	</a:t>
            </a:r>
            <a:r>
              <a:rPr lang="nl-BE" sz="3000" dirty="0"/>
              <a:t>o.a. vermissing, VZP (app), dementievriendelijke apotheek, dementievriendelijke     	rondleiding in musea, samenwerking met erfgoedcellen,…</a:t>
            </a:r>
            <a:endParaRPr lang="nl-BE" dirty="0"/>
          </a:p>
        </p:txBody>
      </p:sp>
    </p:spTree>
    <p:extLst>
      <p:ext uri="{BB962C8B-B14F-4D97-AF65-F5344CB8AC3E}">
        <p14:creationId xmlns:p14="http://schemas.microsoft.com/office/powerpoint/2010/main" val="23162591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DC616-A92F-1379-0F4C-827E886B20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7634A3-307C-7131-D9FA-ABB48A19E6FC}"/>
              </a:ext>
            </a:extLst>
          </p:cNvPr>
          <p:cNvSpPr>
            <a:spLocks noGrp="1"/>
          </p:cNvSpPr>
          <p:nvPr>
            <p:ph type="title"/>
          </p:nvPr>
        </p:nvSpPr>
        <p:spPr/>
        <p:txBody>
          <a:bodyPr/>
          <a:lstStyle/>
          <a:p>
            <a:r>
              <a:rPr lang="nl-BE" dirty="0"/>
              <a:t>De belangrijkste cijfers op een rijtje</a:t>
            </a:r>
          </a:p>
        </p:txBody>
      </p:sp>
      <p:sp>
        <p:nvSpPr>
          <p:cNvPr id="3" name="Tijdelijke aanduiding voor inhoud 2">
            <a:extLst>
              <a:ext uri="{FF2B5EF4-FFF2-40B4-BE49-F238E27FC236}">
                <a16:creationId xmlns:a16="http://schemas.microsoft.com/office/drawing/2014/main" id="{EB2D5E8F-2247-5ED7-2840-2FD2423EF25F}"/>
              </a:ext>
            </a:extLst>
          </p:cNvPr>
          <p:cNvSpPr>
            <a:spLocks noGrp="1"/>
          </p:cNvSpPr>
          <p:nvPr>
            <p:ph idx="10"/>
          </p:nvPr>
        </p:nvSpPr>
        <p:spPr>
          <a:xfrm>
            <a:off x="1583161" y="2438401"/>
            <a:ext cx="14581619" cy="6793625"/>
          </a:xfrm>
        </p:spPr>
        <p:txBody>
          <a:bodyPr/>
          <a:lstStyle/>
          <a:p>
            <a:r>
              <a:rPr lang="nl-BE" dirty="0"/>
              <a:t>Elke </a:t>
            </a:r>
            <a:r>
              <a:rPr lang="nl-BE" b="1" dirty="0"/>
              <a:t>4 seconden </a:t>
            </a:r>
            <a:r>
              <a:rPr lang="nl-BE" dirty="0"/>
              <a:t>krijgt iemand ergens ter wereld dementie.</a:t>
            </a:r>
          </a:p>
          <a:p>
            <a:r>
              <a:rPr lang="nl-BE" dirty="0"/>
              <a:t>In </a:t>
            </a:r>
            <a:r>
              <a:rPr lang="nl-BE" b="1" dirty="0"/>
              <a:t>Vlaanderen (Vlaams Gewest + Brussels Gewest</a:t>
            </a:r>
            <a:r>
              <a:rPr lang="nl-BE" dirty="0"/>
              <a:t>) hebben in 2020, volgens een schatting op basis van het risicomodel van Alzheimer Europe (2019), </a:t>
            </a:r>
            <a:r>
              <a:rPr lang="nl-BE" b="1" dirty="0"/>
              <a:t>152.000</a:t>
            </a:r>
            <a:r>
              <a:rPr lang="nl-BE" dirty="0"/>
              <a:t> mensen dementie.</a:t>
            </a:r>
          </a:p>
          <a:p>
            <a:r>
              <a:rPr lang="nl-BE" dirty="0"/>
              <a:t>Voor heel </a:t>
            </a:r>
            <a:r>
              <a:rPr lang="nl-BE" b="1" dirty="0"/>
              <a:t>België</a:t>
            </a:r>
            <a:r>
              <a:rPr lang="nl-BE" dirty="0"/>
              <a:t> is het aantal ca. </a:t>
            </a:r>
            <a:r>
              <a:rPr lang="nl-BE" b="1" dirty="0"/>
              <a:t>202.402</a:t>
            </a:r>
            <a:r>
              <a:rPr lang="nl-BE" dirty="0"/>
              <a:t>.</a:t>
            </a:r>
          </a:p>
          <a:p>
            <a:r>
              <a:rPr lang="nl-BE" dirty="0"/>
              <a:t>Het aantal mensen met dementie zal, als gevolg van de vergrijzing, </a:t>
            </a:r>
            <a:r>
              <a:rPr lang="nl-BE" b="1" dirty="0"/>
              <a:t>tegen 2070 verdubbeld</a:t>
            </a:r>
            <a:r>
              <a:rPr lang="nl-BE" dirty="0"/>
              <a:t> zijn.</a:t>
            </a:r>
          </a:p>
          <a:p>
            <a:r>
              <a:rPr lang="nl-BE" b="1" dirty="0"/>
              <a:t>Dementie</a:t>
            </a:r>
            <a:r>
              <a:rPr lang="nl-BE" dirty="0"/>
              <a:t> komt ook </a:t>
            </a:r>
            <a:r>
              <a:rPr lang="nl-BE" b="1" dirty="0"/>
              <a:t>op jonge leeftijd </a:t>
            </a:r>
            <a:r>
              <a:rPr lang="nl-BE" dirty="0"/>
              <a:t>voor, jonger dan 65 jaar. De nieuwe schatting is dat er in 2025 in het Vlaamse Gewest 4.464 personen met dementie op jonge leeftijd zullen zijn. Daarvan hebben er slechts zo’n 1.800 een formele diagnose.</a:t>
            </a:r>
          </a:p>
          <a:p>
            <a:pPr marL="0" indent="0">
              <a:buNone/>
            </a:pPr>
            <a:endParaRPr lang="nl-BE" dirty="0"/>
          </a:p>
          <a:p>
            <a:endParaRPr lang="nl-BE" dirty="0"/>
          </a:p>
        </p:txBody>
      </p:sp>
    </p:spTree>
    <p:extLst>
      <p:ext uri="{BB962C8B-B14F-4D97-AF65-F5344CB8AC3E}">
        <p14:creationId xmlns:p14="http://schemas.microsoft.com/office/powerpoint/2010/main" val="35004862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31B80-6A31-9D60-E7AE-C18056152A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C408BF-ED4B-BEC3-6AC8-30AE074FBA2E}"/>
              </a:ext>
            </a:extLst>
          </p:cNvPr>
          <p:cNvSpPr>
            <a:spLocks noGrp="1"/>
          </p:cNvSpPr>
          <p:nvPr>
            <p:ph type="title"/>
          </p:nvPr>
        </p:nvSpPr>
        <p:spPr/>
        <p:txBody>
          <a:bodyPr/>
          <a:lstStyle/>
          <a:p>
            <a:r>
              <a:rPr lang="nl-BE" dirty="0"/>
              <a:t>De belangrijkste cijfers op een rijtje</a:t>
            </a:r>
          </a:p>
        </p:txBody>
      </p:sp>
      <p:sp>
        <p:nvSpPr>
          <p:cNvPr id="3" name="Tijdelijke aanduiding voor inhoud 2">
            <a:extLst>
              <a:ext uri="{FF2B5EF4-FFF2-40B4-BE49-F238E27FC236}">
                <a16:creationId xmlns:a16="http://schemas.microsoft.com/office/drawing/2014/main" id="{2E68350D-0358-FB83-5323-199F42F7E4C0}"/>
              </a:ext>
            </a:extLst>
          </p:cNvPr>
          <p:cNvSpPr>
            <a:spLocks noGrp="1"/>
          </p:cNvSpPr>
          <p:nvPr>
            <p:ph idx="10"/>
          </p:nvPr>
        </p:nvSpPr>
        <p:spPr>
          <a:xfrm>
            <a:off x="1583161" y="2438401"/>
            <a:ext cx="14581619" cy="6793625"/>
          </a:xfrm>
        </p:spPr>
        <p:txBody>
          <a:bodyPr/>
          <a:lstStyle/>
          <a:p>
            <a:r>
              <a:rPr lang="nl-BE" dirty="0"/>
              <a:t>De kans is </a:t>
            </a:r>
            <a:r>
              <a:rPr lang="nl-BE" b="1" dirty="0"/>
              <a:t>1 op 5</a:t>
            </a:r>
            <a:r>
              <a:rPr lang="nl-BE" dirty="0"/>
              <a:t> dat iemand in zijn leven dementie krijgt.</a:t>
            </a:r>
          </a:p>
          <a:p>
            <a:r>
              <a:rPr lang="nl-BE" dirty="0"/>
              <a:t>Er is een gat van </a:t>
            </a:r>
            <a:r>
              <a:rPr lang="nl-BE" b="1" dirty="0"/>
              <a:t>ongeveer 1 jaar </a:t>
            </a:r>
            <a:r>
              <a:rPr lang="nl-BE" dirty="0"/>
              <a:t>tussen de eerste symptomen van dementie en het melden ervan aan de partner of vriend.</a:t>
            </a:r>
          </a:p>
          <a:p>
            <a:r>
              <a:rPr lang="nl-BE" dirty="0"/>
              <a:t>Pas </a:t>
            </a:r>
            <a:r>
              <a:rPr lang="nl-BE" b="1" dirty="0"/>
              <a:t>2 tot 3 jaar </a:t>
            </a:r>
            <a:r>
              <a:rPr lang="nl-BE" dirty="0"/>
              <a:t>na de eerste tekenen wordt de diagnose gesteld door een arts. Bij dementie op jonge leeftijd duurt dit nog eens dubbel zo lang.</a:t>
            </a:r>
          </a:p>
          <a:p>
            <a:r>
              <a:rPr lang="nl-BE" dirty="0"/>
              <a:t>Dementie treft ongeveer </a:t>
            </a:r>
            <a:r>
              <a:rPr lang="nl-BE" b="1" dirty="0"/>
              <a:t>3 keer zoveel betrokken personen </a:t>
            </a:r>
            <a:r>
              <a:rPr lang="nl-BE" dirty="0"/>
              <a:t>(naasten die voor de zorg instaan en professionele hulpverleners) als het aantal mensen met dementie zelf.</a:t>
            </a:r>
          </a:p>
          <a:p>
            <a:r>
              <a:rPr lang="nl-BE" b="1" dirty="0"/>
              <a:t>70%</a:t>
            </a:r>
            <a:r>
              <a:rPr lang="nl-BE" dirty="0"/>
              <a:t> van de mensen met dementie woont </a:t>
            </a:r>
            <a:r>
              <a:rPr lang="nl-BE" b="1" dirty="0"/>
              <a:t>thuis</a:t>
            </a:r>
            <a:r>
              <a:rPr lang="nl-BE" dirty="0"/>
              <a:t> en wordt verzorgd door hun naaste familielid en/of omgeving.</a:t>
            </a:r>
          </a:p>
          <a:p>
            <a:endParaRPr lang="nl-BE" dirty="0"/>
          </a:p>
        </p:txBody>
      </p:sp>
    </p:spTree>
    <p:extLst>
      <p:ext uri="{BB962C8B-B14F-4D97-AF65-F5344CB8AC3E}">
        <p14:creationId xmlns:p14="http://schemas.microsoft.com/office/powerpoint/2010/main" val="13064357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B04B4-5882-F009-7AE4-EB9C79381199}"/>
            </a:ext>
          </a:extLst>
        </p:cNvPr>
        <p:cNvGrpSpPr/>
        <p:nvPr/>
      </p:nvGrpSpPr>
      <p:grpSpPr>
        <a:xfrm>
          <a:off x="0" y="0"/>
          <a:ext cx="0" cy="0"/>
          <a:chOff x="0" y="0"/>
          <a:chExt cx="0" cy="0"/>
        </a:xfrm>
      </p:grpSpPr>
      <p:graphicFrame>
        <p:nvGraphicFramePr>
          <p:cNvPr id="2" name="Tijdelijke aanduiding voor inhoud 1">
            <a:extLst>
              <a:ext uri="{FF2B5EF4-FFF2-40B4-BE49-F238E27FC236}">
                <a16:creationId xmlns:a16="http://schemas.microsoft.com/office/drawing/2014/main" id="{EEBB5AFF-6D2E-C3B9-2C78-5CFF00A0E8D8}"/>
              </a:ext>
            </a:extLst>
          </p:cNvPr>
          <p:cNvGraphicFramePr>
            <a:graphicFrameLocks noGrp="1"/>
          </p:cNvGraphicFramePr>
          <p:nvPr>
            <p:ph idx="1"/>
            <p:extLst>
              <p:ext uri="{D42A27DB-BD31-4B8C-83A1-F6EECF244321}">
                <p14:modId xmlns:p14="http://schemas.microsoft.com/office/powerpoint/2010/main" val="740927085"/>
              </p:ext>
            </p:extLst>
          </p:nvPr>
        </p:nvGraphicFramePr>
        <p:xfrm>
          <a:off x="1219200" y="2608071"/>
          <a:ext cx="8915400" cy="4322108"/>
        </p:xfrm>
        <a:graphic>
          <a:graphicData uri="http://schemas.openxmlformats.org/drawingml/2006/table">
            <a:tbl>
              <a:tblPr firstRow="1" bandRow="1">
                <a:tableStyleId>{5C22544A-7EE6-4342-B048-85BDC9FD1C3A}</a:tableStyleId>
              </a:tblPr>
              <a:tblGrid>
                <a:gridCol w="2038140">
                  <a:extLst>
                    <a:ext uri="{9D8B030D-6E8A-4147-A177-3AD203B41FA5}">
                      <a16:colId xmlns:a16="http://schemas.microsoft.com/office/drawing/2014/main" val="3773006520"/>
                    </a:ext>
                  </a:extLst>
                </a:gridCol>
                <a:gridCol w="2419560">
                  <a:extLst>
                    <a:ext uri="{9D8B030D-6E8A-4147-A177-3AD203B41FA5}">
                      <a16:colId xmlns:a16="http://schemas.microsoft.com/office/drawing/2014/main" val="3024828840"/>
                    </a:ext>
                  </a:extLst>
                </a:gridCol>
                <a:gridCol w="2228850">
                  <a:extLst>
                    <a:ext uri="{9D8B030D-6E8A-4147-A177-3AD203B41FA5}">
                      <a16:colId xmlns:a16="http://schemas.microsoft.com/office/drawing/2014/main" val="3356826703"/>
                    </a:ext>
                  </a:extLst>
                </a:gridCol>
                <a:gridCol w="2228850">
                  <a:extLst>
                    <a:ext uri="{9D8B030D-6E8A-4147-A177-3AD203B41FA5}">
                      <a16:colId xmlns:a16="http://schemas.microsoft.com/office/drawing/2014/main" val="540157288"/>
                    </a:ext>
                  </a:extLst>
                </a:gridCol>
              </a:tblGrid>
              <a:tr h="1331701">
                <a:tc>
                  <a:txBody>
                    <a:bodyPr/>
                    <a:lstStyle/>
                    <a:p>
                      <a:endParaRPr lang="nl-BE" sz="4100"/>
                    </a:p>
                  </a:txBody>
                  <a:tcPr marL="137160" marR="137160" marT="68580" marB="68580"/>
                </a:tc>
                <a:tc>
                  <a:txBody>
                    <a:bodyPr/>
                    <a:lstStyle/>
                    <a:p>
                      <a:pPr algn="ctr"/>
                      <a:r>
                        <a:rPr lang="nl-BE" sz="4100" dirty="0"/>
                        <a:t>2025</a:t>
                      </a:r>
                    </a:p>
                  </a:txBody>
                  <a:tcPr marL="137160" marR="137160" marT="68580" marB="68580"/>
                </a:tc>
                <a:tc>
                  <a:txBody>
                    <a:bodyPr/>
                    <a:lstStyle/>
                    <a:p>
                      <a:pPr algn="ctr"/>
                      <a:r>
                        <a:rPr lang="nl-BE" sz="4100" dirty="0"/>
                        <a:t>2040</a:t>
                      </a:r>
                    </a:p>
                  </a:txBody>
                  <a:tcPr marL="137160" marR="137160" marT="68580" marB="68580"/>
                </a:tc>
                <a:tc>
                  <a:txBody>
                    <a:bodyPr/>
                    <a:lstStyle/>
                    <a:p>
                      <a:pPr algn="ctr"/>
                      <a:r>
                        <a:rPr lang="nl-BE" sz="4100" dirty="0"/>
                        <a:t>% stijging</a:t>
                      </a:r>
                    </a:p>
                  </a:txBody>
                  <a:tcPr marL="137160" marR="137160" marT="68580" marB="68580"/>
                </a:tc>
                <a:extLst>
                  <a:ext uri="{0D108BD9-81ED-4DB2-BD59-A6C34878D82A}">
                    <a16:rowId xmlns:a16="http://schemas.microsoft.com/office/drawing/2014/main" val="1384026834"/>
                  </a:ext>
                </a:extLst>
              </a:tr>
              <a:tr h="774214">
                <a:tc>
                  <a:txBody>
                    <a:bodyPr/>
                    <a:lstStyle/>
                    <a:p>
                      <a:r>
                        <a:rPr lang="nl-BE" sz="4100" dirty="0"/>
                        <a:t>Menen</a:t>
                      </a:r>
                    </a:p>
                  </a:txBody>
                  <a:tcPr marL="137160" marR="137160" marT="68580" marB="68580"/>
                </a:tc>
                <a:tc>
                  <a:txBody>
                    <a:bodyPr/>
                    <a:lstStyle/>
                    <a:p>
                      <a:pPr algn="ctr"/>
                      <a:r>
                        <a:rPr lang="nl-BE" sz="4100" dirty="0"/>
                        <a:t>776</a:t>
                      </a:r>
                    </a:p>
                  </a:txBody>
                  <a:tcPr marL="137160" marR="137160" marT="68580" marB="68580"/>
                </a:tc>
                <a:tc>
                  <a:txBody>
                    <a:bodyPr/>
                    <a:lstStyle/>
                    <a:p>
                      <a:pPr algn="ctr"/>
                      <a:r>
                        <a:rPr lang="nl-BE" sz="4100" dirty="0"/>
                        <a:t>910</a:t>
                      </a:r>
                    </a:p>
                  </a:txBody>
                  <a:tcPr marL="137160" marR="137160" marT="68580" marB="68580"/>
                </a:tc>
                <a:tc>
                  <a:txBody>
                    <a:bodyPr/>
                    <a:lstStyle/>
                    <a:p>
                      <a:pPr algn="ctr"/>
                      <a:r>
                        <a:rPr lang="nl-BE" sz="4100" dirty="0"/>
                        <a:t>36,47%</a:t>
                      </a:r>
                    </a:p>
                  </a:txBody>
                  <a:tcPr marL="137160" marR="137160" marT="68580" marB="68580"/>
                </a:tc>
                <a:extLst>
                  <a:ext uri="{0D108BD9-81ED-4DB2-BD59-A6C34878D82A}">
                    <a16:rowId xmlns:a16="http://schemas.microsoft.com/office/drawing/2014/main" val="1186314049"/>
                  </a:ext>
                </a:extLst>
              </a:tr>
              <a:tr h="1331701">
                <a:tc>
                  <a:txBody>
                    <a:bodyPr/>
                    <a:lstStyle/>
                    <a:p>
                      <a:r>
                        <a:rPr lang="nl-BE" sz="4100" dirty="0"/>
                        <a:t>Wevelgem</a:t>
                      </a:r>
                    </a:p>
                  </a:txBody>
                  <a:tcPr marL="137160" marR="137160" marT="68580" marB="68580"/>
                </a:tc>
                <a:tc>
                  <a:txBody>
                    <a:bodyPr/>
                    <a:lstStyle/>
                    <a:p>
                      <a:pPr algn="ctr"/>
                      <a:r>
                        <a:rPr lang="nl-BE" sz="4100" dirty="0"/>
                        <a:t>681</a:t>
                      </a:r>
                    </a:p>
                  </a:txBody>
                  <a:tcPr marL="137160" marR="137160" marT="68580" marB="68580"/>
                </a:tc>
                <a:tc>
                  <a:txBody>
                    <a:bodyPr/>
                    <a:lstStyle/>
                    <a:p>
                      <a:pPr algn="ctr"/>
                      <a:r>
                        <a:rPr lang="nl-BE" sz="4100" dirty="0"/>
                        <a:t>879</a:t>
                      </a:r>
                    </a:p>
                  </a:txBody>
                  <a:tcPr marL="137160" marR="137160" marT="68580" marB="68580"/>
                </a:tc>
                <a:tc>
                  <a:txBody>
                    <a:bodyPr/>
                    <a:lstStyle/>
                    <a:p>
                      <a:pPr algn="ctr"/>
                      <a:r>
                        <a:rPr lang="nl-BE" sz="4100" dirty="0"/>
                        <a:t>24,23%</a:t>
                      </a:r>
                    </a:p>
                  </a:txBody>
                  <a:tcPr marL="137160" marR="137160" marT="68580" marB="68580"/>
                </a:tc>
                <a:extLst>
                  <a:ext uri="{0D108BD9-81ED-4DB2-BD59-A6C34878D82A}">
                    <a16:rowId xmlns:a16="http://schemas.microsoft.com/office/drawing/2014/main" val="1323074071"/>
                  </a:ext>
                </a:extLst>
              </a:tr>
              <a:tr h="774214">
                <a:tc>
                  <a:txBody>
                    <a:bodyPr/>
                    <a:lstStyle/>
                    <a:p>
                      <a:r>
                        <a:rPr lang="nl-BE" sz="4100" dirty="0"/>
                        <a:t>Wervik</a:t>
                      </a:r>
                    </a:p>
                  </a:txBody>
                  <a:tcPr marL="137160" marR="137160" marT="68580" marB="68580"/>
                </a:tc>
                <a:tc>
                  <a:txBody>
                    <a:bodyPr/>
                    <a:lstStyle/>
                    <a:p>
                      <a:pPr algn="ctr"/>
                      <a:r>
                        <a:rPr lang="nl-BE" sz="4100" dirty="0"/>
                        <a:t>426</a:t>
                      </a:r>
                    </a:p>
                  </a:txBody>
                  <a:tcPr marL="137160" marR="137160" marT="68580" marB="68580"/>
                </a:tc>
                <a:tc>
                  <a:txBody>
                    <a:bodyPr/>
                    <a:lstStyle/>
                    <a:p>
                      <a:pPr algn="ctr"/>
                      <a:r>
                        <a:rPr lang="nl-BE" sz="4100" dirty="0"/>
                        <a:t>554</a:t>
                      </a:r>
                    </a:p>
                  </a:txBody>
                  <a:tcPr marL="137160" marR="137160" marT="68580" marB="68580"/>
                </a:tc>
                <a:tc>
                  <a:txBody>
                    <a:bodyPr/>
                    <a:lstStyle/>
                    <a:p>
                      <a:pPr algn="ctr"/>
                      <a:r>
                        <a:rPr lang="nl-BE" sz="4100" dirty="0"/>
                        <a:t>45,31%</a:t>
                      </a:r>
                    </a:p>
                  </a:txBody>
                  <a:tcPr marL="137160" marR="137160" marT="68580" marB="68580"/>
                </a:tc>
                <a:extLst>
                  <a:ext uri="{0D108BD9-81ED-4DB2-BD59-A6C34878D82A}">
                    <a16:rowId xmlns:a16="http://schemas.microsoft.com/office/drawing/2014/main" val="1994943575"/>
                  </a:ext>
                </a:extLst>
              </a:tr>
            </a:tbl>
          </a:graphicData>
        </a:graphic>
      </p:graphicFrame>
      <p:sp>
        <p:nvSpPr>
          <p:cNvPr id="4" name="Titel 3">
            <a:extLst>
              <a:ext uri="{FF2B5EF4-FFF2-40B4-BE49-F238E27FC236}">
                <a16:creationId xmlns:a16="http://schemas.microsoft.com/office/drawing/2014/main" id="{92303F0B-7429-2D15-B392-C5E05D15B0BA}"/>
              </a:ext>
            </a:extLst>
          </p:cNvPr>
          <p:cNvSpPr>
            <a:spLocks noGrp="1"/>
          </p:cNvSpPr>
          <p:nvPr>
            <p:ph type="title"/>
          </p:nvPr>
        </p:nvSpPr>
        <p:spPr/>
        <p:txBody>
          <a:bodyPr>
            <a:normAutofit/>
          </a:bodyPr>
          <a:lstStyle/>
          <a:p>
            <a:r>
              <a:rPr lang="nl-BE" dirty="0"/>
              <a:t>Cijfers ELZ regio Menen</a:t>
            </a:r>
          </a:p>
        </p:txBody>
      </p:sp>
      <p:pic>
        <p:nvPicPr>
          <p:cNvPr id="10" name="Tijdelijke aanduiding voor afbeelding 9" descr="Afbeelding met muur, persoon, Menselijk gezicht, overdekt&#10;&#10;Automatisch gegenereerde beschrijving">
            <a:extLst>
              <a:ext uri="{FF2B5EF4-FFF2-40B4-BE49-F238E27FC236}">
                <a16:creationId xmlns:a16="http://schemas.microsoft.com/office/drawing/2014/main" id="{083DA54F-F494-DB3C-12B5-ABD4E19C362C}"/>
              </a:ext>
            </a:extLst>
          </p:cNvPr>
          <p:cNvPicPr>
            <a:picLocks noGrp="1" noChangeAspect="1"/>
          </p:cNvPicPr>
          <p:nvPr>
            <p:ph type="pic" sz="quarter" idx="27"/>
          </p:nvPr>
        </p:nvPicPr>
        <p:blipFill>
          <a:blip r:embed="rId2"/>
          <a:srcRect l="27068" r="27068"/>
          <a:stretch>
            <a:fillRect/>
          </a:stretch>
        </p:blipFill>
        <p:spPr/>
      </p:pic>
      <p:sp>
        <p:nvSpPr>
          <p:cNvPr id="5" name="Rechthoek 4">
            <a:extLst>
              <a:ext uri="{FF2B5EF4-FFF2-40B4-BE49-F238E27FC236}">
                <a16:creationId xmlns:a16="http://schemas.microsoft.com/office/drawing/2014/main" id="{20B0168E-90DC-6267-16ED-7E147C0EB7A3}"/>
              </a:ext>
            </a:extLst>
          </p:cNvPr>
          <p:cNvSpPr/>
          <p:nvPr/>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nl-BE" sz="2700">
              <a:solidFill>
                <a:srgbClr val="FFFFFF"/>
              </a:solidFill>
              <a:latin typeface="Calibri" panose="020F0502020204030204"/>
            </a:endParaRPr>
          </a:p>
        </p:txBody>
      </p:sp>
      <p:sp>
        <p:nvSpPr>
          <p:cNvPr id="6" name="Tekstvak 5">
            <a:extLst>
              <a:ext uri="{FF2B5EF4-FFF2-40B4-BE49-F238E27FC236}">
                <a16:creationId xmlns:a16="http://schemas.microsoft.com/office/drawing/2014/main" id="{A1B08F3B-AF4B-B24E-A7E2-4D076FD08861}"/>
              </a:ext>
            </a:extLst>
          </p:cNvPr>
          <p:cNvSpPr txBox="1"/>
          <p:nvPr/>
        </p:nvSpPr>
        <p:spPr>
          <a:xfrm>
            <a:off x="1583084" y="6982691"/>
            <a:ext cx="9073007" cy="2169825"/>
          </a:xfrm>
          <a:prstGeom prst="rect">
            <a:avLst/>
          </a:prstGeom>
          <a:noFill/>
        </p:spPr>
        <p:txBody>
          <a:bodyPr wrap="square" rtlCol="0">
            <a:spAutoFit/>
          </a:bodyPr>
          <a:lstStyle/>
          <a:p>
            <a:pPr defTabSz="1371600"/>
            <a:r>
              <a:rPr lang="nl-BE" sz="2700" dirty="0">
                <a:solidFill>
                  <a:srgbClr val="000000"/>
                </a:solidFill>
                <a:latin typeface="Calibri" panose="020F0502020204030204"/>
              </a:rPr>
              <a:t>Cijfers zijn gebaseerd op de bevolkingsvooruitzichten van </a:t>
            </a:r>
            <a:r>
              <a:rPr lang="nl-BE" sz="2700" dirty="0" err="1">
                <a:solidFill>
                  <a:srgbClr val="000000"/>
                </a:solidFill>
                <a:latin typeface="Calibri" panose="020F0502020204030204"/>
              </a:rPr>
              <a:t>StatBel</a:t>
            </a:r>
            <a:r>
              <a:rPr lang="nl-BE" sz="2700" dirty="0">
                <a:solidFill>
                  <a:srgbClr val="000000"/>
                </a:solidFill>
                <a:latin typeface="Calibri" panose="020F0502020204030204"/>
              </a:rPr>
              <a:t>.</a:t>
            </a:r>
          </a:p>
          <a:p>
            <a:pPr defTabSz="1371600"/>
            <a:r>
              <a:rPr lang="nl-BE" sz="2700" dirty="0">
                <a:solidFill>
                  <a:srgbClr val="000000"/>
                </a:solidFill>
                <a:latin typeface="Calibri" panose="020F0502020204030204"/>
              </a:rPr>
              <a:t>Daarop is het risicomodel van Alzheimer Europe toegepast waarbij rekening werd gehouden met leeftijd en geslacht van de inwoners.</a:t>
            </a:r>
          </a:p>
        </p:txBody>
      </p:sp>
    </p:spTree>
    <p:extLst>
      <p:ext uri="{BB962C8B-B14F-4D97-AF65-F5344CB8AC3E}">
        <p14:creationId xmlns:p14="http://schemas.microsoft.com/office/powerpoint/2010/main" val="34256219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8C44E-5D90-6B40-C494-1305C7EA726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F15255C-8715-6FE0-7900-FE02F8D70B59}"/>
              </a:ext>
            </a:extLst>
          </p:cNvPr>
          <p:cNvSpPr>
            <a:spLocks noGrp="1"/>
          </p:cNvSpPr>
          <p:nvPr>
            <p:ph idx="10"/>
          </p:nvPr>
        </p:nvSpPr>
        <p:spPr>
          <a:xfrm>
            <a:off x="1583161" y="2438400"/>
            <a:ext cx="14581619" cy="7228875"/>
          </a:xfrm>
        </p:spPr>
        <p:txBody>
          <a:bodyPr/>
          <a:lstStyle/>
          <a:p>
            <a:pPr marL="0" indent="0">
              <a:buNone/>
            </a:pPr>
            <a:r>
              <a:rPr lang="nl-BE" dirty="0"/>
              <a:t>Het welzijns- en </a:t>
            </a:r>
            <a:r>
              <a:rPr lang="nl-BE" dirty="0" err="1"/>
              <a:t>zorgpad</a:t>
            </a:r>
            <a:r>
              <a:rPr lang="nl-BE" dirty="0"/>
              <a:t> dementie beschrijft proactief de opeenvolgende stappen in het zorgproces voor personen met dementie en de omgeving.</a:t>
            </a:r>
          </a:p>
          <a:p>
            <a:pPr marL="0" indent="0">
              <a:buNone/>
            </a:pPr>
            <a:r>
              <a:rPr lang="nl-BE" dirty="0"/>
              <a:t>DOEL:</a:t>
            </a:r>
          </a:p>
          <a:p>
            <a:pPr>
              <a:buFont typeface="Wingdings" panose="05000000000000000000" pitchFamily="2" charset="2"/>
              <a:buChar char="Ø"/>
            </a:pPr>
            <a:r>
              <a:rPr lang="nl-BE" dirty="0"/>
              <a:t>Personen met dementie en hun omgeving vinden gemakkelijker hun weg in het zorglandschap en kunnen het </a:t>
            </a:r>
            <a:r>
              <a:rPr lang="nl-BE" dirty="0" err="1"/>
              <a:t>zorgpad</a:t>
            </a:r>
            <a:r>
              <a:rPr lang="nl-BE" dirty="0"/>
              <a:t> bewandelen op eigen tempo.</a:t>
            </a:r>
          </a:p>
          <a:p>
            <a:pPr>
              <a:buFont typeface="Wingdings" panose="05000000000000000000" pitchFamily="2" charset="2"/>
              <a:buChar char="Ø"/>
            </a:pPr>
            <a:r>
              <a:rPr lang="nl-BE" dirty="0"/>
              <a:t>Betere samenwerking, afstemming en coördinatie van de zorg voor personen met dementie en de omgeving over verschillende disciplines en instanties heen, vanaf het niet pluis gevoel tot de uiteindelijke (na)zorg.</a:t>
            </a:r>
          </a:p>
          <a:p>
            <a:pPr marL="0" indent="0">
              <a:buNone/>
            </a:pPr>
            <a:r>
              <a:rPr lang="nl-BE" dirty="0"/>
              <a:t>IMPACT:</a:t>
            </a:r>
          </a:p>
          <a:p>
            <a:pPr marL="0" indent="0">
              <a:buNone/>
            </a:pPr>
            <a:r>
              <a:rPr lang="nl-BE" dirty="0"/>
              <a:t>Kwaliteit van leven en van zorg en/of dienstverlening optimaliseren op maat van de persoon met dementie en de omgeving, op een duurzame manier.</a:t>
            </a:r>
          </a:p>
        </p:txBody>
      </p:sp>
      <p:sp>
        <p:nvSpPr>
          <p:cNvPr id="5" name="Titel 4">
            <a:extLst>
              <a:ext uri="{FF2B5EF4-FFF2-40B4-BE49-F238E27FC236}">
                <a16:creationId xmlns:a16="http://schemas.microsoft.com/office/drawing/2014/main" id="{D5781263-77B8-55BC-7694-AF12829A940E}"/>
              </a:ext>
            </a:extLst>
          </p:cNvPr>
          <p:cNvSpPr>
            <a:spLocks noGrp="1"/>
          </p:cNvSpPr>
          <p:nvPr>
            <p:ph type="title"/>
          </p:nvPr>
        </p:nvSpPr>
        <p:spPr/>
        <p:txBody>
          <a:bodyPr>
            <a:normAutofit fontScale="90000"/>
          </a:bodyPr>
          <a:lstStyle/>
          <a:p>
            <a:r>
              <a:rPr lang="nl-BE" dirty="0"/>
              <a:t>Welzijns- en </a:t>
            </a:r>
            <a:r>
              <a:rPr lang="nl-BE" dirty="0" err="1"/>
              <a:t>zorgpad</a:t>
            </a:r>
            <a:r>
              <a:rPr lang="nl-BE" dirty="0"/>
              <a:t> dementie </a:t>
            </a:r>
            <a:br>
              <a:rPr lang="nl-BE" dirty="0"/>
            </a:br>
            <a:r>
              <a:rPr lang="nl-BE" dirty="0"/>
              <a:t>‘Samen op weg’</a:t>
            </a:r>
          </a:p>
        </p:txBody>
      </p:sp>
    </p:spTree>
    <p:extLst>
      <p:ext uri="{BB962C8B-B14F-4D97-AF65-F5344CB8AC3E}">
        <p14:creationId xmlns:p14="http://schemas.microsoft.com/office/powerpoint/2010/main" val="34240337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213616"/>
            <a:ext cx="14401800" cy="2480056"/>
            <a:chOff x="0" y="0"/>
            <a:chExt cx="19202400" cy="3306742"/>
          </a:xfrm>
        </p:grpSpPr>
        <p:sp>
          <p:nvSpPr>
            <p:cNvPr id="4" name="Freeform 4"/>
            <p:cNvSpPr/>
            <p:nvPr/>
          </p:nvSpPr>
          <p:spPr>
            <a:xfrm>
              <a:off x="0" y="0"/>
              <a:ext cx="19202400" cy="3306742"/>
            </a:xfrm>
            <a:custGeom>
              <a:avLst/>
              <a:gdLst/>
              <a:ahLst/>
              <a:cxnLst/>
              <a:rect l="l" t="t" r="r" b="b"/>
              <a:pathLst>
                <a:path w="19202400" h="3306742">
                  <a:moveTo>
                    <a:pt x="0" y="0"/>
                  </a:moveTo>
                  <a:lnTo>
                    <a:pt x="19202400" y="0"/>
                  </a:lnTo>
                  <a:lnTo>
                    <a:pt x="19202400" y="3306742"/>
                  </a:lnTo>
                  <a:lnTo>
                    <a:pt x="0" y="3306742"/>
                  </a:lnTo>
                  <a:close/>
                </a:path>
              </a:pathLst>
            </a:custGeom>
            <a:solidFill>
              <a:srgbClr val="000000">
                <a:alpha val="0"/>
              </a:srgbClr>
            </a:solidFill>
          </p:spPr>
          <p:txBody>
            <a:bodyPr/>
            <a:lstStyle/>
            <a:p>
              <a:endParaRPr lang="nl-BE" dirty="0"/>
            </a:p>
          </p:txBody>
        </p:sp>
        <p:sp>
          <p:nvSpPr>
            <p:cNvPr id="5" name="TextBox 5"/>
            <p:cNvSpPr txBox="1"/>
            <p:nvPr/>
          </p:nvSpPr>
          <p:spPr>
            <a:xfrm>
              <a:off x="0" y="104775"/>
              <a:ext cx="19202400" cy="3201967"/>
            </a:xfrm>
            <a:prstGeom prst="rect">
              <a:avLst/>
            </a:prstGeom>
          </p:spPr>
          <p:txBody>
            <a:bodyPr lIns="0" tIns="0" rIns="0" bIns="0" rtlCol="0" anchor="b"/>
            <a:lstStyle/>
            <a:p>
              <a:pPr algn="l">
                <a:lnSpc>
                  <a:spcPts val="7583"/>
                </a:lnSpc>
              </a:pPr>
              <a:r>
                <a:rPr lang="en-US" sz="7899" dirty="0" err="1">
                  <a:solidFill>
                    <a:srgbClr val="000000"/>
                  </a:solidFill>
                  <a:latin typeface="Poppins"/>
                  <a:ea typeface="Poppins"/>
                  <a:cs typeface="Poppins"/>
                  <a:sym typeface="Poppins"/>
                </a:rPr>
                <a:t>Programma</a:t>
              </a:r>
              <a:endParaRPr lang="en-US" sz="7899" dirty="0">
                <a:solidFill>
                  <a:srgbClr val="000000"/>
                </a:solidFill>
                <a:latin typeface="Poppins"/>
                <a:ea typeface="Poppins"/>
                <a:cs typeface="Poppins"/>
                <a:sym typeface="Poppins"/>
              </a:endParaRPr>
            </a:p>
          </p:txBody>
        </p:sp>
      </p:grpSp>
      <p:grpSp>
        <p:nvGrpSpPr>
          <p:cNvPr id="6" name="Group 6"/>
          <p:cNvGrpSpPr/>
          <p:nvPr/>
        </p:nvGrpSpPr>
        <p:grpSpPr>
          <a:xfrm rot="-5400000">
            <a:off x="-9691580" y="8392263"/>
            <a:ext cx="20204437" cy="516476"/>
            <a:chOff x="0" y="0"/>
            <a:chExt cx="10178008" cy="260175"/>
          </a:xfrm>
        </p:grpSpPr>
        <p:sp>
          <p:nvSpPr>
            <p:cNvPr id="7" name="Freeform 7"/>
            <p:cNvSpPr/>
            <p:nvPr/>
          </p:nvSpPr>
          <p:spPr>
            <a:xfrm>
              <a:off x="0" y="0"/>
              <a:ext cx="10178007" cy="260175"/>
            </a:xfrm>
            <a:custGeom>
              <a:avLst/>
              <a:gdLst/>
              <a:ahLst/>
              <a:cxnLst/>
              <a:rect l="l" t="t" r="r" b="b"/>
              <a:pathLst>
                <a:path w="10178007" h="260175">
                  <a:moveTo>
                    <a:pt x="0" y="0"/>
                  </a:moveTo>
                  <a:lnTo>
                    <a:pt x="10178007" y="0"/>
                  </a:lnTo>
                  <a:lnTo>
                    <a:pt x="10178007" y="260175"/>
                  </a:lnTo>
                  <a:lnTo>
                    <a:pt x="0" y="260175"/>
                  </a:lnTo>
                  <a:close/>
                </a:path>
              </a:pathLst>
            </a:custGeom>
            <a:solidFill>
              <a:srgbClr val="9DCAD3"/>
            </a:solidFill>
          </p:spPr>
          <p:txBody>
            <a:bodyPr/>
            <a:lstStyle/>
            <a:p>
              <a:endParaRPr lang="nl-BE"/>
            </a:p>
          </p:txBody>
        </p:sp>
        <p:sp>
          <p:nvSpPr>
            <p:cNvPr id="8" name="TextBox 8"/>
            <p:cNvSpPr txBox="1"/>
            <p:nvPr/>
          </p:nvSpPr>
          <p:spPr>
            <a:xfrm>
              <a:off x="0" y="-19050"/>
              <a:ext cx="10178008" cy="279225"/>
            </a:xfrm>
            <a:prstGeom prst="rect">
              <a:avLst/>
            </a:prstGeom>
          </p:spPr>
          <p:txBody>
            <a:bodyPr lIns="26560" tIns="26560" rIns="26560" bIns="26560" rtlCol="0" anchor="ctr"/>
            <a:lstStyle/>
            <a:p>
              <a:pPr algn="ctr">
                <a:lnSpc>
                  <a:spcPts val="1756"/>
                </a:lnSpc>
              </a:pPr>
              <a:endParaRPr/>
            </a:p>
          </p:txBody>
        </p:sp>
      </p:grpSp>
      <p:grpSp>
        <p:nvGrpSpPr>
          <p:cNvPr id="9" name="Group 9"/>
          <p:cNvGrpSpPr/>
          <p:nvPr/>
        </p:nvGrpSpPr>
        <p:grpSpPr>
          <a:xfrm rot="-5400000">
            <a:off x="-9843980" y="8239863"/>
            <a:ext cx="20204437" cy="516476"/>
            <a:chOff x="0" y="0"/>
            <a:chExt cx="10178008" cy="260175"/>
          </a:xfrm>
        </p:grpSpPr>
        <p:sp>
          <p:nvSpPr>
            <p:cNvPr id="10" name="Freeform 10"/>
            <p:cNvSpPr/>
            <p:nvPr/>
          </p:nvSpPr>
          <p:spPr>
            <a:xfrm>
              <a:off x="0" y="0"/>
              <a:ext cx="10178007" cy="260175"/>
            </a:xfrm>
            <a:custGeom>
              <a:avLst/>
              <a:gdLst/>
              <a:ahLst/>
              <a:cxnLst/>
              <a:rect l="l" t="t" r="r" b="b"/>
              <a:pathLst>
                <a:path w="10178007" h="260175">
                  <a:moveTo>
                    <a:pt x="0" y="0"/>
                  </a:moveTo>
                  <a:lnTo>
                    <a:pt x="10178007" y="0"/>
                  </a:lnTo>
                  <a:lnTo>
                    <a:pt x="10178007" y="260175"/>
                  </a:lnTo>
                  <a:lnTo>
                    <a:pt x="0" y="260175"/>
                  </a:lnTo>
                  <a:close/>
                </a:path>
              </a:pathLst>
            </a:custGeom>
            <a:solidFill>
              <a:srgbClr val="1A929B"/>
            </a:solidFill>
          </p:spPr>
          <p:txBody>
            <a:bodyPr/>
            <a:lstStyle/>
            <a:p>
              <a:endParaRPr lang="nl-BE"/>
            </a:p>
          </p:txBody>
        </p:sp>
        <p:sp>
          <p:nvSpPr>
            <p:cNvPr id="11" name="TextBox 11"/>
            <p:cNvSpPr txBox="1"/>
            <p:nvPr/>
          </p:nvSpPr>
          <p:spPr>
            <a:xfrm>
              <a:off x="0" y="-19050"/>
              <a:ext cx="10178008" cy="279225"/>
            </a:xfrm>
            <a:prstGeom prst="rect">
              <a:avLst/>
            </a:prstGeom>
          </p:spPr>
          <p:txBody>
            <a:bodyPr lIns="26560" tIns="26560" rIns="26560" bIns="26560" rtlCol="0" anchor="ctr"/>
            <a:lstStyle/>
            <a:p>
              <a:pPr algn="ctr">
                <a:lnSpc>
                  <a:spcPts val="1756"/>
                </a:lnSpc>
              </a:pPr>
              <a:endParaRPr/>
            </a:p>
          </p:txBody>
        </p:sp>
      </p:grpSp>
      <p:sp>
        <p:nvSpPr>
          <p:cNvPr id="12" name="Freeform 12"/>
          <p:cNvSpPr/>
          <p:nvPr/>
        </p:nvSpPr>
        <p:spPr>
          <a:xfrm rot="-10578532">
            <a:off x="14707346" y="-147246"/>
            <a:ext cx="4787565" cy="2351891"/>
          </a:xfrm>
          <a:custGeom>
            <a:avLst/>
            <a:gdLst/>
            <a:ahLst/>
            <a:cxnLst/>
            <a:rect l="l" t="t" r="r" b="b"/>
            <a:pathLst>
              <a:path w="4787565" h="2351891">
                <a:moveTo>
                  <a:pt x="0" y="0"/>
                </a:moveTo>
                <a:lnTo>
                  <a:pt x="4787565" y="0"/>
                </a:lnTo>
                <a:lnTo>
                  <a:pt x="4787565" y="2351892"/>
                </a:lnTo>
                <a:lnTo>
                  <a:pt x="0" y="23518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nl-BE"/>
          </a:p>
        </p:txBody>
      </p:sp>
      <p:sp>
        <p:nvSpPr>
          <p:cNvPr id="13" name="Freeform 13"/>
          <p:cNvSpPr/>
          <p:nvPr/>
        </p:nvSpPr>
        <p:spPr>
          <a:xfrm rot="-10578532">
            <a:off x="14859746" y="5154"/>
            <a:ext cx="4787565" cy="2351891"/>
          </a:xfrm>
          <a:custGeom>
            <a:avLst/>
            <a:gdLst/>
            <a:ahLst/>
            <a:cxnLst/>
            <a:rect l="l" t="t" r="r" b="b"/>
            <a:pathLst>
              <a:path w="4787565" h="2351891">
                <a:moveTo>
                  <a:pt x="0" y="0"/>
                </a:moveTo>
                <a:lnTo>
                  <a:pt x="4787565" y="0"/>
                </a:lnTo>
                <a:lnTo>
                  <a:pt x="4787565" y="2351892"/>
                </a:lnTo>
                <a:lnTo>
                  <a:pt x="0" y="23518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nl-BE"/>
          </a:p>
        </p:txBody>
      </p:sp>
      <p:sp>
        <p:nvSpPr>
          <p:cNvPr id="14" name="TextBox 14"/>
          <p:cNvSpPr txBox="1"/>
          <p:nvPr/>
        </p:nvSpPr>
        <p:spPr>
          <a:xfrm>
            <a:off x="1330456" y="3276411"/>
            <a:ext cx="12614144" cy="3983783"/>
          </a:xfrm>
          <a:prstGeom prst="rect">
            <a:avLst/>
          </a:prstGeom>
        </p:spPr>
        <p:txBody>
          <a:bodyPr wrap="square" lIns="0" tIns="0" rIns="0" bIns="0" rtlCol="0" anchor="t">
            <a:spAutoFit/>
          </a:bodyPr>
          <a:lstStyle/>
          <a:p>
            <a:pPr marL="323850" lvl="1" algn="l">
              <a:lnSpc>
                <a:spcPts val="3852"/>
              </a:lnSpc>
            </a:pPr>
            <a:endParaRPr lang="en-US" sz="3000" dirty="0">
              <a:solidFill>
                <a:srgbClr val="000000"/>
              </a:solidFill>
              <a:latin typeface="Poppins"/>
              <a:ea typeface="Poppins"/>
              <a:cs typeface="Poppins"/>
              <a:sym typeface="Poppins"/>
            </a:endParaRPr>
          </a:p>
          <a:p>
            <a:pPr marL="647700" lvl="1" indent="-323850" algn="l">
              <a:lnSpc>
                <a:spcPts val="3852"/>
              </a:lnSpc>
              <a:buFont typeface="Arial"/>
              <a:buChar char="•"/>
            </a:pPr>
            <a:r>
              <a:rPr lang="nl-NL" sz="3000" b="1" dirty="0">
                <a:solidFill>
                  <a:srgbClr val="000000"/>
                </a:solidFill>
                <a:latin typeface="Poppins"/>
                <a:ea typeface="Poppins"/>
                <a:cs typeface="Poppins"/>
                <a:sym typeface="Poppins"/>
              </a:rPr>
              <a:t>13u</a:t>
            </a:r>
            <a:r>
              <a:rPr lang="nl-NL" sz="3000" dirty="0">
                <a:solidFill>
                  <a:srgbClr val="000000"/>
                </a:solidFill>
                <a:latin typeface="Poppins"/>
                <a:ea typeface="Poppins"/>
                <a:cs typeface="Poppins"/>
                <a:sym typeface="Poppins"/>
              </a:rPr>
              <a:t>: Voorstelling Welzijns- en </a:t>
            </a:r>
            <a:r>
              <a:rPr lang="nl-NL" sz="3000" dirty="0" err="1">
                <a:solidFill>
                  <a:srgbClr val="000000"/>
                </a:solidFill>
                <a:latin typeface="Poppins"/>
                <a:ea typeface="Poppins"/>
                <a:cs typeface="Poppins"/>
                <a:sym typeface="Poppins"/>
              </a:rPr>
              <a:t>zorgpad</a:t>
            </a:r>
            <a:r>
              <a:rPr lang="nl-NL" sz="3000" dirty="0">
                <a:solidFill>
                  <a:srgbClr val="000000"/>
                </a:solidFill>
                <a:latin typeface="Poppins"/>
                <a:ea typeface="Poppins"/>
                <a:cs typeface="Poppins"/>
                <a:sym typeface="Poppins"/>
              </a:rPr>
              <a:t> dementie </a:t>
            </a:r>
          </a:p>
          <a:p>
            <a:pPr marL="647700" lvl="1" indent="-323850" algn="l">
              <a:lnSpc>
                <a:spcPts val="3852"/>
              </a:lnSpc>
              <a:buFont typeface="Arial"/>
              <a:buChar char="•"/>
            </a:pPr>
            <a:r>
              <a:rPr lang="nl-NL" sz="3000" b="1" dirty="0">
                <a:solidFill>
                  <a:srgbClr val="000000"/>
                </a:solidFill>
                <a:latin typeface="Poppins"/>
                <a:ea typeface="Poppins"/>
                <a:cs typeface="Poppins"/>
                <a:sym typeface="Poppins"/>
              </a:rPr>
              <a:t>13u45</a:t>
            </a:r>
            <a:r>
              <a:rPr lang="nl-NL" sz="3000" dirty="0">
                <a:solidFill>
                  <a:srgbClr val="000000"/>
                </a:solidFill>
                <a:latin typeface="Poppins"/>
                <a:ea typeface="Poppins"/>
                <a:cs typeface="Poppins"/>
                <a:sym typeface="Poppins"/>
              </a:rPr>
              <a:t>: workshop 1 </a:t>
            </a:r>
          </a:p>
          <a:p>
            <a:pPr marL="647700" lvl="1" indent="-323850" algn="l">
              <a:lnSpc>
                <a:spcPts val="3852"/>
              </a:lnSpc>
              <a:buFont typeface="Arial"/>
              <a:buChar char="•"/>
            </a:pPr>
            <a:r>
              <a:rPr lang="nl-NL" sz="3000" b="1" dirty="0">
                <a:solidFill>
                  <a:srgbClr val="000000"/>
                </a:solidFill>
                <a:latin typeface="Poppins"/>
                <a:ea typeface="Poppins"/>
                <a:cs typeface="Poppins"/>
                <a:sym typeface="Poppins"/>
              </a:rPr>
              <a:t>14u45</a:t>
            </a:r>
            <a:r>
              <a:rPr lang="nl-NL" sz="3000" dirty="0">
                <a:solidFill>
                  <a:srgbClr val="000000"/>
                </a:solidFill>
                <a:latin typeface="Poppins"/>
                <a:ea typeface="Poppins"/>
                <a:cs typeface="Poppins"/>
                <a:sym typeface="Poppins"/>
              </a:rPr>
              <a:t>: workshop 2 </a:t>
            </a:r>
          </a:p>
          <a:p>
            <a:pPr marL="647700" lvl="1" indent="-323850" algn="l">
              <a:lnSpc>
                <a:spcPts val="3852"/>
              </a:lnSpc>
              <a:buFont typeface="Arial"/>
              <a:buChar char="•"/>
            </a:pPr>
            <a:endParaRPr lang="en-US" sz="3000" dirty="0">
              <a:solidFill>
                <a:srgbClr val="000000"/>
              </a:solidFill>
              <a:latin typeface="Poppins"/>
              <a:ea typeface="Poppins"/>
              <a:cs typeface="Poppins"/>
              <a:sym typeface="Poppins"/>
            </a:endParaRPr>
          </a:p>
          <a:p>
            <a:pPr algn="l">
              <a:lnSpc>
                <a:spcPts val="3852"/>
              </a:lnSpc>
            </a:pPr>
            <a:endParaRPr lang="en-US" sz="3000" dirty="0">
              <a:solidFill>
                <a:srgbClr val="000000"/>
              </a:solidFill>
              <a:latin typeface="Poppins"/>
              <a:ea typeface="Poppins"/>
              <a:cs typeface="Poppins"/>
              <a:sym typeface="Poppins"/>
            </a:endParaRPr>
          </a:p>
          <a:p>
            <a:pPr algn="l">
              <a:lnSpc>
                <a:spcPts val="3852"/>
              </a:lnSpc>
            </a:pPr>
            <a:endParaRPr lang="en-US" sz="3000" dirty="0">
              <a:solidFill>
                <a:srgbClr val="000000"/>
              </a:solidFill>
              <a:latin typeface="Poppins"/>
              <a:ea typeface="Poppins"/>
              <a:cs typeface="Poppins"/>
              <a:sym typeface="Poppins"/>
            </a:endParaRPr>
          </a:p>
          <a:p>
            <a:pPr algn="l">
              <a:lnSpc>
                <a:spcPts val="3852"/>
              </a:lnSpc>
            </a:pPr>
            <a:endParaRPr lang="en-US" sz="3000" dirty="0">
              <a:solidFill>
                <a:srgbClr val="000000"/>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07AFB-6678-4A66-D8E8-A5C5D52D1F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A5ECE1-7768-1AE7-7774-FDD58ECB224F}"/>
              </a:ext>
            </a:extLst>
          </p:cNvPr>
          <p:cNvSpPr>
            <a:spLocks noGrp="1"/>
          </p:cNvSpPr>
          <p:nvPr>
            <p:ph type="title"/>
          </p:nvPr>
        </p:nvSpPr>
        <p:spPr/>
        <p:txBody>
          <a:bodyPr>
            <a:normAutofit fontScale="90000"/>
          </a:bodyPr>
          <a:lstStyle/>
          <a:p>
            <a:r>
              <a:rPr lang="nl-BE" dirty="0"/>
              <a:t>Welzijns- en </a:t>
            </a:r>
            <a:r>
              <a:rPr lang="nl-BE" dirty="0" err="1"/>
              <a:t>zorgpad</a:t>
            </a:r>
            <a:r>
              <a:rPr lang="nl-BE" dirty="0"/>
              <a:t> dementie</a:t>
            </a:r>
            <a:br>
              <a:rPr lang="nl-BE" dirty="0"/>
            </a:br>
            <a:r>
              <a:rPr lang="nl-BE" dirty="0"/>
              <a:t>‘Samen op weg’</a:t>
            </a:r>
          </a:p>
        </p:txBody>
      </p:sp>
      <p:sp>
        <p:nvSpPr>
          <p:cNvPr id="3" name="Tijdelijke aanduiding voor inhoud 2">
            <a:extLst>
              <a:ext uri="{FF2B5EF4-FFF2-40B4-BE49-F238E27FC236}">
                <a16:creationId xmlns:a16="http://schemas.microsoft.com/office/drawing/2014/main" id="{1A7413C1-BB2D-BB34-B60C-7691F3CE94ED}"/>
              </a:ext>
            </a:extLst>
          </p:cNvPr>
          <p:cNvSpPr>
            <a:spLocks noGrp="1"/>
          </p:cNvSpPr>
          <p:nvPr>
            <p:ph idx="10"/>
          </p:nvPr>
        </p:nvSpPr>
        <p:spPr/>
        <p:txBody>
          <a:bodyPr/>
          <a:lstStyle/>
          <a:p>
            <a:r>
              <a:rPr lang="nl-BE" b="1" dirty="0"/>
              <a:t>4 fasen:</a:t>
            </a:r>
          </a:p>
          <a:p>
            <a:pPr marL="685800" indent="-685800">
              <a:buAutoNum type="arabicPeriod"/>
            </a:pPr>
            <a:r>
              <a:rPr lang="nl-BE" dirty="0"/>
              <a:t>Niet-pluis gevoel</a:t>
            </a:r>
          </a:p>
          <a:p>
            <a:pPr marL="685800" indent="-685800">
              <a:buAutoNum type="arabicPeriod"/>
            </a:pPr>
            <a:r>
              <a:rPr lang="nl-BE" dirty="0"/>
              <a:t>Diagnose</a:t>
            </a:r>
          </a:p>
          <a:p>
            <a:pPr marL="685800" indent="-685800">
              <a:buAutoNum type="arabicPeriod"/>
            </a:pPr>
            <a:r>
              <a:rPr lang="nl-BE" dirty="0"/>
              <a:t>Doorverwijzing, ondersteuning, begeleiding en hulpverlening</a:t>
            </a:r>
          </a:p>
          <a:p>
            <a:pPr marL="685800" indent="-685800">
              <a:buAutoNum type="arabicPeriod"/>
            </a:pPr>
            <a:r>
              <a:rPr lang="nl-BE" dirty="0"/>
              <a:t>Wat na overlijden?</a:t>
            </a:r>
          </a:p>
          <a:p>
            <a:endParaRPr lang="nl-BE" dirty="0"/>
          </a:p>
        </p:txBody>
      </p:sp>
      <p:sp>
        <p:nvSpPr>
          <p:cNvPr id="4" name="Tijdelijke aanduiding voor inhoud 3">
            <a:extLst>
              <a:ext uri="{FF2B5EF4-FFF2-40B4-BE49-F238E27FC236}">
                <a16:creationId xmlns:a16="http://schemas.microsoft.com/office/drawing/2014/main" id="{D07A2963-70D9-2CF0-F8ED-2D5DCC0D473A}"/>
              </a:ext>
            </a:extLst>
          </p:cNvPr>
          <p:cNvSpPr>
            <a:spLocks noGrp="1"/>
          </p:cNvSpPr>
          <p:nvPr>
            <p:ph idx="11"/>
          </p:nvPr>
        </p:nvSpPr>
        <p:spPr>
          <a:xfrm>
            <a:off x="8873968" y="3206302"/>
            <a:ext cx="7418978" cy="6257678"/>
          </a:xfrm>
        </p:spPr>
        <p:txBody>
          <a:bodyPr/>
          <a:lstStyle/>
          <a:p>
            <a:r>
              <a:rPr lang="nl-BE" dirty="0">
                <a:hlinkClick r:id="rId2"/>
              </a:rPr>
              <a:t>www.eerstelijnszone.be/samenopweg</a:t>
            </a:r>
            <a:endParaRPr lang="nl-BE" dirty="0"/>
          </a:p>
          <a:p>
            <a:endParaRPr lang="nl-BE" dirty="0"/>
          </a:p>
        </p:txBody>
      </p:sp>
      <p:pic>
        <p:nvPicPr>
          <p:cNvPr id="6" name="Afbeelding 5">
            <a:extLst>
              <a:ext uri="{FF2B5EF4-FFF2-40B4-BE49-F238E27FC236}">
                <a16:creationId xmlns:a16="http://schemas.microsoft.com/office/drawing/2014/main" id="{9AB3C476-3CBB-8F2B-DFEC-B44F23E6C068}"/>
              </a:ext>
            </a:extLst>
          </p:cNvPr>
          <p:cNvPicPr>
            <a:picLocks noChangeAspect="1"/>
          </p:cNvPicPr>
          <p:nvPr/>
        </p:nvPicPr>
        <p:blipFill>
          <a:blip r:embed="rId3"/>
          <a:stretch>
            <a:fillRect/>
          </a:stretch>
        </p:blipFill>
        <p:spPr>
          <a:xfrm>
            <a:off x="9904989" y="4050344"/>
            <a:ext cx="5356932" cy="4775004"/>
          </a:xfrm>
          <a:prstGeom prst="rect">
            <a:avLst/>
          </a:prstGeom>
        </p:spPr>
      </p:pic>
    </p:spTree>
    <p:extLst>
      <p:ext uri="{BB962C8B-B14F-4D97-AF65-F5344CB8AC3E}">
        <p14:creationId xmlns:p14="http://schemas.microsoft.com/office/powerpoint/2010/main" val="18376921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5521D-094F-1AA2-6673-E15B491A1B3C}"/>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4884B05-96D7-F284-85F8-B0045488216F}"/>
              </a:ext>
            </a:extLst>
          </p:cNvPr>
          <p:cNvSpPr>
            <a:spLocks noGrp="1"/>
          </p:cNvSpPr>
          <p:nvPr>
            <p:ph idx="10"/>
          </p:nvPr>
        </p:nvSpPr>
        <p:spPr>
          <a:xfrm>
            <a:off x="1583161" y="2438400"/>
            <a:ext cx="14581619" cy="7228875"/>
          </a:xfrm>
        </p:spPr>
        <p:txBody>
          <a:bodyPr/>
          <a:lstStyle/>
          <a:p>
            <a:pPr marL="685800" indent="-685800">
              <a:buAutoNum type="arabicPeriod"/>
            </a:pPr>
            <a:r>
              <a:rPr lang="nl-BE" dirty="0"/>
              <a:t>Niet-pluis gevoel</a:t>
            </a:r>
          </a:p>
          <a:p>
            <a:pPr lvl="2" indent="-514350">
              <a:buFont typeface="Wingdings" panose="05000000000000000000" pitchFamily="2" charset="2"/>
              <a:buChar char="Ø"/>
            </a:pPr>
            <a:r>
              <a:rPr lang="nl-BE" sz="3000" dirty="0"/>
              <a:t>Formulier niet-pluis gevoel</a:t>
            </a:r>
          </a:p>
          <a:p>
            <a:pPr marL="685800" indent="-685800">
              <a:buAutoNum type="arabicPeriod"/>
            </a:pPr>
            <a:r>
              <a:rPr lang="nl-BE" dirty="0"/>
              <a:t>Diagnose</a:t>
            </a:r>
          </a:p>
          <a:p>
            <a:pPr lvl="1">
              <a:buFont typeface="Wingdings" panose="05000000000000000000" pitchFamily="2" charset="2"/>
              <a:buChar char="Ø"/>
            </a:pPr>
            <a:r>
              <a:rPr lang="nl-BE" sz="3000" dirty="0"/>
              <a:t>Sjabloon ziekenhuizen AZ </a:t>
            </a:r>
            <a:r>
              <a:rPr lang="nl-BE" sz="3000" dirty="0" err="1"/>
              <a:t>Groeninge</a:t>
            </a:r>
            <a:r>
              <a:rPr lang="nl-BE" sz="3000" dirty="0"/>
              <a:t>, AZ Delta en Jan </a:t>
            </a:r>
            <a:r>
              <a:rPr lang="nl-BE" sz="3000" dirty="0" err="1"/>
              <a:t>Yperman</a:t>
            </a:r>
            <a:r>
              <a:rPr lang="nl-BE" sz="3000" dirty="0"/>
              <a:t> Ziekenhuis</a:t>
            </a:r>
          </a:p>
          <a:p>
            <a:pPr lvl="1">
              <a:buFont typeface="Wingdings" panose="05000000000000000000" pitchFamily="2" charset="2"/>
              <a:buChar char="Ø"/>
            </a:pPr>
            <a:r>
              <a:rPr lang="nl-BE" sz="3000" dirty="0"/>
              <a:t>Folder: algemene info + infopunten dementie en DMW</a:t>
            </a:r>
          </a:p>
          <a:p>
            <a:pPr marL="685800" indent="-685800">
              <a:buAutoNum type="arabicPeriod"/>
            </a:pPr>
            <a:r>
              <a:rPr lang="nl-BE" dirty="0"/>
              <a:t>Doorverwijzing, ondersteuning, begeleiding en hulpverlening</a:t>
            </a:r>
          </a:p>
          <a:p>
            <a:pPr lvl="1">
              <a:buFont typeface="Wingdings" panose="05000000000000000000" pitchFamily="2" charset="2"/>
              <a:buChar char="Ø"/>
            </a:pPr>
            <a:r>
              <a:rPr lang="nl-BE" sz="3000" dirty="0"/>
              <a:t>Volop mee bezig, nog verder uit te werken</a:t>
            </a:r>
          </a:p>
          <a:p>
            <a:pPr lvl="1">
              <a:buFont typeface="Wingdings" panose="05000000000000000000" pitchFamily="2" charset="2"/>
              <a:buChar char="Ø"/>
            </a:pPr>
            <a:r>
              <a:rPr lang="nl-BE" sz="3000" dirty="0"/>
              <a:t>Input hiervoor mag doorgegeven worden aan ELZ regio Menen</a:t>
            </a:r>
          </a:p>
          <a:p>
            <a:pPr marL="685800" indent="-685800">
              <a:buAutoNum type="arabicPeriod"/>
            </a:pPr>
            <a:r>
              <a:rPr lang="nl-BE" dirty="0"/>
              <a:t>Wat na overlijden?</a:t>
            </a:r>
          </a:p>
          <a:p>
            <a:pPr lvl="1">
              <a:buFont typeface="Wingdings" panose="05000000000000000000" pitchFamily="2" charset="2"/>
              <a:buChar char="Ø"/>
            </a:pPr>
            <a:r>
              <a:rPr lang="nl-BE" sz="3000" dirty="0"/>
              <a:t>Moet nog uitgewerkt worden</a:t>
            </a:r>
          </a:p>
        </p:txBody>
      </p:sp>
      <p:sp>
        <p:nvSpPr>
          <p:cNvPr id="5" name="Titel 4">
            <a:extLst>
              <a:ext uri="{FF2B5EF4-FFF2-40B4-BE49-F238E27FC236}">
                <a16:creationId xmlns:a16="http://schemas.microsoft.com/office/drawing/2014/main" id="{04C686CC-6D64-ED06-C9F9-811218AB8542}"/>
              </a:ext>
            </a:extLst>
          </p:cNvPr>
          <p:cNvSpPr>
            <a:spLocks noGrp="1"/>
          </p:cNvSpPr>
          <p:nvPr>
            <p:ph type="title"/>
          </p:nvPr>
        </p:nvSpPr>
        <p:spPr/>
        <p:txBody>
          <a:bodyPr>
            <a:normAutofit fontScale="90000"/>
          </a:bodyPr>
          <a:lstStyle/>
          <a:p>
            <a:r>
              <a:rPr lang="nl-BE" dirty="0"/>
              <a:t>Welzijns- en </a:t>
            </a:r>
            <a:r>
              <a:rPr lang="nl-BE" dirty="0" err="1"/>
              <a:t>zorgpad</a:t>
            </a:r>
            <a:r>
              <a:rPr lang="nl-BE" dirty="0"/>
              <a:t> dementie </a:t>
            </a:r>
            <a:br>
              <a:rPr lang="nl-BE" dirty="0"/>
            </a:br>
            <a:r>
              <a:rPr lang="nl-BE" dirty="0"/>
              <a:t>Stand van zaken ELZ Regio Menen</a:t>
            </a:r>
          </a:p>
        </p:txBody>
      </p:sp>
    </p:spTree>
    <p:extLst>
      <p:ext uri="{BB962C8B-B14F-4D97-AF65-F5344CB8AC3E}">
        <p14:creationId xmlns:p14="http://schemas.microsoft.com/office/powerpoint/2010/main" val="40481471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F2A38-9C3B-ABA8-0004-F0924519536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16A8C76-A6E1-B792-71BA-DA8EA2323AE5}"/>
              </a:ext>
            </a:extLst>
          </p:cNvPr>
          <p:cNvSpPr>
            <a:spLocks noGrp="1"/>
          </p:cNvSpPr>
          <p:nvPr>
            <p:ph type="body" sz="quarter" idx="10"/>
          </p:nvPr>
        </p:nvSpPr>
        <p:spPr/>
        <p:txBody>
          <a:bodyPr/>
          <a:lstStyle/>
          <a:p>
            <a:endParaRPr lang="nl-BE" dirty="0"/>
          </a:p>
          <a:p>
            <a:endParaRPr lang="nl-BE" dirty="0"/>
          </a:p>
        </p:txBody>
      </p:sp>
      <p:sp>
        <p:nvSpPr>
          <p:cNvPr id="3" name="Titel 2">
            <a:extLst>
              <a:ext uri="{FF2B5EF4-FFF2-40B4-BE49-F238E27FC236}">
                <a16:creationId xmlns:a16="http://schemas.microsoft.com/office/drawing/2014/main" id="{47E7F660-3D21-F845-CB4A-EF58C7D91CEE}"/>
              </a:ext>
            </a:extLst>
          </p:cNvPr>
          <p:cNvSpPr>
            <a:spLocks noGrp="1"/>
          </p:cNvSpPr>
          <p:nvPr>
            <p:ph type="title"/>
          </p:nvPr>
        </p:nvSpPr>
        <p:spPr/>
        <p:txBody>
          <a:bodyPr/>
          <a:lstStyle/>
          <a:p>
            <a:r>
              <a:rPr lang="nl-BE" dirty="0"/>
              <a:t>Bedankt</a:t>
            </a:r>
          </a:p>
        </p:txBody>
      </p:sp>
      <p:sp>
        <p:nvSpPr>
          <p:cNvPr id="4" name="Tijdelijke aanduiding voor inhoud 3">
            <a:extLst>
              <a:ext uri="{FF2B5EF4-FFF2-40B4-BE49-F238E27FC236}">
                <a16:creationId xmlns:a16="http://schemas.microsoft.com/office/drawing/2014/main" id="{5BC670D7-2067-A895-C177-866CC1DB3D2F}"/>
              </a:ext>
            </a:extLst>
          </p:cNvPr>
          <p:cNvSpPr>
            <a:spLocks noGrp="1"/>
          </p:cNvSpPr>
          <p:nvPr>
            <p:ph idx="1"/>
          </p:nvPr>
        </p:nvSpPr>
        <p:spPr/>
        <p:txBody>
          <a:bodyPr/>
          <a:lstStyle/>
          <a:p>
            <a:r>
              <a:rPr lang="nl-BE" dirty="0"/>
              <a:t>voor jullie aandacht</a:t>
            </a:r>
          </a:p>
        </p:txBody>
      </p:sp>
      <p:sp>
        <p:nvSpPr>
          <p:cNvPr id="5" name="Tijdelijke aanduiding voor inhoud 4">
            <a:extLst>
              <a:ext uri="{FF2B5EF4-FFF2-40B4-BE49-F238E27FC236}">
                <a16:creationId xmlns:a16="http://schemas.microsoft.com/office/drawing/2014/main" id="{3CF1378E-9F4E-69B3-15D6-064C40798509}"/>
              </a:ext>
            </a:extLst>
          </p:cNvPr>
          <p:cNvSpPr>
            <a:spLocks noGrp="1"/>
          </p:cNvSpPr>
          <p:nvPr>
            <p:ph idx="11"/>
          </p:nvPr>
        </p:nvSpPr>
        <p:spPr/>
        <p:txBody>
          <a:bodyPr/>
          <a:lstStyle/>
          <a:p>
            <a:r>
              <a:rPr lang="nl-BE" dirty="0"/>
              <a:t>Foto’s: Leo De Bock</a:t>
            </a:r>
          </a:p>
        </p:txBody>
      </p:sp>
      <p:sp>
        <p:nvSpPr>
          <p:cNvPr id="6" name="Tijdelijke aanduiding voor inhoud 5">
            <a:extLst>
              <a:ext uri="{FF2B5EF4-FFF2-40B4-BE49-F238E27FC236}">
                <a16:creationId xmlns:a16="http://schemas.microsoft.com/office/drawing/2014/main" id="{D0F5822D-7BFB-FEE0-83C1-10F6B1AB8333}"/>
              </a:ext>
            </a:extLst>
          </p:cNvPr>
          <p:cNvSpPr>
            <a:spLocks noGrp="1"/>
          </p:cNvSpPr>
          <p:nvPr>
            <p:ph idx="12"/>
          </p:nvPr>
        </p:nvSpPr>
        <p:spPr/>
        <p:txBody>
          <a:bodyPr/>
          <a:lstStyle/>
          <a:p>
            <a:endParaRPr lang="nl-BE" dirty="0"/>
          </a:p>
        </p:txBody>
      </p:sp>
    </p:spTree>
    <p:extLst>
      <p:ext uri="{BB962C8B-B14F-4D97-AF65-F5344CB8AC3E}">
        <p14:creationId xmlns:p14="http://schemas.microsoft.com/office/powerpoint/2010/main" val="5038141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B11E4-D436-E3F2-8B57-E934BCE0E3B5}"/>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F8E72290-3171-3E80-D6A4-616CEE18D09C}"/>
              </a:ext>
            </a:extLst>
          </p:cNvPr>
          <p:cNvGrpSpPr/>
          <p:nvPr/>
        </p:nvGrpSpPr>
        <p:grpSpPr>
          <a:xfrm rot="-5400000">
            <a:off x="-9691580" y="8392263"/>
            <a:ext cx="20204437" cy="516476"/>
            <a:chOff x="0" y="0"/>
            <a:chExt cx="10178008" cy="260175"/>
          </a:xfrm>
        </p:grpSpPr>
        <p:sp>
          <p:nvSpPr>
            <p:cNvPr id="7" name="Freeform 7">
              <a:extLst>
                <a:ext uri="{FF2B5EF4-FFF2-40B4-BE49-F238E27FC236}">
                  <a16:creationId xmlns:a16="http://schemas.microsoft.com/office/drawing/2014/main" id="{AA049C40-E6B5-1339-DD58-99BCC879378E}"/>
                </a:ext>
              </a:extLst>
            </p:cNvPr>
            <p:cNvSpPr/>
            <p:nvPr/>
          </p:nvSpPr>
          <p:spPr>
            <a:xfrm>
              <a:off x="0" y="0"/>
              <a:ext cx="10178007" cy="260175"/>
            </a:xfrm>
            <a:custGeom>
              <a:avLst/>
              <a:gdLst/>
              <a:ahLst/>
              <a:cxnLst/>
              <a:rect l="l" t="t" r="r" b="b"/>
              <a:pathLst>
                <a:path w="10178007" h="260175">
                  <a:moveTo>
                    <a:pt x="0" y="0"/>
                  </a:moveTo>
                  <a:lnTo>
                    <a:pt x="10178007" y="0"/>
                  </a:lnTo>
                  <a:lnTo>
                    <a:pt x="10178007" y="260175"/>
                  </a:lnTo>
                  <a:lnTo>
                    <a:pt x="0" y="260175"/>
                  </a:lnTo>
                  <a:close/>
                </a:path>
              </a:pathLst>
            </a:custGeom>
            <a:solidFill>
              <a:srgbClr val="9DCAD3"/>
            </a:solidFill>
          </p:spPr>
          <p:txBody>
            <a:bodyPr/>
            <a:lstStyle/>
            <a:p>
              <a:endParaRPr lang="nl-BE"/>
            </a:p>
          </p:txBody>
        </p:sp>
        <p:sp>
          <p:nvSpPr>
            <p:cNvPr id="8" name="TextBox 8">
              <a:extLst>
                <a:ext uri="{FF2B5EF4-FFF2-40B4-BE49-F238E27FC236}">
                  <a16:creationId xmlns:a16="http://schemas.microsoft.com/office/drawing/2014/main" id="{2A54AAF1-1417-AC6D-DC81-864094462DD7}"/>
                </a:ext>
              </a:extLst>
            </p:cNvPr>
            <p:cNvSpPr txBox="1"/>
            <p:nvPr/>
          </p:nvSpPr>
          <p:spPr>
            <a:xfrm>
              <a:off x="0" y="-19050"/>
              <a:ext cx="10178008" cy="279225"/>
            </a:xfrm>
            <a:prstGeom prst="rect">
              <a:avLst/>
            </a:prstGeom>
          </p:spPr>
          <p:txBody>
            <a:bodyPr lIns="26560" tIns="26560" rIns="26560" bIns="26560" rtlCol="0" anchor="ctr"/>
            <a:lstStyle/>
            <a:p>
              <a:pPr algn="ctr">
                <a:lnSpc>
                  <a:spcPts val="1756"/>
                </a:lnSpc>
              </a:pPr>
              <a:endParaRPr/>
            </a:p>
          </p:txBody>
        </p:sp>
      </p:grpSp>
      <p:grpSp>
        <p:nvGrpSpPr>
          <p:cNvPr id="9" name="Group 9">
            <a:extLst>
              <a:ext uri="{FF2B5EF4-FFF2-40B4-BE49-F238E27FC236}">
                <a16:creationId xmlns:a16="http://schemas.microsoft.com/office/drawing/2014/main" id="{8B2E8AE3-BF26-B773-ACDA-F17A01118F1C}"/>
              </a:ext>
            </a:extLst>
          </p:cNvPr>
          <p:cNvGrpSpPr/>
          <p:nvPr/>
        </p:nvGrpSpPr>
        <p:grpSpPr>
          <a:xfrm rot="-5400000">
            <a:off x="-9843980" y="8239863"/>
            <a:ext cx="20204437" cy="516476"/>
            <a:chOff x="0" y="0"/>
            <a:chExt cx="10178008" cy="260175"/>
          </a:xfrm>
        </p:grpSpPr>
        <p:sp>
          <p:nvSpPr>
            <p:cNvPr id="10" name="Freeform 10">
              <a:extLst>
                <a:ext uri="{FF2B5EF4-FFF2-40B4-BE49-F238E27FC236}">
                  <a16:creationId xmlns:a16="http://schemas.microsoft.com/office/drawing/2014/main" id="{12C3A8B0-3084-E6E7-C085-E532AC52AB0B}"/>
                </a:ext>
              </a:extLst>
            </p:cNvPr>
            <p:cNvSpPr/>
            <p:nvPr/>
          </p:nvSpPr>
          <p:spPr>
            <a:xfrm>
              <a:off x="0" y="0"/>
              <a:ext cx="10178007" cy="260175"/>
            </a:xfrm>
            <a:custGeom>
              <a:avLst/>
              <a:gdLst/>
              <a:ahLst/>
              <a:cxnLst/>
              <a:rect l="l" t="t" r="r" b="b"/>
              <a:pathLst>
                <a:path w="10178007" h="260175">
                  <a:moveTo>
                    <a:pt x="0" y="0"/>
                  </a:moveTo>
                  <a:lnTo>
                    <a:pt x="10178007" y="0"/>
                  </a:lnTo>
                  <a:lnTo>
                    <a:pt x="10178007" y="260175"/>
                  </a:lnTo>
                  <a:lnTo>
                    <a:pt x="0" y="260175"/>
                  </a:lnTo>
                  <a:close/>
                </a:path>
              </a:pathLst>
            </a:custGeom>
            <a:solidFill>
              <a:srgbClr val="1A929B"/>
            </a:solidFill>
          </p:spPr>
          <p:txBody>
            <a:bodyPr/>
            <a:lstStyle/>
            <a:p>
              <a:endParaRPr lang="nl-BE"/>
            </a:p>
          </p:txBody>
        </p:sp>
        <p:sp>
          <p:nvSpPr>
            <p:cNvPr id="11" name="TextBox 11">
              <a:extLst>
                <a:ext uri="{FF2B5EF4-FFF2-40B4-BE49-F238E27FC236}">
                  <a16:creationId xmlns:a16="http://schemas.microsoft.com/office/drawing/2014/main" id="{E32DB8C8-E3D1-FCC7-5370-C7DD8A2D0625}"/>
                </a:ext>
              </a:extLst>
            </p:cNvPr>
            <p:cNvSpPr txBox="1"/>
            <p:nvPr/>
          </p:nvSpPr>
          <p:spPr>
            <a:xfrm>
              <a:off x="0" y="-19050"/>
              <a:ext cx="10178008" cy="279225"/>
            </a:xfrm>
            <a:prstGeom prst="rect">
              <a:avLst/>
            </a:prstGeom>
          </p:spPr>
          <p:txBody>
            <a:bodyPr lIns="26560" tIns="26560" rIns="26560" bIns="26560" rtlCol="0" anchor="ctr"/>
            <a:lstStyle/>
            <a:p>
              <a:pPr algn="ctr">
                <a:lnSpc>
                  <a:spcPts val="1756"/>
                </a:lnSpc>
              </a:pPr>
              <a:endParaRPr/>
            </a:p>
          </p:txBody>
        </p:sp>
      </p:grpSp>
      <p:sp>
        <p:nvSpPr>
          <p:cNvPr id="12" name="Freeform 12">
            <a:extLst>
              <a:ext uri="{FF2B5EF4-FFF2-40B4-BE49-F238E27FC236}">
                <a16:creationId xmlns:a16="http://schemas.microsoft.com/office/drawing/2014/main" id="{373DA8C5-B6E7-C743-24CB-D180BC83F2F3}"/>
              </a:ext>
            </a:extLst>
          </p:cNvPr>
          <p:cNvSpPr/>
          <p:nvPr/>
        </p:nvSpPr>
        <p:spPr>
          <a:xfrm rot="-10578532">
            <a:off x="14707346" y="-147246"/>
            <a:ext cx="4787565" cy="2351891"/>
          </a:xfrm>
          <a:custGeom>
            <a:avLst/>
            <a:gdLst/>
            <a:ahLst/>
            <a:cxnLst/>
            <a:rect l="l" t="t" r="r" b="b"/>
            <a:pathLst>
              <a:path w="4787565" h="2351891">
                <a:moveTo>
                  <a:pt x="0" y="0"/>
                </a:moveTo>
                <a:lnTo>
                  <a:pt x="4787565" y="0"/>
                </a:lnTo>
                <a:lnTo>
                  <a:pt x="4787565" y="2351892"/>
                </a:lnTo>
                <a:lnTo>
                  <a:pt x="0" y="23518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nl-BE"/>
          </a:p>
        </p:txBody>
      </p:sp>
      <p:sp>
        <p:nvSpPr>
          <p:cNvPr id="13" name="Freeform 13">
            <a:extLst>
              <a:ext uri="{FF2B5EF4-FFF2-40B4-BE49-F238E27FC236}">
                <a16:creationId xmlns:a16="http://schemas.microsoft.com/office/drawing/2014/main" id="{C0C0345F-C4AE-ABEC-08B9-1D30FB5F2F6C}"/>
              </a:ext>
            </a:extLst>
          </p:cNvPr>
          <p:cNvSpPr/>
          <p:nvPr/>
        </p:nvSpPr>
        <p:spPr>
          <a:xfrm rot="-10578532">
            <a:off x="14859746" y="5154"/>
            <a:ext cx="4787565" cy="2351891"/>
          </a:xfrm>
          <a:custGeom>
            <a:avLst/>
            <a:gdLst/>
            <a:ahLst/>
            <a:cxnLst/>
            <a:rect l="l" t="t" r="r" b="b"/>
            <a:pathLst>
              <a:path w="4787565" h="2351891">
                <a:moveTo>
                  <a:pt x="0" y="0"/>
                </a:moveTo>
                <a:lnTo>
                  <a:pt x="4787565" y="0"/>
                </a:lnTo>
                <a:lnTo>
                  <a:pt x="4787565" y="2351892"/>
                </a:lnTo>
                <a:lnTo>
                  <a:pt x="0" y="23518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nl-BE"/>
          </a:p>
        </p:txBody>
      </p:sp>
      <p:pic>
        <p:nvPicPr>
          <p:cNvPr id="17" name="Afbeelding 16" descr="Afbeelding met tekst, schermopname, Lettertype, ontwerp&#10;&#10;Door AI gegenereerde inhoud is mogelijk onjuist.">
            <a:extLst>
              <a:ext uri="{FF2B5EF4-FFF2-40B4-BE49-F238E27FC236}">
                <a16:creationId xmlns:a16="http://schemas.microsoft.com/office/drawing/2014/main" id="{5D732509-27B6-5F3E-B3B3-0A8024D6E9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1" y="0"/>
            <a:ext cx="8894254" cy="10287000"/>
          </a:xfrm>
          <a:prstGeom prst="rect">
            <a:avLst/>
          </a:prstGeom>
        </p:spPr>
      </p:pic>
    </p:spTree>
    <p:extLst>
      <p:ext uri="{BB962C8B-B14F-4D97-AF65-F5344CB8AC3E}">
        <p14:creationId xmlns:p14="http://schemas.microsoft.com/office/powerpoint/2010/main" val="3459146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A929B"/>
        </a:solidFill>
        <a:effectLst/>
      </p:bgPr>
    </p:bg>
    <p:spTree>
      <p:nvGrpSpPr>
        <p:cNvPr id="1" name=""/>
        <p:cNvGrpSpPr/>
        <p:nvPr/>
      </p:nvGrpSpPr>
      <p:grpSpPr>
        <a:xfrm>
          <a:off x="0" y="0"/>
          <a:ext cx="0" cy="0"/>
          <a:chOff x="0" y="0"/>
          <a:chExt cx="0" cy="0"/>
        </a:xfrm>
      </p:grpSpPr>
      <p:sp>
        <p:nvSpPr>
          <p:cNvPr id="2" name="TextBox 2"/>
          <p:cNvSpPr txBox="1"/>
          <p:nvPr/>
        </p:nvSpPr>
        <p:spPr>
          <a:xfrm>
            <a:off x="2259494" y="2321579"/>
            <a:ext cx="9280364" cy="2060575"/>
          </a:xfrm>
          <a:prstGeom prst="rect">
            <a:avLst/>
          </a:prstGeom>
        </p:spPr>
        <p:txBody>
          <a:bodyPr lIns="0" tIns="0" rIns="0" bIns="0" rtlCol="0" anchor="t">
            <a:spAutoFit/>
          </a:bodyPr>
          <a:lstStyle/>
          <a:p>
            <a:pPr algn="ctr">
              <a:lnSpc>
                <a:spcPts val="16100"/>
              </a:lnSpc>
            </a:pPr>
            <a:r>
              <a:rPr lang="en-US" sz="14000" b="1">
                <a:solidFill>
                  <a:srgbClr val="FFFFFF"/>
                </a:solidFill>
                <a:latin typeface="Krub Bold"/>
                <a:ea typeface="Krub Bold"/>
                <a:cs typeface="Krub Bold"/>
                <a:sym typeface="Krub Bold"/>
              </a:rPr>
              <a:t>Bedankt</a:t>
            </a:r>
          </a:p>
        </p:txBody>
      </p:sp>
      <p:sp>
        <p:nvSpPr>
          <p:cNvPr id="3" name="Freeform 3"/>
          <p:cNvSpPr/>
          <p:nvPr/>
        </p:nvSpPr>
        <p:spPr>
          <a:xfrm rot="-9484130">
            <a:off x="12523037" y="-1246484"/>
            <a:ext cx="6498165" cy="5370810"/>
          </a:xfrm>
          <a:custGeom>
            <a:avLst/>
            <a:gdLst/>
            <a:ahLst/>
            <a:cxnLst/>
            <a:rect l="l" t="t" r="r" b="b"/>
            <a:pathLst>
              <a:path w="6498165" h="5370810">
                <a:moveTo>
                  <a:pt x="0" y="0"/>
                </a:moveTo>
                <a:lnTo>
                  <a:pt x="6498164" y="0"/>
                </a:lnTo>
                <a:lnTo>
                  <a:pt x="6498164" y="5370811"/>
                </a:lnTo>
                <a:lnTo>
                  <a:pt x="0" y="53708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BE"/>
          </a:p>
        </p:txBody>
      </p:sp>
      <p:sp>
        <p:nvSpPr>
          <p:cNvPr id="4" name="Freeform 4"/>
          <p:cNvSpPr/>
          <p:nvPr/>
        </p:nvSpPr>
        <p:spPr>
          <a:xfrm rot="-5758760">
            <a:off x="-4362251" y="2331000"/>
            <a:ext cx="7509095" cy="6670554"/>
          </a:xfrm>
          <a:custGeom>
            <a:avLst/>
            <a:gdLst/>
            <a:ahLst/>
            <a:cxnLst/>
            <a:rect l="l" t="t" r="r" b="b"/>
            <a:pathLst>
              <a:path w="7509095" h="6670554">
                <a:moveTo>
                  <a:pt x="0" y="0"/>
                </a:moveTo>
                <a:lnTo>
                  <a:pt x="7509095" y="0"/>
                </a:lnTo>
                <a:lnTo>
                  <a:pt x="7509095" y="6670554"/>
                </a:lnTo>
                <a:lnTo>
                  <a:pt x="0" y="66705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Menselijk gezicht, persoon, rimpel, portret&#10;&#10;Automatisch gegenereerde beschrijving">
            <a:extLst>
              <a:ext uri="{FF2B5EF4-FFF2-40B4-BE49-F238E27FC236}">
                <a16:creationId xmlns:a16="http://schemas.microsoft.com/office/drawing/2014/main" id="{D21B0E66-E062-ECFE-18FA-B5887ECD683A}"/>
              </a:ext>
            </a:extLst>
          </p:cNvPr>
          <p:cNvPicPr>
            <a:picLocks noChangeAspect="1"/>
          </p:cNvPicPr>
          <p:nvPr/>
        </p:nvPicPr>
        <p:blipFill>
          <a:blip r:embed="rId2"/>
          <a:stretch>
            <a:fillRect/>
          </a:stretch>
        </p:blipFill>
        <p:spPr>
          <a:xfrm>
            <a:off x="-670033" y="-2207171"/>
            <a:ext cx="18958034" cy="12638688"/>
          </a:xfrm>
          <a:prstGeom prst="rect">
            <a:avLst/>
          </a:prstGeom>
        </p:spPr>
      </p:pic>
      <p:sp>
        <p:nvSpPr>
          <p:cNvPr id="11" name="Tekstvak 10">
            <a:extLst>
              <a:ext uri="{FF2B5EF4-FFF2-40B4-BE49-F238E27FC236}">
                <a16:creationId xmlns:a16="http://schemas.microsoft.com/office/drawing/2014/main" id="{E5EF5E03-A144-4D4D-AF08-3966B9BADB59}"/>
              </a:ext>
            </a:extLst>
          </p:cNvPr>
          <p:cNvSpPr txBox="1"/>
          <p:nvPr/>
        </p:nvSpPr>
        <p:spPr>
          <a:xfrm>
            <a:off x="10842860" y="5143501"/>
            <a:ext cx="6861257" cy="3462486"/>
          </a:xfrm>
          <a:prstGeom prst="rect">
            <a:avLst/>
          </a:prstGeom>
          <a:noFill/>
        </p:spPr>
        <p:txBody>
          <a:bodyPr wrap="square" rtlCol="0">
            <a:spAutoFit/>
          </a:bodyPr>
          <a:lstStyle/>
          <a:p>
            <a:pPr algn="ctr" defTabSz="1371600">
              <a:lnSpc>
                <a:spcPts val="6000"/>
              </a:lnSpc>
            </a:pPr>
            <a:r>
              <a:rPr lang="nl-BE" sz="6000" b="1" dirty="0">
                <a:solidFill>
                  <a:srgbClr val="000000">
                    <a:lumMod val="75000"/>
                    <a:lumOff val="25000"/>
                  </a:srgbClr>
                </a:solidFill>
                <a:latin typeface="Calibri" panose="020F0502020204030204" pitchFamily="34" charset="0"/>
                <a:ea typeface="Open Sans" panose="020B0606030504020204" pitchFamily="34" charset="0"/>
                <a:cs typeface="Calibri" panose="020F0502020204030204" pitchFamily="34" charset="0"/>
              </a:rPr>
              <a:t>Eerstelijnsplatform dementie </a:t>
            </a:r>
          </a:p>
          <a:p>
            <a:pPr algn="ctr" defTabSz="1371600">
              <a:lnSpc>
                <a:spcPts val="6000"/>
              </a:lnSpc>
            </a:pPr>
            <a:r>
              <a:rPr lang="nl-BE" sz="6000" b="1" dirty="0">
                <a:solidFill>
                  <a:srgbClr val="000000">
                    <a:lumMod val="75000"/>
                    <a:lumOff val="25000"/>
                  </a:srgbClr>
                </a:solidFill>
                <a:latin typeface="Calibri" panose="020F0502020204030204" pitchFamily="34" charset="0"/>
                <a:ea typeface="Open Sans" panose="020B0606030504020204" pitchFamily="34" charset="0"/>
                <a:cs typeface="Calibri" panose="020F0502020204030204" pitchFamily="34" charset="0"/>
              </a:rPr>
              <a:t>ELZ regio Menen</a:t>
            </a:r>
          </a:p>
          <a:p>
            <a:pPr defTabSz="1371600"/>
            <a:endParaRPr lang="nl-BE" sz="3450" dirty="0">
              <a:solidFill>
                <a:srgbClr val="000000">
                  <a:lumMod val="75000"/>
                  <a:lumOff val="25000"/>
                </a:srgbClr>
              </a:solidFill>
              <a:latin typeface="Calibri" panose="020F0502020204030204" pitchFamily="34" charset="0"/>
              <a:ea typeface="Open Sans" panose="020B0606030504020204" pitchFamily="34" charset="0"/>
              <a:cs typeface="Calibri" panose="020F0502020204030204" pitchFamily="34" charset="0"/>
            </a:endParaRPr>
          </a:p>
          <a:p>
            <a:pPr algn="ctr" defTabSz="1371600"/>
            <a:r>
              <a:rPr lang="nl-BE" sz="3450" dirty="0">
                <a:solidFill>
                  <a:srgbClr val="000000">
                    <a:lumMod val="75000"/>
                    <a:lumOff val="25000"/>
                  </a:srgbClr>
                </a:solidFill>
                <a:latin typeface="Calibri" panose="020F0502020204030204" pitchFamily="34" charset="0"/>
                <a:ea typeface="Open Sans" panose="020B0606030504020204" pitchFamily="34" charset="0"/>
                <a:cs typeface="Calibri" panose="020F0502020204030204" pitchFamily="34" charset="0"/>
              </a:rPr>
              <a:t>23 september 2025</a:t>
            </a:r>
            <a:endParaRPr lang="nl-BE" sz="2700" dirty="0">
              <a:solidFill>
                <a:srgbClr val="000000">
                  <a:lumMod val="75000"/>
                  <a:lumOff val="25000"/>
                </a:srgbClr>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Afbeelding 4" descr="Afbeelding met tekst, Lettertype, Graphics, grafische vormgeving&#10;&#10;Automatisch gegenereerde beschrijving">
            <a:extLst>
              <a:ext uri="{FF2B5EF4-FFF2-40B4-BE49-F238E27FC236}">
                <a16:creationId xmlns:a16="http://schemas.microsoft.com/office/drawing/2014/main" id="{546571F2-A6E9-6F75-95A3-7A4487B6A143}"/>
              </a:ext>
            </a:extLst>
          </p:cNvPr>
          <p:cNvPicPr>
            <a:picLocks noChangeAspect="1"/>
          </p:cNvPicPr>
          <p:nvPr/>
        </p:nvPicPr>
        <p:blipFill>
          <a:blip r:embed="rId3"/>
          <a:stretch>
            <a:fillRect/>
          </a:stretch>
        </p:blipFill>
        <p:spPr>
          <a:xfrm>
            <a:off x="958367" y="6488131"/>
            <a:ext cx="2347947" cy="2851079"/>
          </a:xfrm>
          <a:prstGeom prst="rect">
            <a:avLst/>
          </a:prstGeom>
        </p:spPr>
      </p:pic>
      <p:sp>
        <p:nvSpPr>
          <p:cNvPr id="7" name="Rechthoek 6">
            <a:extLst>
              <a:ext uri="{FF2B5EF4-FFF2-40B4-BE49-F238E27FC236}">
                <a16:creationId xmlns:a16="http://schemas.microsoft.com/office/drawing/2014/main" id="{AF95C030-1031-0E44-B0B1-09E46BEE432D}"/>
              </a:ext>
            </a:extLst>
          </p:cNvPr>
          <p:cNvSpPr/>
          <p:nvPr/>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nl-BE" sz="2700">
              <a:solidFill>
                <a:srgbClr val="FFFFFF"/>
              </a:solidFill>
              <a:latin typeface="Calibri" panose="020F0502020204030204"/>
            </a:endParaRPr>
          </a:p>
        </p:txBody>
      </p:sp>
    </p:spTree>
    <p:extLst>
      <p:ext uri="{BB962C8B-B14F-4D97-AF65-F5344CB8AC3E}">
        <p14:creationId xmlns:p14="http://schemas.microsoft.com/office/powerpoint/2010/main" val="5950630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A16D39C-4A2D-F96A-4A88-7719BCB3C777}"/>
              </a:ext>
            </a:extLst>
          </p:cNvPr>
          <p:cNvSpPr/>
          <p:nvPr/>
        </p:nvSpPr>
        <p:spPr>
          <a:xfrm>
            <a:off x="16418460" y="176543"/>
            <a:ext cx="1869540" cy="2661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nl-BE" sz="2700">
              <a:solidFill>
                <a:srgbClr val="FFFFFF"/>
              </a:solidFill>
              <a:latin typeface="Calibri" panose="020F0502020204030204"/>
            </a:endParaRPr>
          </a:p>
        </p:txBody>
      </p:sp>
      <p:pic>
        <p:nvPicPr>
          <p:cNvPr id="6" name="Tijdelijke aanduiding voor afbeelding 5" descr="Afbeelding met Menselijk gezicht, persoon, rimpel, portret&#10;&#10;Automatisch gegenereerde beschrijving">
            <a:extLst>
              <a:ext uri="{FF2B5EF4-FFF2-40B4-BE49-F238E27FC236}">
                <a16:creationId xmlns:a16="http://schemas.microsoft.com/office/drawing/2014/main" id="{D655CFCC-D3AE-6CEF-D293-92BBB96C8017}"/>
              </a:ext>
            </a:extLst>
          </p:cNvPr>
          <p:cNvPicPr>
            <a:picLocks noGrp="1" noChangeAspect="1"/>
          </p:cNvPicPr>
          <p:nvPr>
            <p:ph type="pic" sz="quarter" idx="27"/>
          </p:nvPr>
        </p:nvPicPr>
        <p:blipFill>
          <a:blip r:embed="rId2"/>
          <a:srcRect l="25787" r="25787"/>
          <a:stretch>
            <a:fillRect/>
          </a:stretch>
        </p:blipFill>
        <p:spPr>
          <a:xfrm>
            <a:off x="10815147" y="0"/>
            <a:ext cx="7472853" cy="10287000"/>
          </a:xfrm>
        </p:spPr>
      </p:pic>
      <p:sp>
        <p:nvSpPr>
          <p:cNvPr id="3" name="Tijdelijke aanduiding voor inhoud 2">
            <a:extLst>
              <a:ext uri="{FF2B5EF4-FFF2-40B4-BE49-F238E27FC236}">
                <a16:creationId xmlns:a16="http://schemas.microsoft.com/office/drawing/2014/main" id="{CFBCF211-BCD9-5AA8-275B-8B25F12A776F}"/>
              </a:ext>
            </a:extLst>
          </p:cNvPr>
          <p:cNvSpPr>
            <a:spLocks noGrp="1"/>
          </p:cNvSpPr>
          <p:nvPr>
            <p:ph idx="1"/>
          </p:nvPr>
        </p:nvSpPr>
        <p:spPr>
          <a:xfrm>
            <a:off x="1583161" y="2410692"/>
            <a:ext cx="8427944" cy="6821334"/>
          </a:xfrm>
        </p:spPr>
        <p:txBody>
          <a:bodyPr/>
          <a:lstStyle/>
          <a:p>
            <a:r>
              <a:rPr lang="nl-BE" dirty="0"/>
              <a:t>Werking ECD Sophia</a:t>
            </a:r>
          </a:p>
          <a:p>
            <a:r>
              <a:rPr lang="nl-BE" dirty="0"/>
              <a:t>Cijfergegevens dementie</a:t>
            </a:r>
          </a:p>
          <a:p>
            <a:pPr lvl="1"/>
            <a:r>
              <a:rPr lang="nl-BE" sz="3600" dirty="0"/>
              <a:t>Algemene cijfers</a:t>
            </a:r>
          </a:p>
          <a:p>
            <a:pPr lvl="1"/>
            <a:r>
              <a:rPr lang="nl-BE" sz="3600" dirty="0"/>
              <a:t>Cijfers ELZ regio Menen</a:t>
            </a:r>
          </a:p>
          <a:p>
            <a:r>
              <a:rPr lang="nl-BE" dirty="0"/>
              <a:t>Welzijns- en </a:t>
            </a:r>
            <a:r>
              <a:rPr lang="nl-BE" dirty="0" err="1"/>
              <a:t>zorgpad</a:t>
            </a:r>
            <a:r>
              <a:rPr lang="nl-BE" dirty="0"/>
              <a:t> dementie ‘Samen op weg’</a:t>
            </a:r>
          </a:p>
          <a:p>
            <a:pPr lvl="1"/>
            <a:r>
              <a:rPr lang="nl-BE" sz="3600" dirty="0"/>
              <a:t>Voorbeeld ELZ Kortrijk-Kuurne-	Harelbeke</a:t>
            </a:r>
          </a:p>
          <a:p>
            <a:pPr lvl="1"/>
            <a:r>
              <a:rPr lang="nl-BE" sz="3600" dirty="0" err="1"/>
              <a:t>Stavaza</a:t>
            </a:r>
            <a:r>
              <a:rPr lang="nl-BE" sz="3600" dirty="0"/>
              <a:t> ELZ regio Menen</a:t>
            </a:r>
          </a:p>
        </p:txBody>
      </p:sp>
      <p:sp>
        <p:nvSpPr>
          <p:cNvPr id="4" name="Titel 3">
            <a:extLst>
              <a:ext uri="{FF2B5EF4-FFF2-40B4-BE49-F238E27FC236}">
                <a16:creationId xmlns:a16="http://schemas.microsoft.com/office/drawing/2014/main" id="{B8F127E6-5C5E-38F6-2395-3DBFB2928715}"/>
              </a:ext>
            </a:extLst>
          </p:cNvPr>
          <p:cNvSpPr>
            <a:spLocks noGrp="1"/>
          </p:cNvSpPr>
          <p:nvPr>
            <p:ph type="title"/>
          </p:nvPr>
        </p:nvSpPr>
        <p:spPr/>
        <p:txBody>
          <a:bodyPr/>
          <a:lstStyle/>
          <a:p>
            <a:r>
              <a:rPr lang="nl-BE" dirty="0"/>
              <a:t>Inhoud </a:t>
            </a:r>
          </a:p>
        </p:txBody>
      </p:sp>
      <p:sp>
        <p:nvSpPr>
          <p:cNvPr id="5" name="Rechthoek 4">
            <a:extLst>
              <a:ext uri="{FF2B5EF4-FFF2-40B4-BE49-F238E27FC236}">
                <a16:creationId xmlns:a16="http://schemas.microsoft.com/office/drawing/2014/main" id="{0DCD5798-5A6E-6217-8B3B-2A0DCC1FC352}"/>
              </a:ext>
            </a:extLst>
          </p:cNvPr>
          <p:cNvSpPr/>
          <p:nvPr/>
        </p:nvSpPr>
        <p:spPr>
          <a:xfrm>
            <a:off x="16981137" y="960465"/>
            <a:ext cx="1306863" cy="1306863"/>
          </a:xfrm>
          <a:prstGeom prst="rect">
            <a:avLst/>
          </a:prstGeom>
          <a:solidFill>
            <a:srgbClr val="971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nl-BE" sz="2700">
              <a:solidFill>
                <a:srgbClr val="FFFFFF"/>
              </a:solidFill>
              <a:latin typeface="Calibri" panose="020F0502020204030204"/>
            </a:endParaRPr>
          </a:p>
        </p:txBody>
      </p:sp>
    </p:spTree>
    <p:extLst>
      <p:ext uri="{BB962C8B-B14F-4D97-AF65-F5344CB8AC3E}">
        <p14:creationId xmlns:p14="http://schemas.microsoft.com/office/powerpoint/2010/main" val="11729476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21A66-825D-E7F7-BC80-8551D327F8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B5BA69-47C1-EC9D-45A2-24CA5B7420F0}"/>
              </a:ext>
            </a:extLst>
          </p:cNvPr>
          <p:cNvSpPr>
            <a:spLocks noGrp="1"/>
          </p:cNvSpPr>
          <p:nvPr>
            <p:ph type="title"/>
          </p:nvPr>
        </p:nvSpPr>
        <p:spPr/>
        <p:txBody>
          <a:bodyPr>
            <a:normAutofit fontScale="90000"/>
          </a:bodyPr>
          <a:lstStyle/>
          <a:p>
            <a:r>
              <a:rPr lang="nl-BE" dirty="0"/>
              <a:t>Expertisecentra Dementie Vlaanderen</a:t>
            </a:r>
          </a:p>
        </p:txBody>
      </p:sp>
    </p:spTree>
    <p:extLst>
      <p:ext uri="{BB962C8B-B14F-4D97-AF65-F5344CB8AC3E}">
        <p14:creationId xmlns:p14="http://schemas.microsoft.com/office/powerpoint/2010/main" val="3405771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persoon, Menselijk gezicht, overdekt, muur&#10;&#10;Automatisch gegenereerde beschrijving">
            <a:extLst>
              <a:ext uri="{FF2B5EF4-FFF2-40B4-BE49-F238E27FC236}">
                <a16:creationId xmlns:a16="http://schemas.microsoft.com/office/drawing/2014/main" id="{9A39BC16-BF70-231A-E0DC-9B9CF0B350AE}"/>
              </a:ext>
            </a:extLst>
          </p:cNvPr>
          <p:cNvPicPr>
            <a:picLocks noGrp="1" noChangeAspect="1"/>
          </p:cNvPicPr>
          <p:nvPr>
            <p:ph type="pic" sz="quarter" idx="27"/>
          </p:nvPr>
        </p:nvPicPr>
        <p:blipFill>
          <a:blip r:embed="rId2"/>
          <a:srcRect l="2603" r="2603"/>
          <a:stretch>
            <a:fillRect/>
          </a:stretch>
        </p:blipFill>
        <p:spPr/>
      </p:pic>
      <p:sp>
        <p:nvSpPr>
          <p:cNvPr id="3" name="Tijdelijke aanduiding voor inhoud 2">
            <a:extLst>
              <a:ext uri="{FF2B5EF4-FFF2-40B4-BE49-F238E27FC236}">
                <a16:creationId xmlns:a16="http://schemas.microsoft.com/office/drawing/2014/main" id="{9900C0CF-2CDE-C3C4-DDF1-2B9828A2FDFD}"/>
              </a:ext>
            </a:extLst>
          </p:cNvPr>
          <p:cNvSpPr>
            <a:spLocks noGrp="1"/>
          </p:cNvSpPr>
          <p:nvPr>
            <p:ph idx="1"/>
          </p:nvPr>
        </p:nvSpPr>
        <p:spPr/>
        <p:txBody>
          <a:bodyPr/>
          <a:lstStyle/>
          <a:p>
            <a:pPr marL="0" indent="0">
              <a:buNone/>
            </a:pPr>
            <a:r>
              <a:rPr lang="nl-BE" dirty="0"/>
              <a:t>We streven naar:</a:t>
            </a:r>
          </a:p>
          <a:p>
            <a:pPr marL="0" indent="0">
              <a:buNone/>
            </a:pPr>
            <a:r>
              <a:rPr lang="nl-BE" dirty="0"/>
              <a:t>“Een </a:t>
            </a:r>
            <a:r>
              <a:rPr lang="nl-BE" dirty="0" err="1"/>
              <a:t>SAMENleving</a:t>
            </a:r>
            <a:r>
              <a:rPr lang="nl-BE" dirty="0"/>
              <a:t> die met dementie kan omgaan zodat elke MENS die met dementie te maken heeft, zich gewaardeerd en ondersteund voelt.”</a:t>
            </a:r>
          </a:p>
        </p:txBody>
      </p:sp>
      <p:sp>
        <p:nvSpPr>
          <p:cNvPr id="4" name="Titel 3">
            <a:extLst>
              <a:ext uri="{FF2B5EF4-FFF2-40B4-BE49-F238E27FC236}">
                <a16:creationId xmlns:a16="http://schemas.microsoft.com/office/drawing/2014/main" id="{84640C44-8125-F3D1-AF2B-979D2329D95C}"/>
              </a:ext>
            </a:extLst>
          </p:cNvPr>
          <p:cNvSpPr>
            <a:spLocks noGrp="1"/>
          </p:cNvSpPr>
          <p:nvPr>
            <p:ph type="title"/>
          </p:nvPr>
        </p:nvSpPr>
        <p:spPr>
          <a:xfrm>
            <a:off x="1583162" y="619726"/>
            <a:ext cx="14169456" cy="1988345"/>
          </a:xfrm>
        </p:spPr>
        <p:txBody>
          <a:bodyPr>
            <a:normAutofit fontScale="90000"/>
          </a:bodyPr>
          <a:lstStyle/>
          <a:p>
            <a:r>
              <a:rPr lang="nl-BE" dirty="0"/>
              <a:t>Expertisecentra Dementie Vlaanderen</a:t>
            </a:r>
            <a:br>
              <a:rPr lang="nl-BE" dirty="0"/>
            </a:br>
            <a:r>
              <a:rPr lang="nl-BE" dirty="0"/>
              <a:t>VISIE</a:t>
            </a:r>
          </a:p>
        </p:txBody>
      </p:sp>
    </p:spTree>
    <p:extLst>
      <p:ext uri="{BB962C8B-B14F-4D97-AF65-F5344CB8AC3E}">
        <p14:creationId xmlns:p14="http://schemas.microsoft.com/office/powerpoint/2010/main" val="33592449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E8D37-3106-4D3F-81F7-FFB7EB12F679}"/>
              </a:ext>
            </a:extLst>
          </p:cNvPr>
          <p:cNvSpPr>
            <a:spLocks noGrp="1"/>
          </p:cNvSpPr>
          <p:nvPr>
            <p:ph type="title"/>
          </p:nvPr>
        </p:nvSpPr>
        <p:spPr/>
        <p:txBody>
          <a:bodyPr>
            <a:normAutofit fontScale="90000"/>
          </a:bodyPr>
          <a:lstStyle/>
          <a:p>
            <a:r>
              <a:rPr lang="nl-BE" dirty="0"/>
              <a:t>Expertisecentra Dementie Vlaanderen</a:t>
            </a:r>
            <a:br>
              <a:rPr lang="nl-BE" dirty="0"/>
            </a:br>
            <a:r>
              <a:rPr lang="nl-BE" dirty="0"/>
              <a:t>MISSIE</a:t>
            </a:r>
          </a:p>
        </p:txBody>
      </p:sp>
      <p:sp>
        <p:nvSpPr>
          <p:cNvPr id="3" name="Tijdelijke aanduiding voor inhoud 2">
            <a:extLst>
              <a:ext uri="{FF2B5EF4-FFF2-40B4-BE49-F238E27FC236}">
                <a16:creationId xmlns:a16="http://schemas.microsoft.com/office/drawing/2014/main" id="{5E16BB80-954F-4954-5F8D-83A52A20DBB2}"/>
              </a:ext>
            </a:extLst>
          </p:cNvPr>
          <p:cNvSpPr>
            <a:spLocks noGrp="1"/>
          </p:cNvSpPr>
          <p:nvPr>
            <p:ph idx="10"/>
          </p:nvPr>
        </p:nvSpPr>
        <p:spPr/>
        <p:txBody>
          <a:bodyPr/>
          <a:lstStyle/>
          <a:p>
            <a:r>
              <a:rPr lang="nl-BE" dirty="0"/>
              <a:t>“Als partner van de Vlaamse overheid verbeteren we de kwaliteit van leven, wonen en zorg voor personen met dementie.</a:t>
            </a:r>
          </a:p>
          <a:p>
            <a:r>
              <a:rPr lang="nl-BE" dirty="0"/>
              <a:t>We vergroten het bewustzijn rond dementie in de samenleving en creëren een realistische beeldvorming. We verbinden en versterken personen actief in de zorgsector. We ontwikkelen en delen onze expertise via vorming, intervisie, coaching en advies. We beïnvloeden het beleid in functie van goede dementiezorg.</a:t>
            </a:r>
          </a:p>
          <a:p>
            <a:r>
              <a:rPr lang="nl-BE" dirty="0"/>
              <a:t>We houden voortdurend een vinger aan de pols en zijn innovatief. We realiseren onze missie in samenwerking en co-creatie met partners.”</a:t>
            </a:r>
          </a:p>
          <a:p>
            <a:endParaRPr lang="nl-BE" dirty="0"/>
          </a:p>
          <a:p>
            <a:endParaRPr lang="nl-BE" dirty="0"/>
          </a:p>
        </p:txBody>
      </p:sp>
    </p:spTree>
    <p:extLst>
      <p:ext uri="{BB962C8B-B14F-4D97-AF65-F5344CB8AC3E}">
        <p14:creationId xmlns:p14="http://schemas.microsoft.com/office/powerpoint/2010/main" val="31600615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16DBE-2B7B-F4E3-609F-A22A3A10AF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1BC49B-D83A-3ECE-D4D1-7D83110EA590}"/>
              </a:ext>
            </a:extLst>
          </p:cNvPr>
          <p:cNvSpPr>
            <a:spLocks noGrp="1"/>
          </p:cNvSpPr>
          <p:nvPr>
            <p:ph type="title"/>
          </p:nvPr>
        </p:nvSpPr>
        <p:spPr/>
        <p:txBody>
          <a:bodyPr>
            <a:normAutofit/>
          </a:bodyPr>
          <a:lstStyle/>
          <a:p>
            <a:r>
              <a:rPr lang="nl-BE" sz="6150" dirty="0"/>
              <a:t>Expertisecentra Dementie West-Vlaanderen</a:t>
            </a:r>
          </a:p>
        </p:txBody>
      </p:sp>
      <p:sp>
        <p:nvSpPr>
          <p:cNvPr id="3" name="Tijdelijke aanduiding voor inhoud 2">
            <a:extLst>
              <a:ext uri="{FF2B5EF4-FFF2-40B4-BE49-F238E27FC236}">
                <a16:creationId xmlns:a16="http://schemas.microsoft.com/office/drawing/2014/main" id="{4D81A43D-7218-E728-AA65-15FB699133EF}"/>
              </a:ext>
            </a:extLst>
          </p:cNvPr>
          <p:cNvSpPr>
            <a:spLocks noGrp="1"/>
          </p:cNvSpPr>
          <p:nvPr>
            <p:ph idx="10"/>
          </p:nvPr>
        </p:nvSpPr>
        <p:spPr/>
        <p:txBody>
          <a:bodyPr/>
          <a:lstStyle/>
          <a:p>
            <a:pPr marL="514350" indent="-514350">
              <a:buFont typeface="Arial" panose="020B0604020202020204" pitchFamily="34" charset="0"/>
              <a:buChar char="•"/>
            </a:pPr>
            <a:r>
              <a:rPr lang="nl-BE" dirty="0"/>
              <a:t>ECD Foton:</a:t>
            </a:r>
          </a:p>
          <a:p>
            <a:pPr marL="1054350" lvl="1" indent="-514350"/>
            <a:r>
              <a:rPr lang="nl-BE" sz="3600" dirty="0"/>
              <a:t>Noord-West-Vlaanderen</a:t>
            </a:r>
          </a:p>
          <a:p>
            <a:pPr marL="1054350" lvl="1" indent="-514350"/>
            <a:r>
              <a:rPr lang="nl-BE" sz="3600" dirty="0"/>
              <a:t>Oostende-Veurne</a:t>
            </a:r>
          </a:p>
          <a:p>
            <a:pPr lvl="1" indent="0">
              <a:buNone/>
            </a:pPr>
            <a:endParaRPr lang="nl-BE" sz="3600" dirty="0"/>
          </a:p>
          <a:p>
            <a:pPr marL="514350" indent="-514350">
              <a:buFont typeface="Arial" panose="020B0604020202020204" pitchFamily="34" charset="0"/>
              <a:buChar char="•"/>
            </a:pPr>
            <a:r>
              <a:rPr lang="nl-BE" dirty="0"/>
              <a:t>ECD Sophia:</a:t>
            </a:r>
          </a:p>
          <a:p>
            <a:pPr marL="1054350" lvl="1" indent="-514350"/>
            <a:r>
              <a:rPr lang="nl-BE" sz="3600" dirty="0"/>
              <a:t>Zuid-West-Vlaanderen</a:t>
            </a:r>
          </a:p>
          <a:p>
            <a:pPr marL="1054350" lvl="1" indent="-514350"/>
            <a:r>
              <a:rPr lang="nl-BE" sz="3600" dirty="0"/>
              <a:t>Midden-West-Vlaanderen</a:t>
            </a:r>
          </a:p>
        </p:txBody>
      </p:sp>
      <p:pic>
        <p:nvPicPr>
          <p:cNvPr id="5" name="Picture 2">
            <a:extLst>
              <a:ext uri="{FF2B5EF4-FFF2-40B4-BE49-F238E27FC236}">
                <a16:creationId xmlns:a16="http://schemas.microsoft.com/office/drawing/2014/main" id="{0177E37B-9997-B275-B2FC-265AF24977E9}"/>
              </a:ext>
            </a:extLst>
          </p:cNvPr>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0499140" y="2443163"/>
            <a:ext cx="5156498" cy="729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5262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547A-CE59-71E0-7981-A38A989E93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34CBEF-A7C6-A7A1-DE7A-D849A045715C}"/>
              </a:ext>
            </a:extLst>
          </p:cNvPr>
          <p:cNvSpPr>
            <a:spLocks noGrp="1"/>
          </p:cNvSpPr>
          <p:nvPr>
            <p:ph type="title"/>
          </p:nvPr>
        </p:nvSpPr>
        <p:spPr/>
        <p:txBody>
          <a:bodyPr/>
          <a:lstStyle/>
          <a:p>
            <a:r>
              <a:rPr lang="nl-BE" dirty="0"/>
              <a:t>Expertisecentrum Dementie Sophia</a:t>
            </a:r>
          </a:p>
        </p:txBody>
      </p:sp>
      <p:sp>
        <p:nvSpPr>
          <p:cNvPr id="3" name="Tijdelijke aanduiding voor inhoud 2">
            <a:extLst>
              <a:ext uri="{FF2B5EF4-FFF2-40B4-BE49-F238E27FC236}">
                <a16:creationId xmlns:a16="http://schemas.microsoft.com/office/drawing/2014/main" id="{2DEDC3D3-D2D9-D74E-9DE8-436C1C166C20}"/>
              </a:ext>
            </a:extLst>
          </p:cNvPr>
          <p:cNvSpPr>
            <a:spLocks noGrp="1"/>
          </p:cNvSpPr>
          <p:nvPr>
            <p:ph idx="10"/>
          </p:nvPr>
        </p:nvSpPr>
        <p:spPr>
          <a:xfrm>
            <a:off x="1583161" y="3206303"/>
            <a:ext cx="14581619" cy="4981734"/>
          </a:xfrm>
        </p:spPr>
        <p:txBody>
          <a:bodyPr/>
          <a:lstStyle/>
          <a:p>
            <a:r>
              <a:rPr lang="nl-BE" dirty="0"/>
              <a:t>Moederorganisatie: Zorggroep H. Hart te Kortrijk</a:t>
            </a:r>
          </a:p>
          <a:p>
            <a:r>
              <a:rPr lang="nl-BE" dirty="0"/>
              <a:t>2000: erkend en gesubsidieerd door de Vlaamse overheid</a:t>
            </a:r>
          </a:p>
          <a:p>
            <a:r>
              <a:rPr lang="nl-BE" dirty="0"/>
              <a:t>Medewerkers:</a:t>
            </a:r>
          </a:p>
          <a:p>
            <a:pPr lvl="1"/>
            <a:r>
              <a:rPr lang="nl-BE" sz="3000" dirty="0"/>
              <a:t>Stefanie Clement, bachelor in de orthopedagogie, 80%</a:t>
            </a:r>
          </a:p>
          <a:p>
            <a:pPr lvl="1"/>
            <a:r>
              <a:rPr lang="nl-BE" sz="3000" dirty="0"/>
              <a:t>Ilse Masselis, bachelor in de psychologie, 80%</a:t>
            </a:r>
          </a:p>
          <a:p>
            <a:pPr lvl="1"/>
            <a:r>
              <a:rPr lang="nl-BE" sz="3000" dirty="0"/>
              <a:t>Kathleen Vandenbroucke, bachelor in de ergotherapie, 80%</a:t>
            </a:r>
          </a:p>
          <a:p>
            <a:pPr lvl="1" indent="0">
              <a:buNone/>
            </a:pPr>
            <a:r>
              <a:rPr lang="nl-BE" sz="3000" dirty="0"/>
              <a:t>       </a:t>
            </a:r>
          </a:p>
          <a:p>
            <a:pPr lvl="1" indent="0">
              <a:buNone/>
            </a:pPr>
            <a:endParaRPr lang="nl-BE" sz="3000" dirty="0"/>
          </a:p>
          <a:p>
            <a:pPr marL="0" indent="0">
              <a:buNone/>
            </a:pPr>
            <a:endParaRPr lang="nl-BE" dirty="0"/>
          </a:p>
          <a:p>
            <a:endParaRPr lang="nl-BE" dirty="0"/>
          </a:p>
        </p:txBody>
      </p:sp>
      <p:pic>
        <p:nvPicPr>
          <p:cNvPr id="5" name="Afbeelding 4" descr="Afbeelding met persoon, Menselijk gezicht, buitenshuis, boom&#10;&#10;Door AI gegenereerde inhoud is mogelijk onjuist.">
            <a:extLst>
              <a:ext uri="{FF2B5EF4-FFF2-40B4-BE49-F238E27FC236}">
                <a16:creationId xmlns:a16="http://schemas.microsoft.com/office/drawing/2014/main" id="{C33C2BE0-49B7-D6E5-E014-AE2C3F7EE834}"/>
              </a:ext>
            </a:extLst>
          </p:cNvPr>
          <p:cNvPicPr>
            <a:picLocks noChangeAspect="1"/>
          </p:cNvPicPr>
          <p:nvPr/>
        </p:nvPicPr>
        <p:blipFill>
          <a:blip r:embed="rId2"/>
          <a:stretch>
            <a:fillRect/>
          </a:stretch>
        </p:blipFill>
        <p:spPr>
          <a:xfrm>
            <a:off x="12649201" y="6637904"/>
            <a:ext cx="5638799" cy="3649097"/>
          </a:xfrm>
          <a:prstGeom prst="rect">
            <a:avLst/>
          </a:prstGeom>
        </p:spPr>
      </p:pic>
    </p:spTree>
    <p:extLst>
      <p:ext uri="{BB962C8B-B14F-4D97-AF65-F5344CB8AC3E}">
        <p14:creationId xmlns:p14="http://schemas.microsoft.com/office/powerpoint/2010/main" val="41617957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Aangepast 14">
      <a:dk1>
        <a:srgbClr val="000000"/>
      </a:dk1>
      <a:lt1>
        <a:srgbClr val="FFFFFF"/>
      </a:lt1>
      <a:dk2>
        <a:srgbClr val="023B3F"/>
      </a:dk2>
      <a:lt2>
        <a:srgbClr val="F3EEE0"/>
      </a:lt2>
      <a:accent1>
        <a:srgbClr val="971349"/>
      </a:accent1>
      <a:accent2>
        <a:srgbClr val="3C7C79"/>
      </a:accent2>
      <a:accent3>
        <a:srgbClr val="B3DBCD"/>
      </a:accent3>
      <a:accent4>
        <a:srgbClr val="105958"/>
      </a:accent4>
      <a:accent5>
        <a:srgbClr val="95C3AE"/>
      </a:accent5>
      <a:accent6>
        <a:srgbClr val="96C3AF"/>
      </a:accent6>
      <a:hlink>
        <a:srgbClr val="8E532C"/>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Aangepast</PresentationFormat>
  <Paragraphs>156</Paragraphs>
  <Slides>24</Slides>
  <Notes>2</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24</vt:i4>
      </vt:variant>
    </vt:vector>
  </HeadingPairs>
  <TitlesOfParts>
    <vt:vector size="34" baseType="lpstr">
      <vt:lpstr>Source Sans Pro</vt:lpstr>
      <vt:lpstr>Wingdings</vt:lpstr>
      <vt:lpstr>Ubuntu</vt:lpstr>
      <vt:lpstr>Poppins Ultra-Bold</vt:lpstr>
      <vt:lpstr>Calibri</vt:lpstr>
      <vt:lpstr>Poppins</vt:lpstr>
      <vt:lpstr>Arial</vt:lpstr>
      <vt:lpstr>Krub Bold</vt:lpstr>
      <vt:lpstr>Office Theme</vt:lpstr>
      <vt:lpstr>Kantoorthema</vt:lpstr>
      <vt:lpstr>PowerPoint-presentatie</vt:lpstr>
      <vt:lpstr>PowerPoint-presentatie</vt:lpstr>
      <vt:lpstr>PowerPoint-presentatie</vt:lpstr>
      <vt:lpstr>Inhoud </vt:lpstr>
      <vt:lpstr>Expertisecentra Dementie Vlaanderen</vt:lpstr>
      <vt:lpstr>Expertisecentra Dementie Vlaanderen VISIE</vt:lpstr>
      <vt:lpstr>Expertisecentra Dementie Vlaanderen MISSIE</vt:lpstr>
      <vt:lpstr>Expertisecentra Dementie West-Vlaanderen</vt:lpstr>
      <vt:lpstr>Expertisecentrum Dementie Sophia</vt:lpstr>
      <vt:lpstr>Expertisecentrum Dementie Sophia Doelstellingen</vt:lpstr>
      <vt:lpstr>Expertisecentrum Dementie Sophia Informatie- en adviesverstrekking</vt:lpstr>
      <vt:lpstr>Expertisecentrum Dementie Sophia Deskundigheidsbevordering</vt:lpstr>
      <vt:lpstr>Expertisecentrum Dementie Sophia Deskundigheidsbevordering</vt:lpstr>
      <vt:lpstr>Expertisecentrum Dementie Sophia Netwerking</vt:lpstr>
      <vt:lpstr>Expertisecentrum Dementie Sophia Projectwerking</vt:lpstr>
      <vt:lpstr>De belangrijkste cijfers op een rijtje</vt:lpstr>
      <vt:lpstr>De belangrijkste cijfers op een rijtje</vt:lpstr>
      <vt:lpstr>Cijfers ELZ regio Menen</vt:lpstr>
      <vt:lpstr>Welzijns- en zorgpad dementie  ‘Samen op weg’</vt:lpstr>
      <vt:lpstr>Welzijns- en zorgpad dementie ‘Samen op weg’</vt:lpstr>
      <vt:lpstr>Welzijns- en zorgpad dementie  Stand van zaken ELZ Regio Menen</vt:lpstr>
      <vt:lpstr>Bedankt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5 jaar ELZ - Lay out</dc:title>
  <dc:creator>ELZ regio Menen - Gilles Deschepper</dc:creator>
  <cp:lastModifiedBy>ELZ regio Menen - Gilles Deschepper</cp:lastModifiedBy>
  <cp:revision>2</cp:revision>
  <dcterms:created xsi:type="dcterms:W3CDTF">2006-08-16T00:00:00Z</dcterms:created>
  <dcterms:modified xsi:type="dcterms:W3CDTF">2025-09-23T10:21:48Z</dcterms:modified>
  <dc:identifier>DAGp9QT6I38</dc:identifier>
</cp:coreProperties>
</file>