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87" r:id="rId2"/>
    <p:sldId id="297" r:id="rId3"/>
    <p:sldId id="299" r:id="rId4"/>
    <p:sldId id="300" r:id="rId5"/>
    <p:sldId id="321" r:id="rId6"/>
    <p:sldId id="322" r:id="rId7"/>
    <p:sldId id="301" r:id="rId8"/>
    <p:sldId id="302" r:id="rId9"/>
    <p:sldId id="320" r:id="rId10"/>
    <p:sldId id="303" r:id="rId11"/>
    <p:sldId id="304" r:id="rId12"/>
    <p:sldId id="288" r:id="rId13"/>
    <p:sldId id="315" r:id="rId14"/>
    <p:sldId id="307" r:id="rId15"/>
    <p:sldId id="308" r:id="rId16"/>
    <p:sldId id="306" r:id="rId17"/>
    <p:sldId id="310" r:id="rId18"/>
    <p:sldId id="314" r:id="rId19"/>
    <p:sldId id="313" r:id="rId20"/>
    <p:sldId id="312" r:id="rId21"/>
    <p:sldId id="311" r:id="rId22"/>
    <p:sldId id="316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D4B"/>
    <a:srgbClr val="5E5FA3"/>
    <a:srgbClr val="8ABC34"/>
    <a:srgbClr val="F35E1C"/>
    <a:srgbClr val="2A268E"/>
    <a:srgbClr val="DA0E49"/>
    <a:srgbClr val="323232"/>
    <a:srgbClr val="3E3E3D"/>
    <a:srgbClr val="CF662E"/>
    <a:srgbClr val="2D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78FB527D-8989-4D23-9B92-016AB147E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66491"/>
            <a:ext cx="12192000" cy="5391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CD2A92-1EC0-481B-9167-A34D8F15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392" y="507553"/>
            <a:ext cx="8630816" cy="4733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6C6B45-DF19-489E-887B-1F7F891B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" y="166208"/>
            <a:ext cx="1113211" cy="11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DC80CB-C076-4C26-A380-E81BEF1B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1" y="320935"/>
            <a:ext cx="11335576" cy="480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2800" b="1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2FBAD07-A4E9-40C8-80D6-C4E517C3C3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1090333"/>
            <a:ext cx="11335575" cy="4498509"/>
          </a:xfrm>
          <a:prstGeom prst="rect">
            <a:avLst/>
          </a:prstGeom>
        </p:spPr>
        <p:txBody>
          <a:bodyPr/>
          <a:lstStyle>
            <a:lvl1pPr marL="228600" indent="-228600">
              <a:buFont typeface="Calibri" panose="020F0502020204030204" pitchFamily="34" charset="0"/>
              <a:buChar char="‒"/>
              <a:defRPr sz="2400">
                <a:solidFill>
                  <a:srgbClr val="32323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rgbClr val="323232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rgbClr val="323232"/>
                </a:solidFill>
              </a:defRPr>
            </a:lvl3pPr>
            <a:lvl4pPr>
              <a:defRPr>
                <a:solidFill>
                  <a:srgbClr val="323232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59D098-BDB4-4267-AC2F-3AC63FA38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251724" y="5757553"/>
            <a:ext cx="1113211" cy="9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478200E0-F016-45C3-B9D9-DE5715CDD55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23631" y="1085836"/>
            <a:ext cx="11335576" cy="45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59D098-BDB4-4267-AC2F-3AC63FA38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251724" y="5757553"/>
            <a:ext cx="1113211" cy="94609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9DC80CB-C076-4C26-A380-E81BEF1B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1" y="320935"/>
            <a:ext cx="11335576" cy="480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tabLst>
                <a:tab pos="88900" algn="l"/>
              </a:tabLst>
              <a:defRPr sz="2800" b="1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05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478200E0-F016-45C3-B9D9-DE5715CDD55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23631" y="1084430"/>
            <a:ext cx="5400000" cy="45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BE" dirty="0"/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4A92B3-4EF8-4206-88FA-8D56EA12720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59207" y="1084430"/>
            <a:ext cx="5400000" cy="450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59D098-BDB4-4267-AC2F-3AC63FA38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251724" y="5757553"/>
            <a:ext cx="1113211" cy="94609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9DC80CB-C076-4C26-A380-E81BEF1B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1" y="320935"/>
            <a:ext cx="11335576" cy="480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2800" b="1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4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51DFD0-11D0-4FD8-81E5-99080AB606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70" y="5461895"/>
            <a:ext cx="3810330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73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rstelijnszone.be/sites/default/files/2024-02/niet-pluis_formulier_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jdelijke aanduiding voor afbeelding 42">
            <a:extLst>
              <a:ext uri="{FF2B5EF4-FFF2-40B4-BE49-F238E27FC236}">
                <a16:creationId xmlns:a16="http://schemas.microsoft.com/office/drawing/2014/main" id="{DE77BFEA-0DD2-4449-B830-0F72E423B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 b="16898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3C8710-0205-487E-8036-CAE0E9F8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3" y="507553"/>
            <a:ext cx="10068115" cy="473363"/>
          </a:xfrm>
        </p:spPr>
        <p:txBody>
          <a:bodyPr>
            <a:normAutofit fontScale="90000"/>
          </a:bodyPr>
          <a:lstStyle/>
          <a:p>
            <a:r>
              <a:rPr lang="nl-BE" dirty="0"/>
              <a:t>Differentiaaldiagnose delier - dementie - depressie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CE791091-43D7-4B79-AFA8-4270B212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70" y="5461895"/>
            <a:ext cx="3810330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38241-9887-4D1B-8CBE-84012AE0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Diagnose vaak moeilijk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F07BF9-1E21-4654-8E6A-F808DF5557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01201"/>
            <a:ext cx="11335575" cy="4787642"/>
          </a:xfrm>
        </p:spPr>
        <p:txBody>
          <a:bodyPr/>
          <a:lstStyle/>
          <a:p>
            <a:r>
              <a:rPr lang="nl-BE" dirty="0" err="1"/>
              <a:t>Lewy</a:t>
            </a:r>
            <a:r>
              <a:rPr lang="nl-BE" dirty="0"/>
              <a:t> body dementie versus delier</a:t>
            </a:r>
          </a:p>
          <a:p>
            <a:pPr lvl="1"/>
            <a:r>
              <a:rPr lang="nl-BE" dirty="0"/>
              <a:t>Visuele hallucinaties</a:t>
            </a:r>
          </a:p>
          <a:p>
            <a:pPr lvl="1"/>
            <a:r>
              <a:rPr lang="nl-BE" dirty="0"/>
              <a:t>Fluctuerend in tijd</a:t>
            </a:r>
          </a:p>
          <a:p>
            <a:pPr lvl="1"/>
            <a:r>
              <a:rPr lang="nl-BE" dirty="0"/>
              <a:t>Perioden van acute verwardheid</a:t>
            </a:r>
          </a:p>
          <a:p>
            <a:pPr lvl="1"/>
            <a:r>
              <a:rPr lang="nl-BE" dirty="0"/>
              <a:t>Verstoord slaappatroon</a:t>
            </a:r>
          </a:p>
          <a:p>
            <a:r>
              <a:rPr lang="nl-BE" dirty="0"/>
              <a:t>Vasculaire dementie versus depressie</a:t>
            </a:r>
          </a:p>
          <a:p>
            <a:pPr lvl="1"/>
            <a:r>
              <a:rPr lang="nl-BE" dirty="0"/>
              <a:t>Apathie</a:t>
            </a:r>
          </a:p>
          <a:p>
            <a:pPr lvl="1"/>
            <a:r>
              <a:rPr lang="nl-BE" dirty="0"/>
              <a:t>Interesseverlies</a:t>
            </a:r>
          </a:p>
          <a:p>
            <a:pPr lvl="1"/>
            <a:r>
              <a:rPr lang="nl-BE" dirty="0"/>
              <a:t>Stilvallen</a:t>
            </a:r>
          </a:p>
          <a:p>
            <a:pPr lvl="1"/>
            <a:r>
              <a:rPr lang="nl-BE" dirty="0"/>
              <a:t>Algemeen vertragen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Fronto-temporale dementie versus depressie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BE" dirty="0">
                <a:latin typeface="Calibri" panose="020F0502020204030204"/>
              </a:rPr>
              <a:t>Burn-out, depressie, ontwikkelingsstoornis (autisme)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Voorgeschiedenis! Psychiatrische kwetsbaarheid reeds aanwezig? Bij late-life depressie meestal een duidelijke oorzaak.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70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78FEE-16F2-46D7-A57A-F221FEEF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Delier – depressie – dementie SAMEN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C47EA7-C00F-4514-93EF-8594365D28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Doormaken van depressie of andere psychiatrische problemen: meer vatbaar voor dementie</a:t>
            </a:r>
          </a:p>
          <a:p>
            <a:r>
              <a:rPr lang="nl-BE" dirty="0"/>
              <a:t>Confrontatie met cognitieve achteruitgang kan depressie veroorzaken</a:t>
            </a:r>
          </a:p>
          <a:p>
            <a:r>
              <a:rPr lang="nl-BE" dirty="0"/>
              <a:t>Iemand met dementie meer vatbaar voor een delier</a:t>
            </a:r>
          </a:p>
          <a:p>
            <a:r>
              <a:rPr lang="nl-BE" dirty="0"/>
              <a:t>Iemand die delier doormaakt, is vatbaarder om later een dementie te ontwikkelen.</a:t>
            </a:r>
          </a:p>
        </p:txBody>
      </p:sp>
    </p:spTree>
    <p:extLst>
      <p:ext uri="{BB962C8B-B14F-4D97-AF65-F5344CB8AC3E}">
        <p14:creationId xmlns:p14="http://schemas.microsoft.com/office/powerpoint/2010/main" val="209447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2A2FB-F3E7-4C2C-AA4D-49ACC639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3F117E-5743-4E35-8CF3-B3D5D7C5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3" y="206187"/>
            <a:ext cx="10125342" cy="5665695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6587E2-FE81-4BED-AB8C-9663D40844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3881" y="1090333"/>
            <a:ext cx="9035325" cy="4476749"/>
          </a:xfrm>
        </p:spPr>
        <p:txBody>
          <a:bodyPr/>
          <a:lstStyle/>
          <a:p>
            <a:pPr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04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E30A1-481F-4EB6-B948-FD30A6A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komen we tot diagnose?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5C0DB3-FD28-4A7B-A3EE-FAC0B423AB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Via geheugenkliniek</a:t>
            </a:r>
          </a:p>
          <a:p>
            <a:r>
              <a:rPr lang="nl-BE" dirty="0"/>
              <a:t>Multidisciplinair team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2E9BEE-C30B-42EF-8DBC-850044C5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1" y="995082"/>
            <a:ext cx="7351059" cy="41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2A2FB-F3E7-4C2C-AA4D-49ACC639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Dag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6587E2-FE81-4BED-AB8C-9663D40844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1090333"/>
            <a:ext cx="11335575" cy="5074797"/>
          </a:xfrm>
        </p:spPr>
        <p:txBody>
          <a:bodyPr/>
          <a:lstStyle/>
          <a:p>
            <a:pPr>
              <a:buFontTx/>
              <a:buChar char="-"/>
            </a:pPr>
            <a:r>
              <a:rPr lang="nl-BE" dirty="0"/>
              <a:t>VPK: parameters nemen, labo, EKG (zo nodig extra, </a:t>
            </a:r>
            <a:r>
              <a:rPr lang="nl-BE" dirty="0" err="1"/>
              <a:t>afh</a:t>
            </a:r>
            <a:r>
              <a:rPr lang="nl-BE" dirty="0"/>
              <a:t> van resultaat)</a:t>
            </a:r>
          </a:p>
          <a:p>
            <a:pPr>
              <a:buFontTx/>
              <a:buChar char="-"/>
            </a:pPr>
            <a:r>
              <a:rPr lang="nl-BE" dirty="0"/>
              <a:t>Medische beeldvorming: NMR of CT hersenen </a:t>
            </a:r>
          </a:p>
          <a:p>
            <a:pPr>
              <a:buFontTx/>
              <a:buChar char="-"/>
            </a:pPr>
            <a:r>
              <a:rPr lang="nl-BE" dirty="0"/>
              <a:t>Familie: </a:t>
            </a:r>
            <a:r>
              <a:rPr lang="nl-BE" i="1" dirty="0"/>
              <a:t>vragenlijst</a:t>
            </a:r>
            <a:r>
              <a:rPr lang="nl-BE" dirty="0"/>
              <a:t> + gesprek geriater</a:t>
            </a:r>
          </a:p>
          <a:p>
            <a:pPr>
              <a:buFontTx/>
              <a:buChar char="-"/>
            </a:pPr>
            <a:r>
              <a:rPr lang="nl-BE" dirty="0"/>
              <a:t>Ergo: verschillende testen: </a:t>
            </a:r>
          </a:p>
          <a:p>
            <a:pPr lvl="1">
              <a:buFontTx/>
              <a:buChar char="-"/>
            </a:pPr>
            <a:r>
              <a:rPr lang="nl-BE" dirty="0"/>
              <a:t>MMSE </a:t>
            </a:r>
          </a:p>
          <a:p>
            <a:pPr lvl="1">
              <a:buFontTx/>
              <a:buChar char="-"/>
            </a:pPr>
            <a:r>
              <a:rPr lang="nl-BE" dirty="0"/>
              <a:t>kloktest</a:t>
            </a:r>
          </a:p>
          <a:p>
            <a:pPr lvl="1">
              <a:buFontTx/>
              <a:buChar char="-"/>
            </a:pPr>
            <a:r>
              <a:rPr lang="nl-BE" dirty="0"/>
              <a:t>dubbeltaken ( </a:t>
            </a:r>
            <a:r>
              <a:rPr lang="nl-BE" dirty="0" err="1"/>
              <a:t>vb</a:t>
            </a:r>
            <a:r>
              <a:rPr lang="nl-BE" dirty="0"/>
              <a:t>: 3 meter en dagen van de week omgekeerd, 6 meter rekenopdracht of taalopdracht, alternerend)</a:t>
            </a:r>
          </a:p>
          <a:p>
            <a:pPr lvl="1">
              <a:buFontTx/>
              <a:buChar char="-"/>
            </a:pPr>
            <a:r>
              <a:rPr lang="nl-BE" dirty="0"/>
              <a:t>GDS</a:t>
            </a:r>
          </a:p>
          <a:p>
            <a:pPr lvl="1">
              <a:buFontTx/>
              <a:buChar char="-"/>
            </a:pPr>
            <a:r>
              <a:rPr lang="nl-BE" dirty="0"/>
              <a:t>MOCA, eventueel ACER (grondiger)</a:t>
            </a:r>
          </a:p>
          <a:p>
            <a:pPr lvl="1">
              <a:buFontTx/>
              <a:buChar char="-"/>
            </a:pPr>
            <a:r>
              <a:rPr lang="nl-BE" dirty="0"/>
              <a:t>Functionele testen zoals handknijpkracht, </a:t>
            </a:r>
            <a:r>
              <a:rPr lang="nl-BE" dirty="0" err="1"/>
              <a:t>tinetti</a:t>
            </a:r>
            <a:r>
              <a:rPr lang="nl-BE" dirty="0"/>
              <a:t> (evenwicht en gang), </a:t>
            </a:r>
            <a:r>
              <a:rPr lang="nl-BE" dirty="0" err="1"/>
              <a:t>chair</a:t>
            </a:r>
            <a:r>
              <a:rPr lang="nl-BE" dirty="0"/>
              <a:t> stand test, 6 minuten wandeltest, </a:t>
            </a:r>
            <a:r>
              <a:rPr lang="nl-BE" dirty="0" err="1"/>
              <a:t>sarcopenie</a:t>
            </a:r>
            <a:r>
              <a:rPr lang="nl-BE" dirty="0"/>
              <a:t> vragentest, wandelsnelheid</a:t>
            </a:r>
          </a:p>
          <a:p>
            <a:pPr lvl="1">
              <a:buFontTx/>
              <a:buChar char="-"/>
            </a:pPr>
            <a:r>
              <a:rPr lang="nl-BE" dirty="0"/>
              <a:t>CPT test (thuishulp in kaart brengen)</a:t>
            </a:r>
          </a:p>
          <a:p>
            <a:pPr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424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4B3A1-CB2F-47C8-9526-CAA92C86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1C992B-66BA-47A3-B7D5-07F9887B4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1216" y="801200"/>
            <a:ext cx="10727990" cy="520367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BE" sz="1800" b="1" dirty="0"/>
              <a:t>Demografische gegevens </a:t>
            </a:r>
          </a:p>
          <a:p>
            <a:pPr marL="0" indent="0">
              <a:buNone/>
            </a:pPr>
            <a:r>
              <a:rPr lang="nl-BE" sz="1800" dirty="0"/>
              <a:t>• Ik ben ☐ Partner ☐Zoon/ Dochter ☐ Andere: _____________________ </a:t>
            </a:r>
          </a:p>
          <a:p>
            <a:pPr marL="0" indent="0">
              <a:buNone/>
            </a:pPr>
            <a:r>
              <a:rPr lang="nl-BE" sz="1800" dirty="0"/>
              <a:t>• Is de patiënt alleenwonend? ☐JA ☐NEE</a:t>
            </a:r>
          </a:p>
          <a:p>
            <a:pPr marL="0" indent="0">
              <a:buNone/>
            </a:pPr>
            <a:r>
              <a:rPr lang="nl-BE" sz="1800" dirty="0"/>
              <a:t>• Is de patiënt weduwe/weduwnaar? ☐JA ☐NEE </a:t>
            </a:r>
          </a:p>
          <a:p>
            <a:pPr marL="0" indent="0">
              <a:buNone/>
            </a:pPr>
            <a:r>
              <a:rPr lang="nl-BE" sz="1800" dirty="0"/>
              <a:t>• Zijn er recent naasten overleden van de patiënt? ☐JA ☐NEE </a:t>
            </a:r>
          </a:p>
          <a:p>
            <a:pPr marL="0" indent="0">
              <a:buNone/>
            </a:pPr>
            <a:r>
              <a:rPr lang="nl-BE" sz="1800" dirty="0"/>
              <a:t>• Zijn er recente belangrijke veranderingen bij dierbaren (vb. ziekte kind, scheiding)? ☐JA ☐NEE </a:t>
            </a:r>
          </a:p>
          <a:p>
            <a:pPr marL="0" indent="0">
              <a:buNone/>
            </a:pPr>
            <a:r>
              <a:rPr lang="nl-BE" sz="1800" dirty="0"/>
              <a:t>• Wat is de moedertaal van de patiënt? _____________________________ </a:t>
            </a:r>
          </a:p>
          <a:p>
            <a:pPr marL="0" indent="0">
              <a:buNone/>
            </a:pPr>
            <a:r>
              <a:rPr lang="nl-BE" sz="1800" dirty="0"/>
              <a:t>• Tot welke leeftijd is de patiënt naar school geweest? _________________ </a:t>
            </a:r>
          </a:p>
          <a:p>
            <a:pPr marL="0" indent="0">
              <a:buNone/>
            </a:pPr>
            <a:r>
              <a:rPr lang="nl-BE" sz="1800" dirty="0"/>
              <a:t>• Waren er moeilijkheden op school? ☐JA ☐NEE ☐ GEEN IDEE o Zo ja, specifieer 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• Wat was zijn of haar beroep? ___________________________________ </a:t>
            </a:r>
          </a:p>
          <a:p>
            <a:pPr marL="0" indent="0">
              <a:buNone/>
            </a:pPr>
            <a:r>
              <a:rPr lang="nl-BE" sz="1800" dirty="0"/>
              <a:t>• Hoe lang is de patiënt op pensioen? ______________________________ </a:t>
            </a:r>
          </a:p>
          <a:p>
            <a:pPr marL="0" indent="0">
              <a:buNone/>
            </a:pPr>
            <a:r>
              <a:rPr lang="nl-BE" sz="1800" dirty="0"/>
              <a:t>• Wat zijn of waren de hobby’s van de patiënt? ______________________ </a:t>
            </a:r>
          </a:p>
          <a:p>
            <a:pPr marL="0" indent="0">
              <a:buNone/>
            </a:pPr>
            <a:r>
              <a:rPr lang="nl-BE" sz="1800" dirty="0"/>
              <a:t>• Had de patiënt in het verleden contact met chemische stoffen door zijn/ haar werk of hobby’s? </a:t>
            </a:r>
          </a:p>
          <a:p>
            <a:pPr marL="0" indent="0">
              <a:buNone/>
            </a:pPr>
            <a:r>
              <a:rPr lang="nl-BE" sz="1800" dirty="0"/>
              <a:t>	(vb. verf, inkt) ☐JA ☐NEE </a:t>
            </a:r>
          </a:p>
        </p:txBody>
      </p:sp>
    </p:spTree>
    <p:extLst>
      <p:ext uri="{BB962C8B-B14F-4D97-AF65-F5344CB8AC3E}">
        <p14:creationId xmlns:p14="http://schemas.microsoft.com/office/powerpoint/2010/main" val="325510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CA25D-7FEB-4321-9BFE-D5B5D744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651E19-6D9C-4F85-8743-868D8BAF9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01201"/>
            <a:ext cx="11335575" cy="478764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Medische voorgeschiedenis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Was de patiënt ooit betrokken bij een verkeersongeval met lichamelijke letsels of ernstige veranderingen (vb. geheugen, gedragsmoeilijkheden) tot gevolg? ☐JA ☐NEE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Had de patiënt ooit een hoofdtrauma (vb. Na een val)? ☐JA ☐NEE o Zo ja, wat was de oorzaak? 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Zijn er gehoormoeilijkheden aanwezig? ☐ LICHT ☐ MATIG ☐ ERNSTIG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Zijn er zichtproblemen aanwezig? ☐ LICHT ☐ MATIG ☐ ERNSTIG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Zijn er evenwichtsmoeilijkheden aanwezig? ☐ JA ☐ SOMS ☐ NEE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Valt de patiënt regelmatig? ☐ JA ☐ SOMS ☐ NEE o Indien ja/soms: hoe frequent? ☐ DAGELIJKS ☐ WEKELIJKS ☐ MAANDELIJKS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Heeft de patiënt de laatste twee jaar (ernstige) operaties ondergaan onder algemene verdoving? ☐JA ☐NEE o Zo ja, specifieer _________________________________________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Is er diabetes (suikerziekte) aanwezig? ☐JA ☐NEE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Heeft de patiënt hartziekten? ☐JA ☐NEE o Zo ja, specifieer _________________________________________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Is er gekend vaatlijden (vernauwde/afgesloten (slag)aders) bij de patiënt? ☐JA ☐NEE o Zo ja, specifieer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376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BE129-0155-4539-A4BB-E796A53A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1DC998-5A0F-4153-B908-F7BFF8CB0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01201"/>
            <a:ext cx="11335575" cy="4787642"/>
          </a:xfrm>
        </p:spPr>
        <p:txBody>
          <a:bodyPr/>
          <a:lstStyle/>
          <a:p>
            <a:pPr marL="0" indent="0">
              <a:buNone/>
            </a:pPr>
            <a:r>
              <a:rPr lang="nl-BE" sz="1800" b="1" dirty="0"/>
              <a:t>3. Psychiatrische voorgeschiedenis </a:t>
            </a:r>
          </a:p>
          <a:p>
            <a:pPr marL="0" indent="0">
              <a:buNone/>
            </a:pPr>
            <a:r>
              <a:rPr lang="nl-BE" sz="1800" dirty="0"/>
              <a:t>• Heeft de patiënt in het verleden periodes van psychische moeilijkheden gekend (vb. depressie, angstklachten, psychose, rouw)? ☐JA ☐NEE o Zo ja, wanneer was dit? __________________________________ </a:t>
            </a:r>
          </a:p>
          <a:p>
            <a:pPr marL="0" indent="0">
              <a:buNone/>
            </a:pPr>
            <a:r>
              <a:rPr lang="nl-BE" sz="1800" dirty="0"/>
              <a:t>• Was er reeds een opname in het ziekenhuis omwille van bovenstaande moeilijkheden? ☐JA ☐NEE o Zo ja, hoelang, waar/wanneer en omwille van? ________________ _________________________________________________________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* Is er overmatig gebruik van medicatie of andere middelen (vb. slaapmedicatie, kalmerende middelen, kruiden)? ☐JA ☐NEE o Zo ja, welke middelen?___________________________________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68A6CC-464F-4093-BB5F-4D5A7677C284}"/>
              </a:ext>
            </a:extLst>
          </p:cNvPr>
          <p:cNvSpPr txBox="1"/>
          <p:nvPr/>
        </p:nvSpPr>
        <p:spPr>
          <a:xfrm>
            <a:off x="523630" y="1169199"/>
            <a:ext cx="86180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b="1" dirty="0"/>
              <a:t>4. Dagelijks functioneren </a:t>
            </a:r>
          </a:p>
          <a:p>
            <a:r>
              <a:rPr lang="nl-BE" dirty="0"/>
              <a:t>• Drinkt de patiënt alcohol: ☐JA ☐SOMS ☐NEE ☐ENKEL BIJ GELEGENHEDEN </a:t>
            </a:r>
          </a:p>
          <a:p>
            <a:r>
              <a:rPr lang="nl-BE" dirty="0"/>
              <a:t>	o Hoeveel eenheden per dag? _______________________________ </a:t>
            </a:r>
          </a:p>
          <a:p>
            <a:r>
              <a:rPr lang="nl-BE" dirty="0"/>
              <a:t>	o Wat drinkt de patiënt zoal? ________________________________ </a:t>
            </a:r>
          </a:p>
          <a:p>
            <a:r>
              <a:rPr lang="nl-BE" dirty="0"/>
              <a:t>	o Drinkt de patiënt meer/minder dan vroeger? __________________ </a:t>
            </a:r>
          </a:p>
          <a:p>
            <a:r>
              <a:rPr lang="nl-BE" dirty="0"/>
              <a:t>• Rookt de patiënt? ☐JA ☐SOMS ☐NEE o Zo ja, hoeveel sigaretten per dag? ________</a:t>
            </a:r>
          </a:p>
          <a:p>
            <a:r>
              <a:rPr lang="nl-BE" dirty="0"/>
              <a:t>• Heeft de patiënt vroeger gerookt? ☐JA ☐SOMS ☐NEE o Zo ja, hoeveel sigaretten per dag? ___________________________ </a:t>
            </a:r>
          </a:p>
          <a:p>
            <a:r>
              <a:rPr lang="nl-BE" dirty="0"/>
              <a:t>• Gebruikt de patiënt drugs? ☐JA ☐NEE ☐VROEGER o Zo ja, welk product? </a:t>
            </a:r>
          </a:p>
        </p:txBody>
      </p:sp>
    </p:spTree>
    <p:extLst>
      <p:ext uri="{BB962C8B-B14F-4D97-AF65-F5344CB8AC3E}">
        <p14:creationId xmlns:p14="http://schemas.microsoft.com/office/powerpoint/2010/main" val="225154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75B4A-8BBB-43FE-A179-03405CDB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061F66-F2CD-4129-8146-C631ECE90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01200"/>
            <a:ext cx="11335575" cy="4787642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• Rijdt de patiënt met de wagen? ☐JA ☐NEE </a:t>
            </a:r>
          </a:p>
          <a:p>
            <a:pPr marL="0" indent="0">
              <a:buNone/>
            </a:pPr>
            <a:r>
              <a:rPr lang="nl-BE" sz="1800" dirty="0"/>
              <a:t>	o Zo ja, voelt dit nog veilig aan? ☐JA ☐SOMS ☐NEE ☐GEEN IDEE </a:t>
            </a:r>
          </a:p>
          <a:p>
            <a:pPr marL="0" indent="0">
              <a:buNone/>
            </a:pPr>
            <a:r>
              <a:rPr lang="nl-BE" sz="1800" dirty="0"/>
              <a:t>• Heeft de patiënt een goede eetlust? ☐JA ☐MATIG ☐NEE </a:t>
            </a:r>
          </a:p>
          <a:p>
            <a:pPr marL="0" indent="0">
              <a:buNone/>
            </a:pPr>
            <a:r>
              <a:rPr lang="nl-BE" sz="1800" dirty="0"/>
              <a:t>• Eet de patiënt minder dan vroeger? ☐JA ☐NEE Pagina 3 van 4 </a:t>
            </a:r>
          </a:p>
          <a:p>
            <a:pPr marL="0" indent="0">
              <a:buNone/>
            </a:pPr>
            <a:r>
              <a:rPr lang="nl-BE" sz="1800" dirty="0"/>
              <a:t>• Is er sprake van ongewenst gewichtsverlies in de afgelopen 6 maanden? ☐JA ☐NEE </a:t>
            </a:r>
          </a:p>
          <a:p>
            <a:pPr marL="0" indent="0">
              <a:buNone/>
            </a:pPr>
            <a:r>
              <a:rPr lang="nl-BE" sz="1800" dirty="0"/>
              <a:t>	o Zo ja, hoeveel kg? _________</a:t>
            </a:r>
          </a:p>
          <a:p>
            <a:pPr marL="0" indent="0">
              <a:buNone/>
            </a:pPr>
            <a:r>
              <a:rPr lang="nl-BE" sz="1800" dirty="0"/>
              <a:t>• Worden er maaltijden </a:t>
            </a:r>
            <a:r>
              <a:rPr lang="nl-BE" sz="1800" dirty="0" err="1"/>
              <a:t>overgeslaan</a:t>
            </a:r>
            <a:r>
              <a:rPr lang="nl-BE" sz="1800" dirty="0"/>
              <a:t>? ☐JA ☐NEE ☐GEEN IDEE </a:t>
            </a:r>
          </a:p>
          <a:p>
            <a:pPr marL="0" indent="0">
              <a:buNone/>
            </a:pPr>
            <a:r>
              <a:rPr lang="nl-BE" sz="1800" dirty="0"/>
              <a:t>• Kookt de patiënt zelf? ☐JA ☐NEE o Zo nee, wie staat in voor de warme maaltijd?</a:t>
            </a:r>
          </a:p>
          <a:p>
            <a:pPr marL="0" indent="0">
              <a:buNone/>
            </a:pPr>
            <a:r>
              <a:rPr lang="nl-BE" sz="1800" dirty="0"/>
              <a:t>	o Zo ja, gebeurt het koken veilig? ☐JA ☐SOMS ☐NEE ☐GEEN IDEE </a:t>
            </a:r>
          </a:p>
          <a:p>
            <a:pPr marL="0" indent="0">
              <a:buNone/>
            </a:pPr>
            <a:r>
              <a:rPr lang="nl-BE" sz="1800" dirty="0"/>
              <a:t>• Slaapt de patiënt goed? ☐JA ☐MEESTAL ☐SOMS ☐NEE ☐GEEN IDEE </a:t>
            </a:r>
          </a:p>
          <a:p>
            <a:pPr marL="0" indent="0">
              <a:buNone/>
            </a:pPr>
            <a:r>
              <a:rPr lang="nl-BE" sz="1800" dirty="0"/>
              <a:t>• Hoeveel uur slaapt de patiënt gemiddeld per nacht? ☐ &lt; 7u ☐7-8u ☐ &gt; 8u </a:t>
            </a:r>
          </a:p>
          <a:p>
            <a:pPr marL="0" indent="0">
              <a:buNone/>
            </a:pPr>
            <a:r>
              <a:rPr lang="nl-BE" sz="1800" dirty="0"/>
              <a:t>• Slaapt de patiënt gemiddeld meer/minder uur per nacht? ☐MINDER ☐MEER </a:t>
            </a:r>
          </a:p>
          <a:p>
            <a:pPr marL="0" indent="0">
              <a:buNone/>
            </a:pPr>
            <a:r>
              <a:rPr lang="nl-BE" sz="1800" dirty="0"/>
              <a:t>• Kan de patiënt goed inslapen? ☐JA ☐NEE </a:t>
            </a:r>
          </a:p>
          <a:p>
            <a:pPr marL="0" indent="0">
              <a:buNone/>
            </a:pPr>
            <a:r>
              <a:rPr lang="nl-BE" sz="1800" dirty="0"/>
              <a:t>• Kan de patiënt goed doorslapen? ☐JA ☐NEE </a:t>
            </a:r>
          </a:p>
        </p:txBody>
      </p:sp>
    </p:spTree>
    <p:extLst>
      <p:ext uri="{BB962C8B-B14F-4D97-AF65-F5344CB8AC3E}">
        <p14:creationId xmlns:p14="http://schemas.microsoft.com/office/powerpoint/2010/main" val="209844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CC5E0-213E-4694-B7C8-92A77596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4B2CC4-2C30-4D11-8B5B-9BD474058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/>
              <a:t>• Snurkt de patiënt? ☐JA ☐SOMS ☐NEE ☐GEEN IDEE </a:t>
            </a:r>
          </a:p>
          <a:p>
            <a:pPr marL="0" indent="0">
              <a:buNone/>
            </a:pPr>
            <a:r>
              <a:rPr lang="nl-BE" sz="1800" dirty="0"/>
              <a:t>• Zijn er soms nachtmerries? ☐JA ☐NEE ☐GEEN IDEE </a:t>
            </a:r>
          </a:p>
          <a:p>
            <a:pPr marL="0" indent="0">
              <a:buNone/>
            </a:pPr>
            <a:r>
              <a:rPr lang="nl-BE" sz="1800" dirty="0"/>
              <a:t>• Gebruikt de patiënt slaapmedicatie (vb. slaappil, kalmerende middelen, kruiden)? ☐JA ☐SOMS ☐NEE ☐GEEN IDEE </a:t>
            </a:r>
          </a:p>
          <a:p>
            <a:pPr marL="0" indent="0">
              <a:buNone/>
            </a:pPr>
            <a:r>
              <a:rPr lang="nl-BE" sz="1800" dirty="0"/>
              <a:t>	o Zo ja, welke? 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	o Durft de patiënt extra slaapmedicatie nemen? ☐JA ☐NEE ☐GEEN IDEE </a:t>
            </a:r>
          </a:p>
          <a:p>
            <a:pPr marL="0" indent="0">
              <a:buNone/>
            </a:pPr>
            <a:r>
              <a:rPr lang="nl-BE" sz="1800" dirty="0"/>
              <a:t>• Is er een wissel in het dag en nacht ritme? ☐JA ☐SOMS ☐NEE </a:t>
            </a:r>
          </a:p>
          <a:p>
            <a:pPr marL="0" indent="0">
              <a:buNone/>
            </a:pPr>
            <a:r>
              <a:rPr lang="nl-BE" sz="1800" dirty="0"/>
              <a:t>• Is de patiënt onrustig als er een verandering is in de dagdagelijkse zaken? ☐JA ☐SOMS ☐NEE </a:t>
            </a:r>
          </a:p>
          <a:p>
            <a:pPr marL="0" indent="0">
              <a:buNone/>
            </a:pPr>
            <a:r>
              <a:rPr lang="nl-BE" sz="1800" dirty="0"/>
              <a:t>• Wast de patiënt zichzelf? ☐JA ☐NEE </a:t>
            </a:r>
          </a:p>
          <a:p>
            <a:pPr marL="0" indent="0">
              <a:buNone/>
            </a:pPr>
            <a:r>
              <a:rPr lang="nl-BE" sz="1800" dirty="0"/>
              <a:t>	o Zo ja, gebeurt dit voldoende hygiënisch (vb. geen onaangename lichaamsgeur, geen vuile kledij, 			onverzorgde haartooi)? ☐JA ☐NEE </a:t>
            </a:r>
          </a:p>
          <a:p>
            <a:pPr marL="0" indent="0">
              <a:buNone/>
            </a:pPr>
            <a:r>
              <a:rPr lang="nl-BE" sz="1800" dirty="0"/>
              <a:t>• Zijn er nog andere problemen in het dagelijks functioneren? (gebruik toestellen, medicatiefouten, vervallen ingrediënten, …?)	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3464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8A2BC-265C-477B-9F76-61ACD7EF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Delier – dementie - depressie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393B77-7CE5-44E2-AA70-426E8F53C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923827"/>
            <a:ext cx="11335575" cy="4665015"/>
          </a:xfrm>
        </p:spPr>
        <p:txBody>
          <a:bodyPr/>
          <a:lstStyle/>
          <a:p>
            <a:pPr marL="0" indent="0">
              <a:buNone/>
            </a:pPr>
            <a:endParaRPr lang="nl-BE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BE" sz="1800" kern="100" dirty="0">
                <a:effectLst/>
                <a:ea typeface="Aptos"/>
                <a:cs typeface="Times New Roman" panose="02020603050405020304" pitchFamily="18" charset="0"/>
              </a:rPr>
              <a:t>Dit onderscheid is belangrijk in de klinische praktijk:</a:t>
            </a:r>
          </a:p>
          <a:p>
            <a:pPr marL="0" indent="0">
              <a:buNone/>
            </a:pPr>
            <a:endParaRPr lang="nl-BE" sz="18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nl-BE" sz="1800" kern="100" dirty="0">
                <a:effectLst/>
                <a:ea typeface="Aptos"/>
                <a:cs typeface="Times New Roman" panose="02020603050405020304" pitchFamily="18" charset="0"/>
              </a:rPr>
              <a:t>De aanpak en urgentie verschillen</a:t>
            </a:r>
            <a:r>
              <a:rPr lang="nl-BE" sz="1800" kern="100" dirty="0">
                <a:ea typeface="Aptos"/>
                <a:cs typeface="Times New Roman" panose="02020603050405020304" pitchFamily="18" charset="0"/>
              </a:rPr>
              <a:t> sterk.</a:t>
            </a:r>
            <a:endParaRPr lang="nl-BE" sz="18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nl-BE" sz="1800" kern="100" dirty="0">
                <a:effectLst/>
                <a:ea typeface="Aptos"/>
                <a:cs typeface="Times New Roman" panose="02020603050405020304" pitchFamily="18" charset="0"/>
              </a:rPr>
              <a:t>Een delier en een depressie zijn doorgaans behandelbaar en omkeerbaar.</a:t>
            </a:r>
          </a:p>
          <a:p>
            <a:pPr lvl="1">
              <a:buFontTx/>
              <a:buChar char="-"/>
            </a:pPr>
            <a:r>
              <a:rPr lang="nl-BE" sz="1800" kern="100" dirty="0">
                <a:cs typeface="Times New Roman" panose="02020603050405020304" pitchFamily="18" charset="0"/>
              </a:rPr>
              <a:t>Een dementie is progressief.</a:t>
            </a:r>
          </a:p>
          <a:p>
            <a:pPr lvl="1">
              <a:buFontTx/>
              <a:buChar char="-"/>
            </a:pPr>
            <a:r>
              <a:rPr lang="nl-BE" sz="1800" kern="100" dirty="0">
                <a:cs typeface="Times New Roman" panose="02020603050405020304" pitchFamily="18" charset="0"/>
              </a:rPr>
              <a:t>Soms komen ze ook samen voor.</a:t>
            </a:r>
          </a:p>
          <a:p>
            <a:pPr marL="457200" lvl="1" indent="0">
              <a:buNone/>
            </a:pPr>
            <a:endParaRPr lang="nl-BE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F49F73-34E2-4AAA-9DAE-A20107AA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70" y="2867025"/>
            <a:ext cx="671753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44E9-0E50-439B-9AE6-58C0AF66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B72D6C-A5C6-403F-BE39-6F18F3DA1A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1" dirty="0"/>
              <a:t>5. Huidige klachten </a:t>
            </a:r>
          </a:p>
          <a:p>
            <a:pPr marL="0" indent="0">
              <a:buNone/>
            </a:pPr>
            <a:r>
              <a:rPr lang="nl-BE" sz="1800" dirty="0"/>
              <a:t>• Geeft de patiënt een sombere indruk? ☐JA ☐SOMS ☐NEE </a:t>
            </a:r>
          </a:p>
          <a:p>
            <a:pPr marL="0" indent="0">
              <a:buNone/>
            </a:pPr>
            <a:r>
              <a:rPr lang="nl-BE" sz="1800" dirty="0"/>
              <a:t>• Denkt de patiënt weleens aan zelfdoding? ☐JA ☐NEE </a:t>
            </a:r>
          </a:p>
          <a:p>
            <a:pPr marL="0" indent="0">
              <a:buNone/>
            </a:pPr>
            <a:r>
              <a:rPr lang="nl-BE" sz="1800" dirty="0"/>
              <a:t>	o Indien ja, heeft de patiënt reeds een poging ondernomen? ☐JA ☐NEE ☐GEEN IDEE </a:t>
            </a:r>
          </a:p>
          <a:p>
            <a:pPr marL="0" indent="0">
              <a:buNone/>
            </a:pPr>
            <a:r>
              <a:rPr lang="nl-BE" sz="1800" dirty="0"/>
              <a:t>• Ziet of hoort de patiënt soms dingen die er niet zijn? ☐JA ☐SOMS ☐NEE </a:t>
            </a:r>
          </a:p>
          <a:p>
            <a:pPr marL="0" indent="0">
              <a:buNone/>
            </a:pPr>
            <a:r>
              <a:rPr lang="nl-BE" sz="1800" dirty="0"/>
              <a:t>• Ziet u een verandering in het sociaal gedrag van de patiënt? (vb. grof, impulsief reageren, geen gepaste reactie volgens de situatie)? ☐JA ☐NEE </a:t>
            </a:r>
          </a:p>
          <a:p>
            <a:pPr marL="0" indent="0">
              <a:buNone/>
            </a:pPr>
            <a:r>
              <a:rPr lang="nl-BE" sz="1800" dirty="0"/>
              <a:t>• Welke gedragsveranderingen zien jullie (vb. nervositeit, angst, agressie)? __________________________________ </a:t>
            </a:r>
          </a:p>
          <a:p>
            <a:pPr marL="0" indent="0">
              <a:buNone/>
            </a:pPr>
            <a:r>
              <a:rPr lang="nl-BE" sz="1800" dirty="0"/>
              <a:t>• Heeft de patiënt nog een actief sociaal leven (vb. lid van verenigingen, hobby’s, gaan kaarten, bezoek aan familie/vrienden)? ☐JA ☐NEE </a:t>
            </a:r>
          </a:p>
          <a:p>
            <a:pPr marL="0" indent="0">
              <a:buNone/>
            </a:pPr>
            <a:r>
              <a:rPr lang="nl-BE" sz="1800" dirty="0"/>
              <a:t>• Zijn er op dit moment nog andere behandelingen lopende (chemo/dialyse/hartrevalidatie/…)? ☐JA ☐NEE o Zo ja, welke? 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02102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190FE-E17D-4566-A0D0-F38E29C7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E991B8-D250-46F6-9F16-6E1550C118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1" dirty="0"/>
              <a:t>6. Wat maakt dat jullie nu de stap zetten naar de geheugenkliniek in het geriatrisch dagziekenhuis? Wat is jullie reden van aanmelding?</a:t>
            </a:r>
          </a:p>
          <a:p>
            <a:pPr marL="0" indent="0">
              <a:buNone/>
            </a:pPr>
            <a:r>
              <a:rPr lang="nl-BE" sz="1800" b="1" dirty="0"/>
              <a:t> </a:t>
            </a:r>
            <a:r>
              <a:rPr lang="nl-BE" sz="1800" dirty="0"/>
              <a:t>__________________________________________________________ __________________________________________________________</a:t>
            </a:r>
          </a:p>
          <a:p>
            <a:pPr marL="0" indent="0">
              <a:buNone/>
            </a:pPr>
            <a:r>
              <a:rPr lang="nl-BE" sz="1800" b="1" dirty="0"/>
              <a:t>7. Wie heeft jullie doorverwezen naar het dagziekenhuis? </a:t>
            </a:r>
            <a:r>
              <a:rPr lang="nl-BE" sz="1800" dirty="0"/>
              <a:t>___________________________________________________________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___________________________________________________________</a:t>
            </a:r>
          </a:p>
          <a:p>
            <a:pPr marL="0" indent="0">
              <a:buNone/>
            </a:pPr>
            <a:r>
              <a:rPr lang="nl-BE" sz="1800" b="1" dirty="0"/>
              <a:t>8. Vragen of bedenkingen voor arts/ psycholoog/ ergotherapeut/ sociale dienst/ diëtist? </a:t>
            </a:r>
            <a:r>
              <a:rPr lang="nl-BE" sz="1800" dirty="0"/>
              <a:t>___________________________________________________________ 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6312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81E5E-4466-4CE1-B7A0-1CB85C1B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Indien neuropsychologische testen noodzakelijk: dag 2 inplannen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E088E5-CA42-4D6C-963B-8163DA1214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Om 8u30 toekomen.</a:t>
            </a:r>
          </a:p>
          <a:p>
            <a:pPr marL="0" indent="0">
              <a:buNone/>
            </a:pPr>
            <a:r>
              <a:rPr lang="nl-BE" dirty="0"/>
              <a:t>	- Algemeen </a:t>
            </a:r>
            <a:r>
              <a:rPr lang="nl-BE" dirty="0" err="1"/>
              <a:t>vpk</a:t>
            </a:r>
            <a:r>
              <a:rPr lang="nl-BE" dirty="0"/>
              <a:t> nazicht</a:t>
            </a:r>
          </a:p>
          <a:p>
            <a:pPr marL="0" indent="0">
              <a:buNone/>
            </a:pPr>
            <a:r>
              <a:rPr lang="nl-BE" dirty="0"/>
              <a:t>	- Psychologe</a:t>
            </a:r>
          </a:p>
          <a:p>
            <a:pPr lvl="3"/>
            <a:r>
              <a:rPr lang="nl-BE" dirty="0"/>
              <a:t>Familiegesprek (rond 9u)</a:t>
            </a:r>
          </a:p>
          <a:p>
            <a:pPr lvl="3"/>
            <a:r>
              <a:rPr lang="nl-BE" dirty="0"/>
              <a:t>Uitgebreide </a:t>
            </a:r>
            <a:r>
              <a:rPr lang="nl-BE" dirty="0" err="1"/>
              <a:t>testing</a:t>
            </a:r>
            <a:r>
              <a:rPr lang="nl-BE" dirty="0"/>
              <a:t> (rond 9u30- 11u)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sz="2400" dirty="0"/>
              <a:t>Einde dag 2 wordt de diagnose meegedeeld aan patiënt en familie</a:t>
            </a:r>
          </a:p>
          <a:p>
            <a:pPr marL="457200" lvl="1" indent="0">
              <a:buNone/>
            </a:pPr>
            <a:r>
              <a:rPr lang="nl-BE" sz="2400" dirty="0"/>
              <a:t>	</a:t>
            </a:r>
            <a:r>
              <a:rPr lang="nl-BE" sz="2400" u="sng" dirty="0"/>
              <a:t>uitzondering: </a:t>
            </a:r>
            <a:r>
              <a:rPr lang="nl-BE" sz="2400" dirty="0"/>
              <a:t>heel complexe casussen waar MDO zal plaatvinden.</a:t>
            </a:r>
          </a:p>
          <a:p>
            <a:pPr marL="457200" lvl="1" indent="0">
              <a:buNone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66554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5D246-2F8E-49B2-8614-2EAC368B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er nog 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613425-52A3-48DE-A0E8-8F80194B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801200"/>
            <a:ext cx="7996131" cy="4559693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0A958-3C6F-4C3A-9CF5-8E55245387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6423" y="801200"/>
            <a:ext cx="8755099" cy="5429918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037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FF924-8312-4066-9611-E41C809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Delier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E4DA1E-8935-4181-B27C-98E2C5663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Verschillende soorten delier</a:t>
            </a:r>
          </a:p>
          <a:p>
            <a:pPr lvl="1"/>
            <a:r>
              <a:rPr lang="nl-BE" dirty="0"/>
              <a:t>Hyperactief delier</a:t>
            </a:r>
          </a:p>
          <a:p>
            <a:pPr lvl="1"/>
            <a:r>
              <a:rPr lang="nl-BE" dirty="0"/>
              <a:t>Hypo-actief delier</a:t>
            </a:r>
          </a:p>
          <a:p>
            <a:pPr lvl="1"/>
            <a:r>
              <a:rPr lang="nl-BE" dirty="0"/>
              <a:t>Gemengd delier</a:t>
            </a:r>
          </a:p>
          <a:p>
            <a:pPr lvl="1"/>
            <a:r>
              <a:rPr lang="nl-BE" dirty="0"/>
              <a:t>Kenmerken </a:t>
            </a:r>
          </a:p>
          <a:p>
            <a:pPr lvl="2"/>
            <a:r>
              <a:rPr lang="nl-BE" dirty="0"/>
              <a:t>Acuut</a:t>
            </a:r>
          </a:p>
          <a:p>
            <a:pPr lvl="2"/>
            <a:r>
              <a:rPr lang="nl-BE" dirty="0"/>
              <a:t>Fluctuerend in tijd</a:t>
            </a:r>
          </a:p>
          <a:p>
            <a:pPr lvl="2"/>
            <a:r>
              <a:rPr lang="nl-BE" dirty="0"/>
              <a:t>Stoornissen in het bewustzijn</a:t>
            </a:r>
          </a:p>
          <a:p>
            <a:pPr lvl="2"/>
            <a:r>
              <a:rPr lang="nl-BE" dirty="0"/>
              <a:t>Vaak hallucinaties</a:t>
            </a:r>
          </a:p>
          <a:p>
            <a:pPr lvl="2"/>
            <a:r>
              <a:rPr lang="nl-BE" dirty="0"/>
              <a:t>Uitlokkende factor</a:t>
            </a:r>
          </a:p>
          <a:p>
            <a:pPr lvl="2"/>
            <a:r>
              <a:rPr lang="nl-BE" dirty="0"/>
              <a:t>Tijdelijk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Observatie via DOS schaal (3 x per dag)</a:t>
            </a:r>
          </a:p>
          <a:p>
            <a:pPr marL="914400" lvl="2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4D0234-ED0F-4A1A-81FD-FCDD14DF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58" y="1165757"/>
            <a:ext cx="5132011" cy="30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3F848-BB92-417E-8493-6148DDE3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Delier: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4B4CC4-65D2-4437-8085-9B13313B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"/>
            <a:ext cx="5601370" cy="6555314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874165-6C07-4917-A9C5-B7CF82AFF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611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15124-F239-44A0-AB34-76D0FC19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Oorzaak van delier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E4E9C-8C23-4083-A948-A4CCDA3AC7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Meest voorkomende oorzaken:</a:t>
            </a:r>
          </a:p>
          <a:p>
            <a:pPr>
              <a:buFontTx/>
              <a:buChar char="-"/>
            </a:pPr>
            <a:r>
              <a:rPr lang="nl-BE" dirty="0"/>
              <a:t>Infectie</a:t>
            </a:r>
          </a:p>
          <a:p>
            <a:pPr>
              <a:buFontTx/>
              <a:buChar char="-"/>
            </a:pPr>
            <a:r>
              <a:rPr lang="nl-BE" dirty="0"/>
              <a:t>Obstipatie</a:t>
            </a:r>
          </a:p>
          <a:p>
            <a:pPr>
              <a:buFontTx/>
              <a:buChar char="-"/>
            </a:pPr>
            <a:r>
              <a:rPr lang="nl-BE" dirty="0"/>
              <a:t>Stress</a:t>
            </a:r>
          </a:p>
          <a:p>
            <a:pPr>
              <a:buFontTx/>
              <a:buChar char="-"/>
            </a:pPr>
            <a:r>
              <a:rPr lang="nl-BE" dirty="0"/>
              <a:t>Pijn</a:t>
            </a:r>
          </a:p>
          <a:p>
            <a:pPr>
              <a:buFontTx/>
              <a:buChar char="-"/>
            </a:pPr>
            <a:r>
              <a:rPr lang="nl-BE" dirty="0"/>
              <a:t>Medicatie-/middelengebruik</a:t>
            </a:r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443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3FAF5-C89E-4F7C-A139-7FF0A12F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delier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80ECD0-0382-41A4-A729-985D824579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Doe gehoorapparaat en/of bril aan</a:t>
            </a:r>
          </a:p>
          <a:p>
            <a:r>
              <a:rPr lang="nl-BE" dirty="0"/>
              <a:t>Oriëntatie (uurwerk, lichtinval, benoem dagdeel)</a:t>
            </a:r>
          </a:p>
          <a:p>
            <a:r>
              <a:rPr lang="nl-BE" dirty="0"/>
              <a:t>Goed dag/nacht ritme</a:t>
            </a:r>
          </a:p>
          <a:p>
            <a:r>
              <a:rPr lang="nl-BE" dirty="0"/>
              <a:t>Voorkom spiegeleffect (sluit de gordijnen ‘s avonds)</a:t>
            </a:r>
          </a:p>
          <a:p>
            <a:r>
              <a:rPr lang="nl-BE" dirty="0"/>
              <a:t>Behandel pijn</a:t>
            </a:r>
          </a:p>
          <a:p>
            <a:r>
              <a:rPr lang="nl-BE" dirty="0"/>
              <a:t>Observeer stoelgangspatroon</a:t>
            </a:r>
          </a:p>
          <a:p>
            <a:r>
              <a:rPr lang="nl-BE" dirty="0"/>
              <a:t>Zorg voor een prikkelarme omgeving</a:t>
            </a:r>
          </a:p>
          <a:p>
            <a:r>
              <a:rPr lang="nl-BE" dirty="0"/>
              <a:t>Betrek de mantelzorger</a:t>
            </a:r>
          </a:p>
        </p:txBody>
      </p:sp>
    </p:spTree>
    <p:extLst>
      <p:ext uri="{BB962C8B-B14F-4D97-AF65-F5344CB8AC3E}">
        <p14:creationId xmlns:p14="http://schemas.microsoft.com/office/powerpoint/2010/main" val="254709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1D1A5-A97C-4E32-9B48-AC4B2CC8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Depressie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EAF6B-8FEA-4901-9E06-8D30470D3A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Vooral rond ‘stemming’</a:t>
            </a:r>
          </a:p>
          <a:p>
            <a:r>
              <a:rPr lang="nl-BE" dirty="0"/>
              <a:t>Kernmerken:</a:t>
            </a:r>
          </a:p>
          <a:p>
            <a:pPr lvl="1"/>
            <a:r>
              <a:rPr lang="nl-BE" dirty="0"/>
              <a:t>Negatief zelfbeeld</a:t>
            </a:r>
          </a:p>
          <a:p>
            <a:pPr lvl="1"/>
            <a:r>
              <a:rPr lang="nl-BE" dirty="0"/>
              <a:t>Schuldgevoelens</a:t>
            </a:r>
          </a:p>
          <a:p>
            <a:pPr lvl="1"/>
            <a:r>
              <a:rPr lang="nl-BE" dirty="0"/>
              <a:t>Passiviteit</a:t>
            </a:r>
          </a:p>
          <a:p>
            <a:pPr lvl="1"/>
            <a:r>
              <a:rPr lang="nl-BE" dirty="0"/>
              <a:t>Cognitieve problemen: </a:t>
            </a:r>
          </a:p>
          <a:p>
            <a:pPr lvl="2"/>
            <a:r>
              <a:rPr lang="nl-BE" dirty="0"/>
              <a:t>Concentratieproblemen</a:t>
            </a:r>
          </a:p>
          <a:p>
            <a:pPr lvl="2"/>
            <a:r>
              <a:rPr lang="nl-BE" dirty="0"/>
              <a:t>Tragere verwerkingssnelheid</a:t>
            </a:r>
          </a:p>
          <a:p>
            <a:pPr lvl="2"/>
            <a:r>
              <a:rPr lang="nl-BE" dirty="0"/>
              <a:t>Geheugenklachten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BE" dirty="0">
                <a:latin typeface="Calibri" panose="020F0502020204030204"/>
              </a:rPr>
              <a:t>Meestal adequaat ziekte-inzicht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BE" dirty="0">
                <a:latin typeface="Calibri" panose="020F0502020204030204"/>
              </a:rPr>
              <a:t>GDS: subjectieve stemming in kaart brengen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B0C656-28AB-4F80-B250-04E574F8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1" y="320935"/>
            <a:ext cx="4104735" cy="52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D663-E66F-4FB6-9F26-0A8982B6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Dementie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A1984B-2512-4B80-B0D7-927C0E09F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69576"/>
            <a:ext cx="11335575" cy="4719267"/>
          </a:xfrm>
        </p:spPr>
        <p:txBody>
          <a:bodyPr/>
          <a:lstStyle/>
          <a:p>
            <a:r>
              <a:rPr lang="nl-BE" dirty="0"/>
              <a:t>Progressieve achteruitgang van de cognitieve functies</a:t>
            </a:r>
          </a:p>
          <a:p>
            <a:pPr lvl="1"/>
            <a:r>
              <a:rPr lang="nl-BE" dirty="0"/>
              <a:t>Taal</a:t>
            </a:r>
          </a:p>
          <a:p>
            <a:pPr lvl="1"/>
            <a:r>
              <a:rPr lang="nl-BE" dirty="0"/>
              <a:t>Geheugen</a:t>
            </a:r>
          </a:p>
          <a:p>
            <a:pPr lvl="1"/>
            <a:r>
              <a:rPr lang="nl-BE" dirty="0"/>
              <a:t>Aandacht</a:t>
            </a:r>
          </a:p>
          <a:p>
            <a:pPr lvl="1"/>
            <a:r>
              <a:rPr lang="nl-BE" dirty="0"/>
              <a:t>Executieve functies</a:t>
            </a:r>
          </a:p>
          <a:p>
            <a:pPr marL="457200" lvl="1" indent="0">
              <a:buNone/>
            </a:pPr>
            <a:endParaRPr lang="nl-B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begin is vaak subtiel en het verloop geleidelijk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nl-BE" dirty="0">
                <a:latin typeface="Calibri" panose="020F0502020204030204"/>
              </a:rPr>
              <a:t>Niet pluis gevoel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BE" dirty="0">
                <a:latin typeface="Calibri" panose="020F0502020204030204"/>
                <a:hlinkClick r:id="rId2"/>
              </a:rPr>
              <a:t>https://www.eerstelijnszone.be/sites/default/files/2024-02/niet-pluis_formulier_1.pdf</a:t>
            </a:r>
            <a:endParaRPr lang="nl-BE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nl-BE" dirty="0">
                <a:latin typeface="Calibri" panose="020F0502020204030204"/>
              </a:rPr>
              <a:t>Onomkeerbaar  en het ziekte-inzicht is vaak afwezig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endParaRPr lang="nl-BE" dirty="0">
              <a:latin typeface="Calibri" panose="020F0502020204030204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nl-BE" dirty="0"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6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08036-94B3-4561-8705-643F49CB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75E108-C6C1-4399-A0C4-B06ADAA0D4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nl-BE" dirty="0">
                <a:latin typeface="Calibri" panose="020F0502020204030204"/>
              </a:rPr>
              <a:t>Verschillende soorten dementie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nl-BE" dirty="0">
                <a:latin typeface="Calibri" panose="020F0502020204030204"/>
              </a:rPr>
              <a:t>Alzheimerdementie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nl-BE" dirty="0">
                <a:latin typeface="Calibri" panose="020F0502020204030204"/>
              </a:rPr>
              <a:t>Vasculaire dementie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nl-BE" dirty="0" err="1">
                <a:latin typeface="Calibri" panose="020F0502020204030204"/>
              </a:rPr>
              <a:t>Lewy</a:t>
            </a:r>
            <a:r>
              <a:rPr lang="nl-BE" dirty="0">
                <a:latin typeface="Calibri" panose="020F0502020204030204"/>
              </a:rPr>
              <a:t> body dementie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nl-BE" dirty="0">
                <a:latin typeface="Calibri" panose="020F0502020204030204"/>
              </a:rPr>
              <a:t>Fronto-temporale dementie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nl-BE" dirty="0">
                <a:latin typeface="Calibri" panose="020F0502020204030204"/>
              </a:rPr>
              <a:t>Korsakov dementie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nl-BE" dirty="0">
                <a:latin typeface="Calibri" panose="020F0502020204030204"/>
              </a:rPr>
              <a:t>Verschillende mengvormen, ook met psychiatrische beelden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94658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KB_001_Sjabloon PPT AZ Delta_cluster ouderen [Alleen-lezen]" id="{8AD524A2-0805-41EF-A035-880288749BDB}" vid="{B054B2A1-EE89-400F-999D-FE4B881C2A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 Delta cluster ouderen</Template>
  <TotalTime>867</TotalTime>
  <Words>1745</Words>
  <Application>Microsoft Office PowerPoint</Application>
  <PresentationFormat>Breedbeeld</PresentationFormat>
  <Paragraphs>203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Wingdings</vt:lpstr>
      <vt:lpstr>Kantoorthema</vt:lpstr>
      <vt:lpstr>Differentiaaldiagnose delier - dementie - depressie</vt:lpstr>
      <vt:lpstr>Delier – dementie - depressie</vt:lpstr>
      <vt:lpstr>Delier</vt:lpstr>
      <vt:lpstr>Delier: </vt:lpstr>
      <vt:lpstr>Oorzaak van delier</vt:lpstr>
      <vt:lpstr>Preventie delier</vt:lpstr>
      <vt:lpstr>Depressie</vt:lpstr>
      <vt:lpstr>Dementie  </vt:lpstr>
      <vt:lpstr>PowerPoint-presentatie</vt:lpstr>
      <vt:lpstr>Diagnose vaak moeilijk</vt:lpstr>
      <vt:lpstr>Delier – depressie – dementie SAMEN</vt:lpstr>
      <vt:lpstr>PowerPoint-presentatie</vt:lpstr>
      <vt:lpstr>Hoe komen we tot diagnose?</vt:lpstr>
      <vt:lpstr>Dag 1</vt:lpstr>
      <vt:lpstr>Vragenlijst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Indien neuropsychologische testen noodzakelijk: dag 2 inplannen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Verhelle Anja</dc:creator>
  <cp:lastModifiedBy>Verhelle Anja</cp:lastModifiedBy>
  <cp:revision>65</cp:revision>
  <dcterms:created xsi:type="dcterms:W3CDTF">2025-04-15T13:10:22Z</dcterms:created>
  <dcterms:modified xsi:type="dcterms:W3CDTF">2025-09-24T11:26:52Z</dcterms:modified>
</cp:coreProperties>
</file>