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87" r:id="rId2"/>
    <p:sldId id="292" r:id="rId3"/>
    <p:sldId id="282" r:id="rId4"/>
    <p:sldId id="293" r:id="rId5"/>
    <p:sldId id="288" r:id="rId6"/>
    <p:sldId id="303" r:id="rId7"/>
    <p:sldId id="304" r:id="rId8"/>
    <p:sldId id="299" r:id="rId9"/>
    <p:sldId id="305" r:id="rId10"/>
    <p:sldId id="306" r:id="rId11"/>
    <p:sldId id="308" r:id="rId12"/>
    <p:sldId id="307" r:id="rId13"/>
    <p:sldId id="309" r:id="rId14"/>
    <p:sldId id="289" r:id="rId15"/>
    <p:sldId id="296" r:id="rId16"/>
    <p:sldId id="295" r:id="rId17"/>
    <p:sldId id="297" r:id="rId18"/>
    <p:sldId id="298" r:id="rId19"/>
    <p:sldId id="31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D4B"/>
    <a:srgbClr val="5E5FA3"/>
    <a:srgbClr val="8ABC34"/>
    <a:srgbClr val="F35E1C"/>
    <a:srgbClr val="2A268E"/>
    <a:srgbClr val="DA0E49"/>
    <a:srgbClr val="323232"/>
    <a:srgbClr val="3E3E3D"/>
    <a:srgbClr val="CF662E"/>
    <a:srgbClr val="2D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78FB527D-8989-4D23-9B92-016AB147E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66491"/>
            <a:ext cx="12192000" cy="5391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D2A92-1EC0-481B-9167-A34D8F15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392" y="507553"/>
            <a:ext cx="8630816" cy="4733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6C6B45-DF19-489E-887B-1F7F891B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" y="166208"/>
            <a:ext cx="1113211" cy="11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2FBAD07-A4E9-40C8-80D6-C4E517C3C3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1090333"/>
            <a:ext cx="11335575" cy="4498509"/>
          </a:xfrm>
          <a:prstGeom prst="rect">
            <a:avLst/>
          </a:prstGeom>
        </p:spPr>
        <p:txBody>
          <a:bodyPr/>
          <a:lstStyle>
            <a:lvl1pPr marL="228600" indent="-228600">
              <a:buFont typeface="Calibri" panose="020F0502020204030204" pitchFamily="34" charset="0"/>
              <a:buChar char="‒"/>
              <a:defRPr sz="2400">
                <a:solidFill>
                  <a:srgbClr val="32323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323232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78200E0-F016-45C3-B9D9-DE5715CDD55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3631" y="1085836"/>
            <a:ext cx="11335576" cy="45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tabLst>
                <a:tab pos="88900" algn="l"/>
              </a:tabLst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05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478200E0-F016-45C3-B9D9-DE5715CDD55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3631" y="1084430"/>
            <a:ext cx="5400000" cy="45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BE" dirty="0"/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4A92B3-4EF8-4206-88FA-8D56EA12720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9207" y="1084430"/>
            <a:ext cx="5400000" cy="450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59D098-BDB4-4267-AC2F-3AC63FA38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251724" y="5757553"/>
            <a:ext cx="1113211" cy="94609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9DC80CB-C076-4C26-A380-E81BEF1B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1" y="320935"/>
            <a:ext cx="11335576" cy="480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2800" b="1">
                <a:solidFill>
                  <a:srgbClr val="A81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4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51DFD0-11D0-4FD8-81E5-99080AB606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70" y="5461895"/>
            <a:ext cx="3810330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73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jdelijke aanduiding voor afbeelding 42">
            <a:extLst>
              <a:ext uri="{FF2B5EF4-FFF2-40B4-BE49-F238E27FC236}">
                <a16:creationId xmlns:a16="http://schemas.microsoft.com/office/drawing/2014/main" id="{DE77BFEA-0DD2-4449-B830-0F72E423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b="16898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3C8710-0205-487E-8036-CAE0E9F8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3" y="507553"/>
            <a:ext cx="10068115" cy="473363"/>
          </a:xfrm>
        </p:spPr>
        <p:txBody>
          <a:bodyPr>
            <a:normAutofit fontScale="90000"/>
          </a:bodyPr>
          <a:lstStyle/>
          <a:p>
            <a:r>
              <a:rPr lang="nl-BE" dirty="0"/>
              <a:t>Geriatrisch dagziekenhuis AZ Delta Menen: geheugenkliniek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CE791091-43D7-4B79-AFA8-4270B212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70" y="5461895"/>
            <a:ext cx="3810330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CC5E0-213E-4694-B7C8-92A7759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4B2CC4-2C30-4D11-8B5B-9BD474058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/>
              <a:t>• Snurkt de patiënt? ☐JA ☐SOMS ☐NEE ☐GEEN IDEE </a:t>
            </a:r>
          </a:p>
          <a:p>
            <a:pPr marL="0" indent="0">
              <a:buNone/>
            </a:pPr>
            <a:r>
              <a:rPr lang="nl-BE" sz="1800" dirty="0"/>
              <a:t>• Zijn er soms nachtmerries? ☐JA ☐NEE ☐GEEN IDEE </a:t>
            </a:r>
          </a:p>
          <a:p>
            <a:pPr marL="0" indent="0">
              <a:buNone/>
            </a:pPr>
            <a:r>
              <a:rPr lang="nl-BE" sz="1800" dirty="0"/>
              <a:t>• Gebruikt de patiënt slaapmedicatie (vb. slaappil, kalmerende middelen, kruiden)? ☐JA ☐SOMS ☐NEE ☐GEEN IDEE </a:t>
            </a:r>
          </a:p>
          <a:p>
            <a:pPr marL="0" indent="0">
              <a:buNone/>
            </a:pPr>
            <a:r>
              <a:rPr lang="nl-BE" sz="1800" dirty="0"/>
              <a:t>	o Zo ja, welke? 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	o Durft de patiënt extra slaapmedicatie nemen? ☐JA ☐NEE ☐GEEN IDEE </a:t>
            </a:r>
          </a:p>
          <a:p>
            <a:pPr marL="0" indent="0">
              <a:buNone/>
            </a:pPr>
            <a:r>
              <a:rPr lang="nl-BE" sz="1800" dirty="0"/>
              <a:t>• Is er een wissel in het dag en nacht ritme? ☐JA ☐SOMS ☐NEE </a:t>
            </a:r>
          </a:p>
          <a:p>
            <a:pPr marL="0" indent="0">
              <a:buNone/>
            </a:pPr>
            <a:r>
              <a:rPr lang="nl-BE" sz="1800" dirty="0"/>
              <a:t>• Is de patiënt onrustig als er een verandering is in de dagdagelijkse zaken? ☐JA ☐SOMS ☐NEE </a:t>
            </a:r>
          </a:p>
          <a:p>
            <a:pPr marL="0" indent="0">
              <a:buNone/>
            </a:pPr>
            <a:r>
              <a:rPr lang="nl-BE" sz="1800" dirty="0"/>
              <a:t>• Wast de patiënt zichzelf? ☐JA ☐NEE </a:t>
            </a:r>
          </a:p>
          <a:p>
            <a:pPr marL="0" indent="0">
              <a:buNone/>
            </a:pPr>
            <a:r>
              <a:rPr lang="nl-BE" sz="1800" dirty="0"/>
              <a:t>	o Zo ja, gebeurt dit voldoende hygiënisch (vb. geen onaangename lichaamsgeur, geen vuile kledij, 			onverzorgde haartooi)? ☐JA ☐NEE </a:t>
            </a:r>
          </a:p>
          <a:p>
            <a:pPr marL="0" indent="0">
              <a:buNone/>
            </a:pPr>
            <a:r>
              <a:rPr lang="nl-BE" sz="1800" dirty="0"/>
              <a:t>• Zijn er nog andere problemen in het dagelijks functioneren? (gebruik toestellen, medicatiefouten, vervallen ingrediënten, …?)	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1435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44E9-0E50-439B-9AE6-58C0AF66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72D6C-A5C6-403F-BE39-6F18F3DA1A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1" dirty="0"/>
              <a:t>5. Huidige klachten </a:t>
            </a:r>
          </a:p>
          <a:p>
            <a:pPr marL="0" indent="0">
              <a:buNone/>
            </a:pPr>
            <a:r>
              <a:rPr lang="nl-BE" sz="1800" dirty="0"/>
              <a:t>• Geeft de patiënt een sombere indruk? ☐JA ☐SOMS ☐NEE </a:t>
            </a:r>
          </a:p>
          <a:p>
            <a:pPr marL="0" indent="0">
              <a:buNone/>
            </a:pPr>
            <a:r>
              <a:rPr lang="nl-BE" sz="1800" dirty="0"/>
              <a:t>• Denkt de patiënt weleens aan zelfdoding? ☐JA ☐NEE </a:t>
            </a:r>
          </a:p>
          <a:p>
            <a:pPr marL="0" indent="0">
              <a:buNone/>
            </a:pPr>
            <a:r>
              <a:rPr lang="nl-BE" sz="1800" dirty="0"/>
              <a:t>	o Indien ja, heeft de patiënt reeds een poging ondernomen? ☐JA ☐NEE ☐GEEN IDEE </a:t>
            </a:r>
          </a:p>
          <a:p>
            <a:pPr marL="0" indent="0">
              <a:buNone/>
            </a:pPr>
            <a:r>
              <a:rPr lang="nl-BE" sz="1800" dirty="0"/>
              <a:t>• Ziet of hoort de patiënt soms dingen die er niet zijn? ☐JA ☐SOMS ☐NEE </a:t>
            </a:r>
          </a:p>
          <a:p>
            <a:pPr marL="0" indent="0">
              <a:buNone/>
            </a:pPr>
            <a:r>
              <a:rPr lang="nl-BE" sz="1800" dirty="0"/>
              <a:t>• Ziet u een verandering in het sociaal gedrag van de patiënt? (vb. grof, impulsief reageren, geen gepaste reactie volgens de situatie)? ☐JA ☐NEE </a:t>
            </a:r>
          </a:p>
          <a:p>
            <a:pPr marL="0" indent="0">
              <a:buNone/>
            </a:pPr>
            <a:r>
              <a:rPr lang="nl-BE" sz="1800" dirty="0"/>
              <a:t>• Welke gedragsveranderingen zien jullie (vb. nervositeit, angst, agressie)? __________________________________ </a:t>
            </a:r>
          </a:p>
          <a:p>
            <a:pPr marL="0" indent="0">
              <a:buNone/>
            </a:pPr>
            <a:r>
              <a:rPr lang="nl-BE" sz="1800" dirty="0"/>
              <a:t>• Heeft de patiënt nog een actief sociaal leven (vb. lid van verenigingen, hobby’s, gaan kaarten, bezoek aan familie/vrienden)? ☐JA ☐NEE </a:t>
            </a:r>
          </a:p>
          <a:p>
            <a:pPr marL="0" indent="0">
              <a:buNone/>
            </a:pPr>
            <a:r>
              <a:rPr lang="nl-BE" sz="1800" dirty="0"/>
              <a:t>• Zijn er op dit moment nog andere behandelingen lopende (chemo/dialyse/hartrevalidatie/…)? ☐JA ☐NEE o Zo ja, welke? 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8275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190FE-E17D-4566-A0D0-F38E29C7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E991B8-D250-46F6-9F16-6E1550C118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1" dirty="0"/>
              <a:t>6. Wat maakt dat jullie nu de stap zetten naar de geheugenkliniek in het geriatrisch dagziekenhuis? Wat is jullie reden van aanmelding?</a:t>
            </a:r>
          </a:p>
          <a:p>
            <a:pPr marL="0" indent="0">
              <a:buNone/>
            </a:pPr>
            <a:r>
              <a:rPr lang="nl-BE" sz="1800" b="1" dirty="0"/>
              <a:t> </a:t>
            </a:r>
            <a:r>
              <a:rPr lang="nl-BE" sz="1800" dirty="0"/>
              <a:t>__________________________________________________________ __________________________________________________________</a:t>
            </a:r>
          </a:p>
          <a:p>
            <a:pPr marL="0" indent="0">
              <a:buNone/>
            </a:pPr>
            <a:r>
              <a:rPr lang="nl-BE" sz="1800" b="1" dirty="0"/>
              <a:t>7. Wie heeft jullie doorverwezen naar het dagziekenhuis? </a:t>
            </a:r>
            <a:r>
              <a:rPr lang="nl-BE" sz="1800" dirty="0"/>
              <a:t>___________________________________________________________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___________________________________________________________</a:t>
            </a:r>
          </a:p>
          <a:p>
            <a:pPr marL="0" indent="0">
              <a:buNone/>
            </a:pPr>
            <a:r>
              <a:rPr lang="nl-BE" sz="1800" b="1" dirty="0"/>
              <a:t>8. Vragen of bedenkingen voor arts/ psycholoog/ ergotherapeut/ sociale dienst/ diëtist? </a:t>
            </a:r>
            <a:r>
              <a:rPr lang="nl-BE" sz="1800" dirty="0"/>
              <a:t>___________________________________________________________ 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1992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A5002-E9F5-4B79-8D81-F4551385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Dag 2 noodzakelijk?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A663C6-9555-45BE-93CB-56160A86F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C0FF11-9419-4DB9-AD83-C0DAB404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980388"/>
            <a:ext cx="11764938" cy="57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81E5E-4466-4CE1-B7A0-1CB85C1B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Indien neuropsychologische testen noodzakelijk: dag 2 inplannen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088E5-CA42-4D6C-963B-8163DA1214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Om 8u30 toekomen.</a:t>
            </a:r>
          </a:p>
          <a:p>
            <a:pPr marL="0" indent="0">
              <a:buNone/>
            </a:pPr>
            <a:r>
              <a:rPr lang="nl-BE" dirty="0"/>
              <a:t>	- Algemeen </a:t>
            </a:r>
            <a:r>
              <a:rPr lang="nl-BE" dirty="0" err="1"/>
              <a:t>vpk</a:t>
            </a:r>
            <a:r>
              <a:rPr lang="nl-BE" dirty="0"/>
              <a:t> nazicht</a:t>
            </a:r>
          </a:p>
          <a:p>
            <a:pPr marL="0" indent="0">
              <a:buNone/>
            </a:pPr>
            <a:r>
              <a:rPr lang="nl-BE" dirty="0"/>
              <a:t>	- Psychologe</a:t>
            </a:r>
          </a:p>
          <a:p>
            <a:pPr lvl="3"/>
            <a:r>
              <a:rPr lang="nl-BE" dirty="0"/>
              <a:t>Familiegesprek (rond 9u)</a:t>
            </a:r>
          </a:p>
          <a:p>
            <a:pPr lvl="3"/>
            <a:r>
              <a:rPr lang="nl-BE" dirty="0"/>
              <a:t>Uitgebreide </a:t>
            </a:r>
            <a:r>
              <a:rPr lang="nl-BE" dirty="0" err="1"/>
              <a:t>testing</a:t>
            </a:r>
            <a:r>
              <a:rPr lang="nl-BE" dirty="0"/>
              <a:t> (rond 9u30- 11u)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sz="2400" dirty="0"/>
              <a:t>Einde dag 2 wordt de diagnose meegedeeld aan patiënt en familie</a:t>
            </a:r>
          </a:p>
          <a:p>
            <a:pPr marL="457200" lvl="1" indent="0">
              <a:buNone/>
            </a:pPr>
            <a:r>
              <a:rPr lang="nl-BE" sz="2400" dirty="0"/>
              <a:t>	</a:t>
            </a:r>
            <a:r>
              <a:rPr lang="nl-BE" sz="2400" u="sng" dirty="0"/>
              <a:t>uitzondering: </a:t>
            </a:r>
            <a:r>
              <a:rPr lang="nl-BE" sz="2400" dirty="0"/>
              <a:t>heel complexe casussen waar MDO zal plaatvinden.</a:t>
            </a:r>
          </a:p>
          <a:p>
            <a:pPr marL="457200" lvl="1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04577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A730E-88AD-4377-809B-2B77CE31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Kostprijs neuropsychologische testen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122282-D97F-4A81-A81F-53BD11C15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986118" y="959224"/>
            <a:ext cx="7297270" cy="2662518"/>
          </a:xfrm>
        </p:spPr>
        <p:txBody>
          <a:bodyPr/>
          <a:lstStyle/>
          <a:p>
            <a:pPr marL="0" indent="0" algn="ctr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786485-76AD-4ADA-8152-EA6CD6FF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9" y="3261609"/>
            <a:ext cx="8130988" cy="32754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81FB32-92BD-4CD5-AB4B-36928A81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59" y="959224"/>
            <a:ext cx="7216587" cy="24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8267F-FD45-482E-9B5E-47CBCDC6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Praktische info voor de patiënt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E26FC3-450B-4000-A5E4-515F38E89D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dirty="0"/>
              <a:t>Op voorhand wordt er opgebeld om welk uur ze verwacht worden.</a:t>
            </a:r>
          </a:p>
          <a:p>
            <a:pPr>
              <a:buFontTx/>
              <a:buChar char="-"/>
            </a:pPr>
            <a:r>
              <a:rPr lang="nl-BE" dirty="0"/>
              <a:t>Meestal niet nuchter</a:t>
            </a:r>
          </a:p>
          <a:p>
            <a:pPr>
              <a:buFontTx/>
              <a:buChar char="-"/>
            </a:pPr>
            <a:r>
              <a:rPr lang="nl-BE" dirty="0"/>
              <a:t>Wat meebrengen: </a:t>
            </a:r>
          </a:p>
          <a:p>
            <a:pPr lvl="1">
              <a:buFontTx/>
              <a:buChar char="-"/>
            </a:pPr>
            <a:r>
              <a:rPr lang="nl-BE" dirty="0"/>
              <a:t>identiteitskaart</a:t>
            </a:r>
          </a:p>
          <a:p>
            <a:pPr lvl="1">
              <a:buFontTx/>
              <a:buChar char="-"/>
            </a:pPr>
            <a:r>
              <a:rPr lang="nl-BE" dirty="0"/>
              <a:t>verwijsbrief huisarts</a:t>
            </a:r>
          </a:p>
          <a:p>
            <a:pPr lvl="1">
              <a:buFontTx/>
              <a:buChar char="-"/>
            </a:pPr>
            <a:r>
              <a:rPr lang="nl-BE" dirty="0"/>
              <a:t>een recente medicatielijst (+ de medicatie voor de dag zelf)</a:t>
            </a:r>
          </a:p>
          <a:p>
            <a:pPr lvl="1">
              <a:buFontTx/>
              <a:buChar char="-"/>
            </a:pPr>
            <a:r>
              <a:rPr lang="nl-BE" dirty="0"/>
              <a:t>bril, gehoorapparaten, loophulpmiddel</a:t>
            </a:r>
          </a:p>
          <a:p>
            <a:pPr lvl="1">
              <a:buFontTx/>
              <a:buChar char="-"/>
            </a:pPr>
            <a:r>
              <a:rPr lang="nl-BE" dirty="0"/>
              <a:t>telefoonnummer contactpersoon</a:t>
            </a:r>
          </a:p>
          <a:p>
            <a:pPr>
              <a:buFontTx/>
              <a:buChar char="-"/>
            </a:pPr>
            <a:r>
              <a:rPr lang="nl-BE" dirty="0"/>
              <a:t>Er wordt over de middag een broodmaaltijd voorzien.</a:t>
            </a:r>
          </a:p>
          <a:p>
            <a:pPr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04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8A2BC-265C-477B-9F76-61ACD7EF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info voor de familie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393B77-7CE5-44E2-AA70-426E8F53C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923827"/>
            <a:ext cx="11335575" cy="4665015"/>
          </a:xfrm>
        </p:spPr>
        <p:txBody>
          <a:bodyPr/>
          <a:lstStyle/>
          <a:p>
            <a:pPr marL="0" indent="0">
              <a:buNone/>
            </a:pPr>
            <a:r>
              <a:rPr lang="nl-BE" u="sng" dirty="0"/>
              <a:t>Dag 1 </a:t>
            </a:r>
            <a:r>
              <a:rPr lang="nl-BE" dirty="0"/>
              <a:t>: </a:t>
            </a:r>
          </a:p>
          <a:p>
            <a:pPr marL="0" indent="0">
              <a:buNone/>
            </a:pPr>
            <a:r>
              <a:rPr lang="nl-BE" dirty="0"/>
              <a:t>	- Onze vragenlijst invullen.</a:t>
            </a:r>
          </a:p>
          <a:p>
            <a:pPr marL="0" indent="0">
              <a:buNone/>
            </a:pPr>
            <a:r>
              <a:rPr lang="nl-BE" dirty="0"/>
              <a:t>	- Meestal een kort doktersgesprek</a:t>
            </a:r>
          </a:p>
          <a:p>
            <a:pPr marL="0" indent="0">
              <a:buNone/>
            </a:pPr>
            <a:r>
              <a:rPr lang="nl-BE" dirty="0"/>
              <a:t>	- Daarna mag je terug naar huis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u="sng" dirty="0"/>
              <a:t>Dag 2: </a:t>
            </a:r>
          </a:p>
          <a:p>
            <a:pPr marL="0" indent="0">
              <a:buNone/>
            </a:pPr>
            <a:r>
              <a:rPr lang="nl-BE" dirty="0"/>
              <a:t>	- Gesprek met de psychologe tussen 9u en 10u</a:t>
            </a:r>
          </a:p>
          <a:p>
            <a:pPr marL="0" indent="0">
              <a:buNone/>
            </a:pPr>
            <a:r>
              <a:rPr lang="nl-BE" dirty="0"/>
              <a:t>	- Daarna mag de familie terug naar huis</a:t>
            </a:r>
          </a:p>
          <a:p>
            <a:pPr marL="0" indent="0">
              <a:buNone/>
            </a:pPr>
            <a:r>
              <a:rPr lang="nl-BE" dirty="0"/>
              <a:t>	- In de namiddag een afrondend gesprek met de geriater om de resultaten te 			bespreken.</a:t>
            </a:r>
          </a:p>
        </p:txBody>
      </p:sp>
    </p:spTree>
    <p:extLst>
      <p:ext uri="{BB962C8B-B14F-4D97-AF65-F5344CB8AC3E}">
        <p14:creationId xmlns:p14="http://schemas.microsoft.com/office/powerpoint/2010/main" val="123937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E7734-24F1-4781-9A1A-59CC542C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Nazorgtraject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DAACD2-D20F-42F4-9003-D3801CE6B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78541"/>
            <a:ext cx="11335575" cy="4710301"/>
          </a:xfrm>
        </p:spPr>
        <p:txBody>
          <a:bodyPr/>
          <a:lstStyle/>
          <a:p>
            <a:r>
              <a:rPr lang="nl-BE" dirty="0"/>
              <a:t>Op dit moment volgens aanvoelen van de verschillende hulpverleners.</a:t>
            </a:r>
          </a:p>
          <a:p>
            <a:r>
              <a:rPr lang="nl-BE" dirty="0"/>
              <a:t>Gesprek met patiënt en/ of familie</a:t>
            </a:r>
          </a:p>
          <a:p>
            <a:r>
              <a:rPr lang="nl-BE" dirty="0"/>
              <a:t>Duur: 1 uur</a:t>
            </a:r>
          </a:p>
          <a:p>
            <a:r>
              <a:rPr lang="nl-BE" dirty="0"/>
              <a:t>Inhoud (zeer wisselend, inspelen op de noodzaak)</a:t>
            </a:r>
          </a:p>
          <a:p>
            <a:pPr lvl="1"/>
            <a:r>
              <a:rPr lang="nl-BE" dirty="0"/>
              <a:t>Wat is dementie?</a:t>
            </a:r>
          </a:p>
          <a:p>
            <a:pPr lvl="1"/>
            <a:r>
              <a:rPr lang="nl-BE" dirty="0"/>
              <a:t>Hoe omgaan met mensen met dementie</a:t>
            </a:r>
          </a:p>
          <a:p>
            <a:pPr lvl="1"/>
            <a:r>
              <a:rPr lang="nl-BE" dirty="0"/>
              <a:t>Info over hulpmiddelen  (klok, tv bakje, telefoon, alarmsysteem, </a:t>
            </a:r>
            <a:r>
              <a:rPr lang="nl-BE" dirty="0" err="1"/>
              <a:t>famileo</a:t>
            </a:r>
            <a:r>
              <a:rPr lang="nl-BE" dirty="0"/>
              <a:t>,….) </a:t>
            </a:r>
          </a:p>
          <a:p>
            <a:pPr lvl="1"/>
            <a:r>
              <a:rPr lang="nl-BE" dirty="0"/>
              <a:t>Preventieve aanvragen </a:t>
            </a:r>
            <a:r>
              <a:rPr lang="nl-BE" dirty="0" err="1"/>
              <a:t>wzc</a:t>
            </a:r>
            <a:endParaRPr lang="nl-BE" dirty="0"/>
          </a:p>
          <a:p>
            <a:pPr lvl="1"/>
            <a:r>
              <a:rPr lang="nl-BE" dirty="0"/>
              <a:t>Vroegtijdige zorgplanning</a:t>
            </a:r>
          </a:p>
          <a:p>
            <a:pPr lvl="1"/>
            <a:r>
              <a:rPr lang="nl-BE" dirty="0"/>
              <a:t>Zorgvolmacht</a:t>
            </a:r>
          </a:p>
          <a:p>
            <a:pPr lvl="1"/>
            <a:r>
              <a:rPr lang="nl-BE" dirty="0"/>
              <a:t>Autorijverbod </a:t>
            </a:r>
          </a:p>
          <a:p>
            <a:pPr lvl="1"/>
            <a:r>
              <a:rPr lang="nl-BE" dirty="0"/>
              <a:t>Zelfzorg mantelzorgers/ respijtzorg</a:t>
            </a:r>
          </a:p>
          <a:p>
            <a:pPr lvl="1"/>
            <a:r>
              <a:rPr lang="nl-BE" dirty="0"/>
              <a:t>Dementiedoos meegeven</a:t>
            </a:r>
          </a:p>
        </p:txBody>
      </p:sp>
    </p:spTree>
    <p:extLst>
      <p:ext uri="{BB962C8B-B14F-4D97-AF65-F5344CB8AC3E}">
        <p14:creationId xmlns:p14="http://schemas.microsoft.com/office/powerpoint/2010/main" val="22596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8406C-B1CC-4639-898A-2DC3113C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Proefproject: eind januari 2026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DB00C8-AC02-4233-9F4F-DD57A2D91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Een traject van 10 weken: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Patiënt: cognitief </a:t>
            </a:r>
            <a:r>
              <a:rPr lang="nl-BE" dirty="0" err="1"/>
              <a:t>revatraject</a:t>
            </a:r>
            <a:r>
              <a:rPr lang="nl-BE" dirty="0"/>
              <a:t>: 2 x 1,5u oefenen/ week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Mantelzorgers: </a:t>
            </a:r>
          </a:p>
          <a:p>
            <a:pPr lvl="2"/>
            <a:r>
              <a:rPr lang="nl-BE" dirty="0"/>
              <a:t>cursus ‘dementie en nu’ (2u)</a:t>
            </a:r>
          </a:p>
          <a:p>
            <a:pPr lvl="2"/>
            <a:r>
              <a:rPr lang="nl-BE" dirty="0"/>
              <a:t>Dementiecafé aanbieden (1,5u)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07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872D5-FA55-4307-9AF1-9330B30E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Geheugenkliniek: doelgroep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737590-F42C-4F70-A5E1-E1E278B747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Via de neuroloog voor mensen van alle leeftijden</a:t>
            </a:r>
          </a:p>
          <a:p>
            <a:pPr lvl="1"/>
            <a:r>
              <a:rPr lang="nl-BE" dirty="0"/>
              <a:t>Via het secretariaat neurologie: 056/52 21 72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Via het geriatrisch dagziekenhuis Menen: </a:t>
            </a:r>
          </a:p>
          <a:p>
            <a:pPr lvl="1"/>
            <a:r>
              <a:rPr lang="nl-BE" dirty="0"/>
              <a:t>Vanaf 70 jaar</a:t>
            </a:r>
          </a:p>
          <a:p>
            <a:pPr lvl="1"/>
            <a:r>
              <a:rPr lang="nl-BE" dirty="0"/>
              <a:t>Iedereen kan aanmelden, wel een verwijsbrief nodig van de arts</a:t>
            </a:r>
          </a:p>
          <a:p>
            <a:pPr lvl="2"/>
            <a:r>
              <a:rPr lang="nl-BE" dirty="0"/>
              <a:t>De huisarts</a:t>
            </a:r>
          </a:p>
          <a:p>
            <a:pPr lvl="2"/>
            <a:r>
              <a:rPr lang="nl-BE" dirty="0"/>
              <a:t>De specialist</a:t>
            </a:r>
          </a:p>
          <a:p>
            <a:pPr lvl="2"/>
            <a:r>
              <a:rPr lang="nl-BE" dirty="0"/>
              <a:t>Na een ziekenhuisopname</a:t>
            </a:r>
          </a:p>
          <a:p>
            <a:pPr lvl="1"/>
            <a:r>
              <a:rPr lang="nl-BE" dirty="0"/>
              <a:t>Geheugenklachten kunnen verschillende oorzaken hebben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		Campus Menen: 056/52 21 62</a:t>
            </a:r>
          </a:p>
          <a:p>
            <a:pPr marL="457200" lvl="1" indent="0">
              <a:buNone/>
            </a:pPr>
            <a:r>
              <a:rPr lang="nl-BE" dirty="0"/>
              <a:t>			Elke weekdag van 8u tot 16u30 (behalve op woensdag)</a:t>
            </a:r>
          </a:p>
          <a:p>
            <a:pPr marL="457200" lvl="1" indent="0">
              <a:buNone/>
            </a:pPr>
            <a:r>
              <a:rPr lang="nl-BE" dirty="0"/>
              <a:t>			dzh.ger.menen@azdelta.be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40ADB0-150C-4AEC-9B94-1095995C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72" y="133421"/>
            <a:ext cx="462726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5D246-2F8E-49B2-8614-2EAC368B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er nog 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613425-52A3-48DE-A0E8-8F80194B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801200"/>
            <a:ext cx="7996131" cy="4559693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0A958-3C6F-4C3A-9CF5-8E5524538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6423" y="801200"/>
            <a:ext cx="8755099" cy="5429918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037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Geriaters + ouderenpsychiater (Dr Leterme)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2DDA68-0517-43A2-817F-BCA68D81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19" y="3739215"/>
            <a:ext cx="1814802" cy="21387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D332B37-6F3E-4AF5-9DEF-7C190287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1526820"/>
            <a:ext cx="6823240" cy="51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Multidisciplinair team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1E22A5-00E9-4DC9-BD84-03865962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35" y="1208948"/>
            <a:ext cx="1260868" cy="145883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1940694" y="801200"/>
            <a:ext cx="9918513" cy="60567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Verpleegkundigen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BE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BE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BE" dirty="0">
                <a:latin typeface="Calibri" panose="020F0502020204030204"/>
              </a:rPr>
              <a:t>Psychologen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BE" dirty="0">
                <a:latin typeface="Calibri" panose="020F0502020204030204"/>
              </a:rPr>
              <a:t>								verantwoordelijke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BE" dirty="0">
                <a:latin typeface="Calibri" panose="020F0502020204030204"/>
              </a:rPr>
              <a:t>									</a:t>
            </a:r>
            <a:r>
              <a:rPr lang="nl-BE" dirty="0" err="1">
                <a:latin typeface="Calibri" panose="020F0502020204030204"/>
              </a:rPr>
              <a:t>gdz</a:t>
            </a:r>
            <a:endParaRPr lang="nl-BE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BE" dirty="0">
                <a:latin typeface="Calibri" panose="020F0502020204030204"/>
              </a:rPr>
              <a:t>ergotherapeuten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38205B-1504-4271-BB67-2435F524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95" y="1208948"/>
            <a:ext cx="1260868" cy="14588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F927F6-9D0C-467D-9BC1-2E26DB6C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815" y="1208948"/>
            <a:ext cx="1260868" cy="14588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90DD8F-1C76-4093-8C77-1EBE2EF8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646" y="2988296"/>
            <a:ext cx="1260867" cy="15365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760E04-0A7A-49E1-9362-6F35E9ACE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764" y="2988297"/>
            <a:ext cx="1174798" cy="15365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FC01386-ADB1-42FC-AB18-D53FAD55A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828" y="2988297"/>
            <a:ext cx="1297855" cy="15365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D5BCDEF-805E-4E7F-9E41-41FD581C3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804" y="4962014"/>
            <a:ext cx="1260867" cy="14588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0D9B29-C577-44DC-B831-638025E91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163" y="4962014"/>
            <a:ext cx="1260866" cy="14588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88D296-EBD1-40CD-A438-F97245595E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0972" y="740175"/>
            <a:ext cx="1687397" cy="22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6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2A2FB-F3E7-4C2C-AA4D-49ACC639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Dag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6587E2-FE81-4BED-AB8C-9663D40844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1090333"/>
            <a:ext cx="11335575" cy="5074797"/>
          </a:xfrm>
        </p:spPr>
        <p:txBody>
          <a:bodyPr/>
          <a:lstStyle/>
          <a:p>
            <a:pPr>
              <a:buFontTx/>
              <a:buChar char="-"/>
            </a:pPr>
            <a:r>
              <a:rPr lang="nl-BE" dirty="0"/>
              <a:t>VPK: parameters nemen, labo, EKG (zo nodig extra, </a:t>
            </a:r>
            <a:r>
              <a:rPr lang="nl-BE" dirty="0" err="1"/>
              <a:t>afh</a:t>
            </a:r>
            <a:r>
              <a:rPr lang="nl-BE" dirty="0"/>
              <a:t> van resultaat)</a:t>
            </a:r>
          </a:p>
          <a:p>
            <a:pPr>
              <a:buFontTx/>
              <a:buChar char="-"/>
            </a:pPr>
            <a:r>
              <a:rPr lang="nl-BE" dirty="0"/>
              <a:t>Medische beeldvorming: NMR of CT hersenen </a:t>
            </a:r>
          </a:p>
          <a:p>
            <a:pPr>
              <a:buFontTx/>
              <a:buChar char="-"/>
            </a:pPr>
            <a:r>
              <a:rPr lang="nl-BE" dirty="0"/>
              <a:t>Familie: </a:t>
            </a:r>
            <a:r>
              <a:rPr lang="nl-BE" i="1" dirty="0"/>
              <a:t>vragenlijst</a:t>
            </a:r>
            <a:r>
              <a:rPr lang="nl-BE" dirty="0"/>
              <a:t> + gesprek geriater</a:t>
            </a:r>
          </a:p>
          <a:p>
            <a:pPr>
              <a:buFontTx/>
              <a:buChar char="-"/>
            </a:pPr>
            <a:r>
              <a:rPr lang="nl-BE" dirty="0"/>
              <a:t>Ergo: verschillende testen: </a:t>
            </a:r>
          </a:p>
          <a:p>
            <a:pPr lvl="1">
              <a:buFontTx/>
              <a:buChar char="-"/>
            </a:pPr>
            <a:r>
              <a:rPr lang="nl-BE" dirty="0"/>
              <a:t>MMSE </a:t>
            </a:r>
          </a:p>
          <a:p>
            <a:pPr lvl="1">
              <a:buFontTx/>
              <a:buChar char="-"/>
            </a:pPr>
            <a:r>
              <a:rPr lang="nl-BE" dirty="0"/>
              <a:t>kloktest</a:t>
            </a:r>
          </a:p>
          <a:p>
            <a:pPr lvl="1">
              <a:buFontTx/>
              <a:buChar char="-"/>
            </a:pPr>
            <a:r>
              <a:rPr lang="nl-BE" dirty="0"/>
              <a:t>dubbeltaken ( </a:t>
            </a:r>
            <a:r>
              <a:rPr lang="nl-BE" dirty="0" err="1"/>
              <a:t>vb</a:t>
            </a:r>
            <a:r>
              <a:rPr lang="nl-BE" dirty="0"/>
              <a:t>: 3 meter en dagen van de week omgekeerd, 6 meter rekenopdracht of taalopdracht, alternerend)</a:t>
            </a:r>
          </a:p>
          <a:p>
            <a:pPr lvl="1">
              <a:buFontTx/>
              <a:buChar char="-"/>
            </a:pPr>
            <a:r>
              <a:rPr lang="nl-BE" dirty="0"/>
              <a:t>GDS</a:t>
            </a:r>
          </a:p>
          <a:p>
            <a:pPr lvl="1">
              <a:buFontTx/>
              <a:buChar char="-"/>
            </a:pPr>
            <a:r>
              <a:rPr lang="nl-BE" dirty="0"/>
              <a:t>MOCA, eventueel ACER (grondiger)</a:t>
            </a:r>
          </a:p>
          <a:p>
            <a:pPr lvl="1">
              <a:buFontTx/>
              <a:buChar char="-"/>
            </a:pPr>
            <a:r>
              <a:rPr lang="nl-BE" dirty="0"/>
              <a:t>Functionele testen zoals handknijpkracht, </a:t>
            </a:r>
            <a:r>
              <a:rPr lang="nl-BE" dirty="0" err="1"/>
              <a:t>tinetti</a:t>
            </a:r>
            <a:r>
              <a:rPr lang="nl-BE" dirty="0"/>
              <a:t> (evenwicht en gang), </a:t>
            </a:r>
            <a:r>
              <a:rPr lang="nl-BE" dirty="0" err="1"/>
              <a:t>chair</a:t>
            </a:r>
            <a:r>
              <a:rPr lang="nl-BE" dirty="0"/>
              <a:t> stand test, 6 minuten wandeltest, </a:t>
            </a:r>
            <a:r>
              <a:rPr lang="nl-BE" dirty="0" err="1"/>
              <a:t>sarcopenie</a:t>
            </a:r>
            <a:r>
              <a:rPr lang="nl-BE" dirty="0"/>
              <a:t> vragentest, wandelsnelheid</a:t>
            </a:r>
          </a:p>
          <a:p>
            <a:pPr lvl="1">
              <a:buFontTx/>
              <a:buChar char="-"/>
            </a:pPr>
            <a:r>
              <a:rPr lang="nl-BE" dirty="0"/>
              <a:t>CPT test (thuishulp in kaart brengen)</a:t>
            </a:r>
          </a:p>
          <a:p>
            <a:pPr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04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4B3A1-CB2F-47C8-9526-CAA92C86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1C992B-66BA-47A3-B7D5-07F9887B4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1216" y="801200"/>
            <a:ext cx="10727990" cy="52036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BE" sz="1800" b="1" dirty="0"/>
              <a:t>Demografische gegevens </a:t>
            </a:r>
          </a:p>
          <a:p>
            <a:pPr marL="0" indent="0">
              <a:buNone/>
            </a:pPr>
            <a:r>
              <a:rPr lang="nl-BE" sz="1800" dirty="0"/>
              <a:t>• Ik ben ☐ Partner ☐Zoon/ Dochter ☐ Andere: _____________________ </a:t>
            </a:r>
          </a:p>
          <a:p>
            <a:pPr marL="0" indent="0">
              <a:buNone/>
            </a:pPr>
            <a:r>
              <a:rPr lang="nl-BE" sz="1800" dirty="0"/>
              <a:t>• Is de patiënt alleenwonend? ☐JA ☐NEE</a:t>
            </a:r>
          </a:p>
          <a:p>
            <a:pPr marL="0" indent="0">
              <a:buNone/>
            </a:pPr>
            <a:r>
              <a:rPr lang="nl-BE" sz="1800" dirty="0"/>
              <a:t>• Is de patiënt weduwe/weduwnaar? ☐JA ☐NEE </a:t>
            </a:r>
          </a:p>
          <a:p>
            <a:pPr marL="0" indent="0">
              <a:buNone/>
            </a:pPr>
            <a:r>
              <a:rPr lang="nl-BE" sz="1800" dirty="0"/>
              <a:t>• Zijn er recent naasten overleden van de patiënt? ☐JA ☐NEE </a:t>
            </a:r>
          </a:p>
          <a:p>
            <a:pPr marL="0" indent="0">
              <a:buNone/>
            </a:pPr>
            <a:r>
              <a:rPr lang="nl-BE" sz="1800" dirty="0"/>
              <a:t>• Zijn er recente belangrijke veranderingen bij dierbaren (vb. ziekte kind, scheiding)? ☐JA ☐NEE </a:t>
            </a:r>
          </a:p>
          <a:p>
            <a:pPr marL="0" indent="0">
              <a:buNone/>
            </a:pPr>
            <a:r>
              <a:rPr lang="nl-BE" sz="1800" dirty="0"/>
              <a:t>• Wat is de moedertaal van de patiënt? _____________________________ </a:t>
            </a:r>
          </a:p>
          <a:p>
            <a:pPr marL="0" indent="0">
              <a:buNone/>
            </a:pPr>
            <a:r>
              <a:rPr lang="nl-BE" sz="1800" dirty="0"/>
              <a:t>• Tot welke leeftijd is de patiënt naar school geweest? _________________ </a:t>
            </a:r>
          </a:p>
          <a:p>
            <a:pPr marL="0" indent="0">
              <a:buNone/>
            </a:pPr>
            <a:r>
              <a:rPr lang="nl-BE" sz="1800" dirty="0"/>
              <a:t>• Waren er moeilijkheden op school? ☐JA ☐NEE ☐ GEEN IDEE o Zo ja, specifieer 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• Wat was zijn of haar beroep? ___________________________________ </a:t>
            </a:r>
          </a:p>
          <a:p>
            <a:pPr marL="0" indent="0">
              <a:buNone/>
            </a:pPr>
            <a:r>
              <a:rPr lang="nl-BE" sz="1800" dirty="0"/>
              <a:t>• Hoe lang is de patiënt op pensioen? ______________________________ </a:t>
            </a:r>
          </a:p>
          <a:p>
            <a:pPr marL="0" indent="0">
              <a:buNone/>
            </a:pPr>
            <a:r>
              <a:rPr lang="nl-BE" sz="1800" dirty="0"/>
              <a:t>• Wat zijn of waren de hobby’s van de patiënt? ______________________ </a:t>
            </a:r>
          </a:p>
          <a:p>
            <a:pPr marL="0" indent="0">
              <a:buNone/>
            </a:pPr>
            <a:r>
              <a:rPr lang="nl-BE" sz="1800" dirty="0"/>
              <a:t>• Had de patiënt in het verleden contact met chemische stoffen door zijn/ haar werk of hobby’s? </a:t>
            </a:r>
          </a:p>
          <a:p>
            <a:pPr marL="0" indent="0">
              <a:buNone/>
            </a:pPr>
            <a:r>
              <a:rPr lang="nl-BE" sz="1800" dirty="0"/>
              <a:t>	(vb. verf, inkt) ☐JA ☐NEE </a:t>
            </a:r>
          </a:p>
        </p:txBody>
      </p:sp>
    </p:spTree>
    <p:extLst>
      <p:ext uri="{BB962C8B-B14F-4D97-AF65-F5344CB8AC3E}">
        <p14:creationId xmlns:p14="http://schemas.microsoft.com/office/powerpoint/2010/main" val="325510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B489D-8C6A-4098-B08B-6BD232E7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63CBB3-EE50-41D8-A04E-47C81E807F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95547"/>
            <a:ext cx="11335575" cy="4693296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2. </a:t>
            </a:r>
            <a:r>
              <a:rPr lang="nl-BE" sz="1800" b="1" dirty="0"/>
              <a:t>Medische voorgeschiedenis </a:t>
            </a:r>
          </a:p>
          <a:p>
            <a:pPr marL="0" indent="0">
              <a:buNone/>
            </a:pPr>
            <a:r>
              <a:rPr lang="nl-BE" sz="1800" dirty="0"/>
              <a:t>• Was de patiënt ooit betrokken bij een verkeersongeval met lichamelijke letsels of ernstige veranderingen (vb. geheugen, gedragsmoeilijkheden) tot gevolg? ☐JA ☐NEE </a:t>
            </a:r>
          </a:p>
          <a:p>
            <a:pPr marL="0" indent="0">
              <a:buNone/>
            </a:pPr>
            <a:r>
              <a:rPr lang="nl-BE" sz="1800" dirty="0"/>
              <a:t>• Had de patiënt ooit een hoofdtrauma (vb. Na een val)? ☐JA ☐NEE o Zo ja, wat was de oorzaak? _________________</a:t>
            </a:r>
          </a:p>
          <a:p>
            <a:pPr marL="0" indent="0">
              <a:buNone/>
            </a:pPr>
            <a:r>
              <a:rPr lang="nl-BE" sz="1800" dirty="0"/>
              <a:t>• Zijn er gehoormoeilijkheden aanwezig? ☐ LICHT ☐ MATIG ☐ ERNSTIG </a:t>
            </a:r>
          </a:p>
          <a:p>
            <a:pPr marL="0" indent="0">
              <a:buNone/>
            </a:pPr>
            <a:r>
              <a:rPr lang="nl-BE" sz="1800" dirty="0"/>
              <a:t>• Zijn er zichtproblemen aanwezig? ☐ LICHT ☐ MATIG ☐ ERNSTIG </a:t>
            </a:r>
          </a:p>
          <a:p>
            <a:pPr marL="0" indent="0">
              <a:buNone/>
            </a:pPr>
            <a:r>
              <a:rPr lang="nl-BE" sz="1800" dirty="0"/>
              <a:t>• Zijn er evenwichtsmoeilijkheden aanwezig? ☐ JA ☐ SOMS ☐ NEE </a:t>
            </a:r>
          </a:p>
          <a:p>
            <a:pPr marL="0" indent="0">
              <a:buNone/>
            </a:pPr>
            <a:r>
              <a:rPr lang="nl-BE" sz="1800" dirty="0"/>
              <a:t>• Valt de patiënt regelmatig? ☐ JA ☐ SOMS ☐ NEE o Indien ja/soms: hoe frequent? ☐ DAGELIJKS ☐ WEKELIJKS ☐ MAANDELIJKS </a:t>
            </a:r>
          </a:p>
          <a:p>
            <a:pPr marL="0" indent="0">
              <a:buNone/>
            </a:pPr>
            <a:r>
              <a:rPr lang="nl-BE" sz="1800" dirty="0"/>
              <a:t>• Heeft de patiënt de laatste twee jaar (ernstige) operaties ondergaan onder algemene verdoving? ☐JA ☐NEE o Zo ja, specifieer 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• Is er diabetes (suikerziekte) aanwezig? ☐JA ☐NEE</a:t>
            </a:r>
          </a:p>
          <a:p>
            <a:pPr marL="0" indent="0">
              <a:buNone/>
            </a:pPr>
            <a:r>
              <a:rPr lang="nl-BE" sz="1800" dirty="0"/>
              <a:t>Heeft de patiënt hartziekten? ☐JA ☐NEE o Zo ja, specifieer 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• Is er gekend vaatlijden (vernauwde/afgesloten (slag)aders) bij de patiënt? ☐JA ☐NEE o Zo ja, specifieer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561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BE129-0155-4539-A4BB-E796A53A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1DC998-5A0F-4153-B908-F7BFF8CB0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1"/>
            <a:ext cx="11335575" cy="4787642"/>
          </a:xfrm>
        </p:spPr>
        <p:txBody>
          <a:bodyPr/>
          <a:lstStyle/>
          <a:p>
            <a:pPr marL="0" indent="0">
              <a:buNone/>
            </a:pPr>
            <a:r>
              <a:rPr lang="nl-BE" sz="1800" b="1" dirty="0"/>
              <a:t>3. Psychiatrische voorgeschiedenis </a:t>
            </a:r>
          </a:p>
          <a:p>
            <a:pPr marL="0" indent="0">
              <a:buNone/>
            </a:pPr>
            <a:r>
              <a:rPr lang="nl-BE" sz="1800" dirty="0"/>
              <a:t>• Heeft de patiënt in het verleden periodes van psychische moeilijkheden gekend (vb. depressie, angstklachten, psychose, rouw)? ☐JA ☐NEE o Zo ja, wanneer was dit? __________________________________ </a:t>
            </a:r>
          </a:p>
          <a:p>
            <a:pPr marL="0" indent="0">
              <a:buNone/>
            </a:pPr>
            <a:r>
              <a:rPr lang="nl-BE" sz="1800" dirty="0"/>
              <a:t>• Was er reeds een opname in het ziekenhuis omwille van bovenstaande moeilijkheden? ☐JA ☐NEE o Zo ja, hoelang, waar/wanneer en omwille van? ________________ _________________________________________________________ </a:t>
            </a:r>
          </a:p>
          <a:p>
            <a:pPr marL="0" indent="0">
              <a:buNone/>
            </a:pPr>
            <a:r>
              <a:rPr lang="nl-BE" sz="1800" dirty="0"/>
              <a:t>* Is er overmatig gebruik van medicatie of andere middelen (vb. slaapmedicatie, kalmerende middelen, kruiden)? ☐JA ☐NEE o Zo ja, welke middelen?___________________________________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68A6CC-464F-4093-BB5F-4D5A7677C284}"/>
              </a:ext>
            </a:extLst>
          </p:cNvPr>
          <p:cNvSpPr txBox="1"/>
          <p:nvPr/>
        </p:nvSpPr>
        <p:spPr>
          <a:xfrm>
            <a:off x="523630" y="1169199"/>
            <a:ext cx="86180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b="1" dirty="0"/>
              <a:t>4. Dagelijks functioneren </a:t>
            </a:r>
          </a:p>
          <a:p>
            <a:r>
              <a:rPr lang="nl-BE" dirty="0"/>
              <a:t>• Drinkt de patiënt alcohol: ☐JA ☐SOMS ☐NEE ☐ENKEL BIJ GELEGENHEDEN </a:t>
            </a:r>
          </a:p>
          <a:p>
            <a:r>
              <a:rPr lang="nl-BE" dirty="0"/>
              <a:t>	o Hoeveel eenheden per dag? _______________________________ </a:t>
            </a:r>
          </a:p>
          <a:p>
            <a:r>
              <a:rPr lang="nl-BE" dirty="0"/>
              <a:t>	o Wat drinkt de patiënt zoal? ________________________________ </a:t>
            </a:r>
          </a:p>
          <a:p>
            <a:r>
              <a:rPr lang="nl-BE" dirty="0"/>
              <a:t>	o Drinkt de patiënt meer/minder dan vroeger? __________________ </a:t>
            </a:r>
          </a:p>
          <a:p>
            <a:r>
              <a:rPr lang="nl-BE" dirty="0"/>
              <a:t>• Rookt de patiënt? ☐JA ☐SOMS ☐NEE o Zo ja, hoeveel sigaretten per dag? ________</a:t>
            </a:r>
          </a:p>
          <a:p>
            <a:r>
              <a:rPr lang="nl-BE" dirty="0"/>
              <a:t>• Heeft de patiënt vroeger gerookt? ☐JA ☐SOMS ☐NEE o Zo ja, hoeveel sigaretten per dag? ___________________________ </a:t>
            </a:r>
          </a:p>
          <a:p>
            <a:r>
              <a:rPr lang="nl-BE" dirty="0"/>
              <a:t>• Gebruikt de patiënt drugs? ☐JA ☐NEE ☐VROEGER o Zo ja, welk product? </a:t>
            </a:r>
          </a:p>
        </p:txBody>
      </p:sp>
    </p:spTree>
    <p:extLst>
      <p:ext uri="{BB962C8B-B14F-4D97-AF65-F5344CB8AC3E}">
        <p14:creationId xmlns:p14="http://schemas.microsoft.com/office/powerpoint/2010/main" val="58967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75B4A-8BBB-43FE-A179-03405CD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Vragenlijst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061F66-F2CD-4129-8146-C631ECE90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631" y="801200"/>
            <a:ext cx="11335575" cy="4787642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• Rijdt de patiënt met de wagen? ☐JA ☐NEE </a:t>
            </a:r>
          </a:p>
          <a:p>
            <a:pPr marL="0" indent="0">
              <a:buNone/>
            </a:pPr>
            <a:r>
              <a:rPr lang="nl-BE" sz="1800" dirty="0"/>
              <a:t>	o Zo ja, voelt dit nog veilig aan? ☐JA ☐SOMS ☐NEE ☐GEEN IDEE </a:t>
            </a:r>
          </a:p>
          <a:p>
            <a:pPr marL="0" indent="0">
              <a:buNone/>
            </a:pPr>
            <a:r>
              <a:rPr lang="nl-BE" sz="1800" dirty="0"/>
              <a:t>• Heeft de patiënt een goede eetlust? ☐JA ☐MATIG ☐NEE </a:t>
            </a:r>
          </a:p>
          <a:p>
            <a:pPr marL="0" indent="0">
              <a:buNone/>
            </a:pPr>
            <a:r>
              <a:rPr lang="nl-BE" sz="1800" dirty="0"/>
              <a:t>• Eet de patiënt minder dan vroeger? ☐JA ☐NEE Pagina 3 van 4 </a:t>
            </a:r>
          </a:p>
          <a:p>
            <a:pPr marL="0" indent="0">
              <a:buNone/>
            </a:pPr>
            <a:r>
              <a:rPr lang="nl-BE" sz="1800" dirty="0"/>
              <a:t>• Is er sprake van ongewenst gewichtsverlies in de afgelopen 6 maanden? ☐JA ☐NEE </a:t>
            </a:r>
          </a:p>
          <a:p>
            <a:pPr marL="0" indent="0">
              <a:buNone/>
            </a:pPr>
            <a:r>
              <a:rPr lang="nl-BE" sz="1800" dirty="0"/>
              <a:t>	o Zo ja, hoeveel kg? _________</a:t>
            </a:r>
          </a:p>
          <a:p>
            <a:pPr marL="0" indent="0">
              <a:buNone/>
            </a:pPr>
            <a:r>
              <a:rPr lang="nl-BE" sz="1800" dirty="0"/>
              <a:t>• Worden er maaltijden </a:t>
            </a:r>
            <a:r>
              <a:rPr lang="nl-BE" sz="1800" dirty="0" err="1"/>
              <a:t>overgeslaan</a:t>
            </a:r>
            <a:r>
              <a:rPr lang="nl-BE" sz="1800" dirty="0"/>
              <a:t>? ☐JA ☐NEE ☐GEEN IDEE </a:t>
            </a:r>
          </a:p>
          <a:p>
            <a:pPr marL="0" indent="0">
              <a:buNone/>
            </a:pPr>
            <a:r>
              <a:rPr lang="nl-BE" sz="1800" dirty="0"/>
              <a:t>• Kookt de patiënt zelf? ☐JA ☐NEE o Zo nee, wie staat in voor de warme maaltijd?</a:t>
            </a:r>
          </a:p>
          <a:p>
            <a:pPr marL="0" indent="0">
              <a:buNone/>
            </a:pPr>
            <a:r>
              <a:rPr lang="nl-BE" sz="1800" dirty="0"/>
              <a:t>	o Zo ja, gebeurt het koken veilig? ☐JA ☐SOMS ☐NEE ☐GEEN IDEE </a:t>
            </a:r>
          </a:p>
          <a:p>
            <a:pPr marL="0" indent="0">
              <a:buNone/>
            </a:pPr>
            <a:r>
              <a:rPr lang="nl-BE" sz="1800" dirty="0"/>
              <a:t>• Slaapt de patiënt goed? ☐JA ☐MEESTAL ☐SOMS ☐NEE ☐GEEN IDEE </a:t>
            </a:r>
          </a:p>
          <a:p>
            <a:pPr marL="0" indent="0">
              <a:buNone/>
            </a:pPr>
            <a:r>
              <a:rPr lang="nl-BE" sz="1800" dirty="0"/>
              <a:t>• Hoeveel uur slaapt de patiënt gemiddeld per nacht? ☐ &lt; 7u ☐7-8u ☐ &gt; 8u </a:t>
            </a:r>
          </a:p>
          <a:p>
            <a:pPr marL="0" indent="0">
              <a:buNone/>
            </a:pPr>
            <a:r>
              <a:rPr lang="nl-BE" sz="1800" dirty="0"/>
              <a:t>• Slaapt de patiënt gemiddeld meer/minder uur per nacht? ☐MINDER ☐MEER </a:t>
            </a:r>
          </a:p>
          <a:p>
            <a:pPr marL="0" indent="0">
              <a:buNone/>
            </a:pPr>
            <a:r>
              <a:rPr lang="nl-BE" sz="1800" dirty="0"/>
              <a:t>• Kan de patiënt goed inslapen? ☐JA ☐NEE </a:t>
            </a:r>
          </a:p>
          <a:p>
            <a:pPr marL="0" indent="0">
              <a:buNone/>
            </a:pPr>
            <a:r>
              <a:rPr lang="nl-BE" sz="1800" dirty="0"/>
              <a:t>• Kan de patiënt goed doorslapen? ☐JA ☐NEE </a:t>
            </a:r>
          </a:p>
        </p:txBody>
      </p:sp>
    </p:spTree>
    <p:extLst>
      <p:ext uri="{BB962C8B-B14F-4D97-AF65-F5344CB8AC3E}">
        <p14:creationId xmlns:p14="http://schemas.microsoft.com/office/powerpoint/2010/main" val="1335382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KB_001_Sjabloon PPT AZ Delta_cluster ouderen [Alleen-lezen]" id="{8AD524A2-0805-41EF-A035-880288749BDB}" vid="{B054B2A1-EE89-400F-999D-FE4B881C2A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 Delta cluster ouderen</Template>
  <TotalTime>785</TotalTime>
  <Words>1752</Words>
  <Application>Microsoft Office PowerPoint</Application>
  <PresentationFormat>Breedbeeld</PresentationFormat>
  <Paragraphs>185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Kantoorthema</vt:lpstr>
      <vt:lpstr>Geriatrisch dagziekenhuis AZ Delta Menen: geheugenkliniek</vt:lpstr>
      <vt:lpstr>Geheugenkliniek: doelgroep</vt:lpstr>
      <vt:lpstr>Geriaters + ouderenpsychiater (Dr Leterme)</vt:lpstr>
      <vt:lpstr>Multidisciplinair team</vt:lpstr>
      <vt:lpstr>Dag 1</vt:lpstr>
      <vt:lpstr>Vragenlijst </vt:lpstr>
      <vt:lpstr>Vragenlijst</vt:lpstr>
      <vt:lpstr>Vragenlijst</vt:lpstr>
      <vt:lpstr>Vragenlijst</vt:lpstr>
      <vt:lpstr>Vragenlijst</vt:lpstr>
      <vt:lpstr>Vragenlijst</vt:lpstr>
      <vt:lpstr>Vragenlijst</vt:lpstr>
      <vt:lpstr>Dag 2 noodzakelijk?</vt:lpstr>
      <vt:lpstr>Indien neuropsychologische testen noodzakelijk: dag 2 inplannen</vt:lpstr>
      <vt:lpstr>Kostprijs neuropsychologische testen</vt:lpstr>
      <vt:lpstr>Praktische info voor de patiënt </vt:lpstr>
      <vt:lpstr>Praktische info voor de familie</vt:lpstr>
      <vt:lpstr>Nazorgtraject </vt:lpstr>
      <vt:lpstr>Proefproject: eind januari 2026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Verhelle Anja</dc:creator>
  <cp:lastModifiedBy>Verhelle Anja</cp:lastModifiedBy>
  <cp:revision>51</cp:revision>
  <dcterms:created xsi:type="dcterms:W3CDTF">2025-04-15T13:10:22Z</dcterms:created>
  <dcterms:modified xsi:type="dcterms:W3CDTF">2025-09-24T11:28:20Z</dcterms:modified>
</cp:coreProperties>
</file>