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70" r:id="rId6"/>
    <p:sldId id="283" r:id="rId7"/>
    <p:sldId id="271" r:id="rId8"/>
    <p:sldId id="276" r:id="rId9"/>
    <p:sldId id="277" r:id="rId10"/>
    <p:sldId id="278" r:id="rId11"/>
    <p:sldId id="272" r:id="rId12"/>
    <p:sldId id="281" r:id="rId13"/>
    <p:sldId id="280" r:id="rId14"/>
    <p:sldId id="273" r:id="rId15"/>
    <p:sldId id="274" r:id="rId16"/>
    <p:sldId id="282" r:id="rId17"/>
    <p:sldId id="279"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49886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7568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3224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7568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2811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5863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12a5f55da6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12a5f55da6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2a5f55da6a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2a5f55da6a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2a5f55da6a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2a5f55da6a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9738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2456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5373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1710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2a5f55da6a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2a5f55da6a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7921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3" name="Google Shape;13;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9" name="Google Shape;29;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6" name="Google Shape;36;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0" name="Google Shape;40;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1" name="Google Shape;41;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rot="10800000">
            <a:off x="7197950" y="-319950"/>
            <a:ext cx="2548475" cy="2102650"/>
          </a:xfrm>
          <a:prstGeom prst="flowChartExtract">
            <a:avLst/>
          </a:prstGeom>
          <a:solidFill>
            <a:srgbClr val="FFD966"/>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p:nvPr/>
        </p:nvSpPr>
        <p:spPr>
          <a:xfrm>
            <a:off x="-725300" y="3207200"/>
            <a:ext cx="2548475" cy="2102650"/>
          </a:xfrm>
          <a:prstGeom prst="flowChartExtract">
            <a:avLst/>
          </a:prstGeom>
          <a:solidFill>
            <a:srgbClr val="1155CC"/>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9" name="Google Shape;9;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10" name="Google Shape;10;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laatjevaccineren.be/uitnodigingsbrief-covid-19-vaccinatie-in-andere-talen"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apotheek.be/"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nl" dirty="0">
                <a:solidFill>
                  <a:srgbClr val="1155CC"/>
                </a:solidFill>
              </a:rPr>
              <a:t>Presentatie </a:t>
            </a:r>
            <a:endParaRPr dirty="0">
              <a:solidFill>
                <a:srgbClr val="1155CC"/>
              </a:solidFill>
            </a:endParaRPr>
          </a:p>
          <a:p>
            <a:pPr marL="0" lvl="0" indent="0" algn="ctr" rtl="0">
              <a:spcBef>
                <a:spcPts val="0"/>
              </a:spcBef>
              <a:spcAft>
                <a:spcPts val="0"/>
              </a:spcAft>
              <a:buNone/>
            </a:pPr>
            <a:r>
              <a:rPr lang="nl" dirty="0">
                <a:solidFill>
                  <a:srgbClr val="1155CC"/>
                </a:solidFill>
              </a:rPr>
              <a:t>Zorg en vaccinatie</a:t>
            </a:r>
            <a:endParaRPr dirty="0">
              <a:solidFill>
                <a:srgbClr val="1155CC"/>
              </a:solidFill>
            </a:endParaRPr>
          </a:p>
        </p:txBody>
      </p:sp>
      <p:sp>
        <p:nvSpPr>
          <p:cNvPr id="57" name="Google Shape;57;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nl" sz="2300"/>
              <a:t>Eerstelijnszones Oost- &amp; West-Meetjesland</a:t>
            </a:r>
            <a:endParaRPr sz="23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Vaccinatieschema</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p>
            <a:r>
              <a:rPr lang="nl-NL" dirty="0"/>
              <a:t>België en Oekraïense verschillen</a:t>
            </a:r>
          </a:p>
          <a:p>
            <a:endParaRPr lang="nl-NL" dirty="0"/>
          </a:p>
          <a:p>
            <a:r>
              <a:rPr lang="nl-NL" dirty="0"/>
              <a:t>Uitgebreider vaccinatieschema, leeftijdsgebonden</a:t>
            </a:r>
          </a:p>
          <a:p>
            <a:pPr marL="114300" indent="0">
              <a:buNone/>
            </a:pPr>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902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Basisvaccinaties</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p>
            <a:pPr marL="342900" lvl="0" indent="-342900">
              <a:lnSpc>
                <a:spcPct val="107000"/>
              </a:lnSpc>
              <a:spcAft>
                <a:spcPts val="800"/>
              </a:spcAft>
              <a:buFont typeface="+mj-lt"/>
              <a:buAutoNum type="arabicPeriod"/>
              <a:tabLst>
                <a:tab pos="457200" algn="l"/>
              </a:tabLst>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Mazelen, rubella, bof (uitgezonderd </a:t>
            </a:r>
            <a:r>
              <a:rPr lang="nl-BE" sz="1800" dirty="0" err="1">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zwangeren</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Ø"/>
              <a:tabLst>
                <a:tab pos="457200" algn="l"/>
              </a:tabLst>
            </a:pPr>
            <a:r>
              <a:rPr lang="nl-BE" dirty="0">
                <a:solidFill>
                  <a:srgbClr val="303030"/>
                </a:solidFill>
                <a:effectLst/>
                <a:latin typeface="Helvetica" panose="020B0604020202020204" pitchFamily="34" charset="0"/>
                <a:ea typeface="Calibri" panose="020F0502020204030204" pitchFamily="34" charset="0"/>
                <a:cs typeface="Times New Roman" panose="02020603050405020304" pitchFamily="18" charset="0"/>
              </a:rPr>
              <a:t>Deze 3 vaccins zitten samen in 1 spuitje</a:t>
            </a:r>
            <a:endParaRPr lang="nl-BE" dirty="0">
              <a:solidFill>
                <a:srgbClr val="30303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375"/>
              </a:spcBef>
              <a:spcAft>
                <a:spcPts val="800"/>
              </a:spcAft>
              <a:buFont typeface="+mj-lt"/>
              <a:buAutoNum type="arabicPeriod"/>
              <a:tabLst>
                <a:tab pos="457200" algn="l"/>
              </a:tabLst>
            </a:pPr>
            <a:r>
              <a:rPr lang="nl-BE" sz="1800" dirty="0">
                <a:solidFill>
                  <a:srgbClr val="303030"/>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Polio, verplicht tot leeftijd van 18 maanden</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Daarna STERK AANBEVOLEN</a:t>
            </a:r>
            <a:endParaRPr lang="nl-BE" sz="1800" dirty="0">
              <a:solidFill>
                <a:srgbClr val="30303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375"/>
              </a:spcBef>
              <a:spcAft>
                <a:spcPts val="800"/>
              </a:spcAft>
              <a:buFont typeface="+mj-lt"/>
              <a:buAutoNum type="arabicPeriod"/>
              <a:tabLst>
                <a:tab pos="457200" algn="l"/>
              </a:tabLst>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Kinkhoest, pertussis, tetanus (geïncludeerd in basis- en inhaalvaccinaties in Vlaanderen) </a:t>
            </a:r>
          </a:p>
          <a:p>
            <a:pPr marL="342900" lvl="0" indent="-342900">
              <a:lnSpc>
                <a:spcPct val="107000"/>
              </a:lnSpc>
              <a:spcBef>
                <a:spcPts val="375"/>
              </a:spcBef>
              <a:spcAft>
                <a:spcPts val="800"/>
              </a:spcAft>
              <a:buFont typeface="Wingdings" panose="05000000000000000000" pitchFamily="2" charset="2"/>
              <a:buChar char="Ø"/>
              <a:tabLst>
                <a:tab pos="457200" algn="l"/>
              </a:tabLst>
            </a:pPr>
            <a:r>
              <a:rPr lang="nl-BE" sz="1800" dirty="0">
                <a:solidFill>
                  <a:schemeClr val="accent1">
                    <a:lumMod val="50000"/>
                  </a:schemeClr>
                </a:solidFill>
                <a:effectLst/>
                <a:latin typeface="Calibri" panose="020F0502020204030204" pitchFamily="34" charset="0"/>
                <a:ea typeface="Calibri" panose="020F0502020204030204" pitchFamily="34" charset="0"/>
              </a:rPr>
              <a:t>Al deze ziekten zijn zo goed als uitgeroeid in België en wensen wij niet opnieuw te importeren!</a:t>
            </a:r>
            <a:endParaRPr lang="nl-BE"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043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Basisvaccinaties</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936702"/>
            <a:ext cx="7860900" cy="4021874"/>
          </a:xfrm>
          <a:prstGeom prst="rect">
            <a:avLst/>
          </a:prstGeom>
        </p:spPr>
        <p:txBody>
          <a:bodyPr spcFirstLastPara="1" wrap="square" lIns="91425" tIns="91425" rIns="91425" bIns="91425" anchor="t" anchorCtr="0">
            <a:normAutofit lnSpcReduction="10000"/>
          </a:bodyPr>
          <a:lstStyle/>
          <a:p>
            <a:pPr marL="342900" lvl="0" indent="-342900">
              <a:lnSpc>
                <a:spcPct val="107000"/>
              </a:lnSpc>
              <a:spcAft>
                <a:spcPts val="800"/>
              </a:spcAft>
              <a:buFont typeface="+mj-lt"/>
              <a:buAutoNum type="arabicPeriod"/>
              <a:tabLst>
                <a:tab pos="457200" algn="l"/>
              </a:tabLst>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Mazelen</a:t>
            </a:r>
          </a:p>
          <a:p>
            <a:pPr marL="0" lvl="0" indent="0">
              <a:lnSpc>
                <a:spcPct val="107000"/>
              </a:lnSpc>
              <a:spcAft>
                <a:spcPts val="800"/>
              </a:spcAft>
              <a:buNone/>
              <a:tabLst>
                <a:tab pos="457200" algn="l"/>
              </a:tabLst>
            </a:pPr>
            <a:r>
              <a:rPr lang="nl-BE" dirty="0">
                <a:solidFill>
                  <a:srgbClr val="303030"/>
                </a:solidFill>
                <a:latin typeface="Helvetica" panose="020B0604020202020204" pitchFamily="34" charset="0"/>
                <a:ea typeface="Calibri" panose="020F0502020204030204" pitchFamily="34" charset="0"/>
                <a:cs typeface="Times New Roman" panose="02020603050405020304" pitchFamily="18" charset="0"/>
              </a:rPr>
              <a:t>v</a:t>
            </a:r>
            <a:r>
              <a:rPr lang="nl-BE" dirty="0">
                <a:solidFill>
                  <a:srgbClr val="1F497D"/>
                </a:solidFill>
                <a:effectLst/>
                <a:latin typeface="Calibri" panose="020F0502020204030204" pitchFamily="34" charset="0"/>
                <a:ea typeface="Calibri" panose="020F0502020204030204" pitchFamily="34" charset="0"/>
              </a:rPr>
              <a:t>eroorzaakt longontsteking (pneumonie) en hersenvliesontsteking 	(meningitis) bij kinderen, met blijvende handicaps als gevolg. Vroeger veel voorkomend  in België, nu nog steeds in Oekraïne. </a:t>
            </a:r>
            <a:r>
              <a:rPr lang="nl-BE" dirty="0">
                <a:solidFill>
                  <a:srgbClr val="1F497D"/>
                </a:solidFill>
                <a:latin typeface="Calibri" panose="020F0502020204030204" pitchFamily="34" charset="0"/>
                <a:ea typeface="Calibri" panose="020F0502020204030204" pitchFamily="34" charset="0"/>
              </a:rPr>
              <a:t>Besmettelijk! Is een van de een van de belangrijkste kindersterfte wereldwijd!</a:t>
            </a:r>
            <a:endParaRPr lang="nl-BE" dirty="0">
              <a:latin typeface="Calibri" panose="020F0502020204030204" pitchFamily="34" charset="0"/>
              <a:ea typeface="Calibri" panose="020F0502020204030204" pitchFamily="34" charset="0"/>
            </a:endParaRPr>
          </a:p>
          <a:p>
            <a:pPr marL="342900" lvl="0">
              <a:lnSpc>
                <a:spcPct val="107000"/>
              </a:lnSpc>
              <a:spcAft>
                <a:spcPts val="800"/>
              </a:spcAft>
              <a:buAutoNum type="arabicPeriod" startAt="2"/>
              <a:tabLst>
                <a:tab pos="457200" algn="l"/>
              </a:tabLst>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Polio (myelitis) (kinderverlamming)</a:t>
            </a:r>
          </a:p>
          <a:p>
            <a:pPr marL="0" indent="0">
              <a:lnSpc>
                <a:spcPct val="107000"/>
              </a:lnSpc>
              <a:spcAft>
                <a:spcPts val="800"/>
              </a:spcAft>
              <a:buNone/>
              <a:tabLst>
                <a:tab pos="457200" algn="l"/>
              </a:tabLst>
            </a:pPr>
            <a:r>
              <a:rPr lang="nl-BE" sz="1800" dirty="0">
                <a:solidFill>
                  <a:srgbClr val="1F497D"/>
                </a:solidFill>
                <a:effectLst/>
                <a:latin typeface="Calibri" panose="020F0502020204030204" pitchFamily="34" charset="0"/>
                <a:ea typeface="Calibri" panose="020F0502020204030204" pitchFamily="34" charset="0"/>
              </a:rPr>
              <a:t>is een virus dat spierverlammingen kan veroorzaken. De slachtoffers in België zijn oudere volwassenen die vaak in een rolstoel zitten.</a:t>
            </a:r>
            <a:endParaRPr lang="nl-BE" dirty="0">
              <a:solidFill>
                <a:srgbClr val="303030"/>
              </a:solidFill>
              <a:latin typeface="Helvetica" panose="020B0604020202020204" pitchFamily="34" charset="0"/>
              <a:ea typeface="Calibri" panose="020F0502020204030204" pitchFamily="34" charset="0"/>
              <a:cs typeface="Times New Roman" panose="02020603050405020304" pitchFamily="18" charset="0"/>
            </a:endParaRPr>
          </a:p>
          <a:p>
            <a:pPr marL="342900">
              <a:lnSpc>
                <a:spcPct val="107000"/>
              </a:lnSpc>
              <a:spcAft>
                <a:spcPts val="800"/>
              </a:spcAft>
              <a:buAutoNum type="arabicPeriod" startAt="3"/>
              <a:tabLst>
                <a:tab pos="457200" algn="l"/>
              </a:tabLst>
            </a:pPr>
            <a:r>
              <a:rPr lang="nl-BE" sz="1800" dirty="0">
                <a:solidFill>
                  <a:srgbClr val="303030"/>
                </a:solidFill>
                <a:effectLst/>
                <a:latin typeface="Helvetica" panose="020B0604020202020204" pitchFamily="34" charset="0"/>
                <a:ea typeface="Calibri" panose="020F0502020204030204" pitchFamily="34" charset="0"/>
                <a:cs typeface="Times New Roman" panose="02020603050405020304" pitchFamily="18" charset="0"/>
              </a:rPr>
              <a:t>Bo</a:t>
            </a:r>
            <a:r>
              <a:rPr lang="nl-BE" dirty="0">
                <a:solidFill>
                  <a:srgbClr val="303030"/>
                </a:solidFill>
                <a:latin typeface="Helvetica" panose="020B0604020202020204" pitchFamily="34" charset="0"/>
                <a:ea typeface="Calibri" panose="020F0502020204030204" pitchFamily="34" charset="0"/>
                <a:cs typeface="Times New Roman" panose="02020603050405020304" pitchFamily="18" charset="0"/>
              </a:rPr>
              <a:t>f</a:t>
            </a:r>
          </a:p>
          <a:p>
            <a:pPr marL="0" indent="0">
              <a:lnSpc>
                <a:spcPct val="107000"/>
              </a:lnSpc>
              <a:spcAft>
                <a:spcPts val="800"/>
              </a:spcAft>
              <a:buNone/>
              <a:tabLst>
                <a:tab pos="457200" algn="l"/>
              </a:tabLst>
            </a:pPr>
            <a:r>
              <a:rPr lang="nl-BE" sz="1800" dirty="0">
                <a:solidFill>
                  <a:srgbClr val="1F497D"/>
                </a:solidFill>
                <a:effectLst/>
                <a:latin typeface="Calibri" panose="020F0502020204030204" pitchFamily="34" charset="0"/>
                <a:ea typeface="Calibri" panose="020F0502020204030204" pitchFamily="34" charset="0"/>
              </a:rPr>
              <a:t>kan naast </a:t>
            </a:r>
            <a:r>
              <a:rPr lang="nl-BE" dirty="0">
                <a:solidFill>
                  <a:srgbClr val="1F497D"/>
                </a:solidFill>
                <a:effectLst/>
                <a:latin typeface="Calibri" panose="020F0502020204030204" pitchFamily="34" charset="0"/>
                <a:ea typeface="Calibri" panose="020F0502020204030204" pitchFamily="34" charset="0"/>
              </a:rPr>
              <a:t>hersenvliesontsteking (</a:t>
            </a:r>
            <a:r>
              <a:rPr lang="nl-BE" sz="1800" dirty="0">
                <a:solidFill>
                  <a:srgbClr val="1F497D"/>
                </a:solidFill>
                <a:effectLst/>
                <a:latin typeface="Calibri" panose="020F0502020204030204" pitchFamily="34" charset="0"/>
                <a:ea typeface="Calibri" panose="020F0502020204030204" pitchFamily="34" charset="0"/>
              </a:rPr>
              <a:t>meningitis) ook onvruchtbaarheid veroorzaken</a:t>
            </a:r>
          </a:p>
          <a:p>
            <a:pPr marL="0" indent="0">
              <a:lnSpc>
                <a:spcPct val="107000"/>
              </a:lnSpc>
              <a:spcAft>
                <a:spcPts val="800"/>
              </a:spcAft>
              <a:buNone/>
              <a:tabLst>
                <a:tab pos="457200" algn="l"/>
              </a:tabLst>
            </a:pPr>
            <a:r>
              <a:rPr lang="nl-BE" dirty="0">
                <a:solidFill>
                  <a:srgbClr val="1F497D"/>
                </a:solidFill>
                <a:latin typeface="Calibri" panose="020F0502020204030204" pitchFamily="34" charset="0"/>
                <a:ea typeface="Calibri" panose="020F0502020204030204" pitchFamily="34" charset="0"/>
                <a:cs typeface="Times New Roman" panose="02020603050405020304" pitchFamily="18" charset="0"/>
              </a:rPr>
              <a:t>4.   </a:t>
            </a:r>
            <a:r>
              <a:rPr lang="nl-BE" dirty="0">
                <a:solidFill>
                  <a:schemeClr val="tx1"/>
                </a:solidFill>
                <a:latin typeface="Calibri" panose="020F0502020204030204" pitchFamily="34" charset="0"/>
                <a:ea typeface="Calibri" panose="020F0502020204030204" pitchFamily="34" charset="0"/>
                <a:cs typeface="Times New Roman" panose="02020603050405020304" pitchFamily="18" charset="0"/>
              </a:rPr>
              <a:t>Rode hond (Rubella)</a:t>
            </a:r>
            <a:r>
              <a:rPr lang="nl-BE" sz="1800" dirty="0">
                <a:solidFill>
                  <a:srgbClr val="1F497D"/>
                </a:solidFill>
                <a:effectLst/>
                <a:latin typeface="Calibri" panose="020F0502020204030204" pitchFamily="34" charset="0"/>
                <a:ea typeface="Calibri" panose="020F0502020204030204" pitchFamily="34" charset="0"/>
              </a:rPr>
              <a:t> ) is gevaarlijk voor </a:t>
            </a:r>
            <a:r>
              <a:rPr lang="nl-BE" sz="1800" dirty="0" err="1">
                <a:solidFill>
                  <a:srgbClr val="1F497D"/>
                </a:solidFill>
                <a:effectLst/>
                <a:latin typeface="Calibri" panose="020F0502020204030204" pitchFamily="34" charset="0"/>
                <a:ea typeface="Calibri" panose="020F0502020204030204" pitchFamily="34" charset="0"/>
              </a:rPr>
              <a:t>zwangeren</a:t>
            </a:r>
            <a:endParaRPr lang="nl-B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617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Bijwerkingen van het vaccin</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p>
            <a:pPr marL="0" lvl="0" indent="0">
              <a:lnSpc>
                <a:spcPct val="107000"/>
              </a:lnSpc>
              <a:spcAft>
                <a:spcPts val="800"/>
              </a:spcAft>
              <a:buNone/>
              <a:tabLst>
                <a:tab pos="457200" algn="l"/>
              </a:tabLst>
            </a:pPr>
            <a:r>
              <a:rPr lang="nl-BE" sz="20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Lichte bijwerkingen zijn mogelijk:</a:t>
            </a:r>
          </a:p>
          <a:p>
            <a:pPr marL="285750" lvl="0" indent="-285750">
              <a:lnSpc>
                <a:spcPct val="107000"/>
              </a:lnSpc>
              <a:spcAft>
                <a:spcPts val="800"/>
              </a:spcAft>
              <a:buFont typeface="Wingdings" panose="05000000000000000000" pitchFamily="2" charset="2"/>
              <a:buChar char="q"/>
              <a:tabLst>
                <a:tab pos="457200" algn="l"/>
              </a:tabLst>
            </a:pPr>
            <a:r>
              <a:rPr lang="nl-BE" dirty="0">
                <a:solidFill>
                  <a:srgbClr val="303030"/>
                </a:solidFill>
                <a:latin typeface="Helvetica" panose="020B0604020202020204" pitchFamily="34" charset="0"/>
                <a:ea typeface="Calibri" panose="020F0502020204030204" pitchFamily="34" charset="0"/>
                <a:cs typeface="Times New Roman" panose="02020603050405020304" pitchFamily="18" charset="0"/>
              </a:rPr>
              <a:t>Matige koorts (38,1-38,5)</a:t>
            </a:r>
          </a:p>
          <a:p>
            <a:pPr marL="285750" lvl="0" indent="-285750">
              <a:lnSpc>
                <a:spcPct val="107000"/>
              </a:lnSpc>
              <a:spcAft>
                <a:spcPts val="800"/>
              </a:spcAft>
              <a:buFont typeface="Wingdings" panose="05000000000000000000" pitchFamily="2" charset="2"/>
              <a:buChar char="q"/>
              <a:tabLst>
                <a:tab pos="457200" algn="l"/>
              </a:tabLst>
            </a:pPr>
            <a:r>
              <a:rPr lang="nl-BE" sz="1800" dirty="0">
                <a:solidFill>
                  <a:srgbClr val="303030"/>
                </a:solidFill>
                <a:effectLst/>
                <a:latin typeface="Helvetica" panose="020B0604020202020204" pitchFamily="34" charset="0"/>
                <a:ea typeface="Calibri" panose="020F0502020204030204" pitchFamily="34" charset="0"/>
                <a:cs typeface="Times New Roman" panose="02020603050405020304" pitchFamily="18" charset="0"/>
              </a:rPr>
              <a:t>Lichte pijn</a:t>
            </a:r>
          </a:p>
          <a:p>
            <a:pPr marL="285750" lvl="0" indent="-285750">
              <a:lnSpc>
                <a:spcPct val="107000"/>
              </a:lnSpc>
              <a:spcAft>
                <a:spcPts val="800"/>
              </a:spcAft>
              <a:buFont typeface="Wingdings" panose="05000000000000000000" pitchFamily="2" charset="2"/>
              <a:buChar char="q"/>
              <a:tabLst>
                <a:tab pos="457200" algn="l"/>
              </a:tabLst>
            </a:pPr>
            <a:r>
              <a:rPr lang="nl-BE" sz="1800" dirty="0">
                <a:solidFill>
                  <a:srgbClr val="303030"/>
                </a:solidFill>
                <a:effectLst/>
                <a:latin typeface="Helvetica" panose="020B0604020202020204" pitchFamily="34" charset="0"/>
                <a:ea typeface="Calibri" panose="020F0502020204030204" pitchFamily="34" charset="0"/>
                <a:cs typeface="Times New Roman" panose="02020603050405020304" pitchFamily="18" charset="0"/>
              </a:rPr>
              <a:t>Roodheid</a:t>
            </a:r>
          </a:p>
          <a:p>
            <a:pPr marL="285750" lvl="0" indent="-285750">
              <a:lnSpc>
                <a:spcPct val="107000"/>
              </a:lnSpc>
              <a:spcAft>
                <a:spcPts val="800"/>
              </a:spcAft>
              <a:buFont typeface="Wingdings" panose="05000000000000000000" pitchFamily="2" charset="2"/>
              <a:buChar char="q"/>
              <a:tabLst>
                <a:tab pos="457200" algn="l"/>
              </a:tabLst>
            </a:pPr>
            <a:r>
              <a:rPr lang="nl-BE" dirty="0">
                <a:solidFill>
                  <a:srgbClr val="303030"/>
                </a:solidFill>
                <a:latin typeface="Helvetica" panose="020B0604020202020204" pitchFamily="34" charset="0"/>
                <a:ea typeface="Calibri" panose="020F0502020204030204" pitchFamily="34" charset="0"/>
                <a:cs typeface="Times New Roman" panose="02020603050405020304" pitchFamily="18" charset="0"/>
              </a:rPr>
              <a:t>Zwelling of verharding op injectieplaats</a:t>
            </a:r>
            <a:endParaRPr lang="nl-BE" sz="1800" dirty="0">
              <a:solidFill>
                <a:srgbClr val="303030"/>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60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COVID vaccinatie</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De vaccinatiegraad in Oekraïne is erg laag</a:t>
            </a:r>
          </a:p>
          <a:p>
            <a:pPr lvl="1">
              <a:buFont typeface="Wingdings" panose="05000000000000000000" pitchFamily="2" charset="2"/>
              <a:buChar char="Ø"/>
            </a:pPr>
            <a:r>
              <a:rPr lang="nl-BE"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Op 20 februari 2022 was slechts </a:t>
            </a:r>
            <a:r>
              <a:rPr lang="nl-BE" b="1"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33,4%</a:t>
            </a:r>
            <a:r>
              <a:rPr lang="nl-BE"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van de Oekraïense bevolking volledig gevaccineerd (VL 83% ) tegen covid-19 en slechts </a:t>
            </a:r>
            <a:r>
              <a:rPr lang="nl-BE" b="1"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1,5%</a:t>
            </a:r>
            <a:r>
              <a:rPr lang="nl-BE"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kreeg een booster dosis   (VL 63%)</a:t>
            </a:r>
          </a:p>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Streven naar een optimalisatie van de vaccinatiegraad is noodzakelijk, in het bijzonder in collectieve huisvesting (clusteruitbraak)</a:t>
            </a:r>
          </a:p>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EMA-geregistreerde vaccins</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430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COVID vaccinatie procedure</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Bij RRN/BIS-</a:t>
            </a:r>
            <a:r>
              <a:rPr lang="nl-BE" sz="1800" dirty="0" err="1">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nr</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 verblijfplaats: automatische uitnodiging vaccinatiecentrum (brief/ mail)</a:t>
            </a:r>
          </a:p>
          <a:p>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Bij BIS-</a:t>
            </a:r>
            <a:r>
              <a:rPr lang="nl-BE" sz="1800" dirty="0" err="1">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nr</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 zonder verblijfsplaats: op eigen initiatief naar vaccinatiecentrum</a:t>
            </a:r>
          </a:p>
          <a:p>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De Oekraïense versie voor de uitnodiging voor COVID-vaccinatie is beschikbaar via </a:t>
            </a:r>
            <a:r>
              <a:rPr lang="nl-BE" sz="1800" u="sng"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hlinkClick r:id="rId3"/>
              </a:rPr>
              <a:t>laatjevaccineren.be</a:t>
            </a:r>
            <a:endParaRPr lang="nl-BE" sz="1800" dirty="0">
              <a:solidFill>
                <a:srgbClr val="303030"/>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7005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C9D067-2300-59AC-31B6-1797730F2900}"/>
              </a:ext>
            </a:extLst>
          </p:cNvPr>
          <p:cNvSpPr>
            <a:spLocks noGrp="1"/>
          </p:cNvSpPr>
          <p:nvPr>
            <p:ph type="title"/>
          </p:nvPr>
        </p:nvSpPr>
        <p:spPr/>
        <p:txBody>
          <a:bodyPr>
            <a:normAutofit fontScale="90000"/>
          </a:bodyPr>
          <a:lstStyle/>
          <a:p>
            <a:r>
              <a:rPr lang="nl-NL" dirty="0"/>
              <a:t>TBC screening </a:t>
            </a:r>
            <a:endParaRPr lang="nl-BE" dirty="0"/>
          </a:p>
        </p:txBody>
      </p:sp>
      <p:sp>
        <p:nvSpPr>
          <p:cNvPr id="3" name="Tijdelijke aanduiding voor tekst 2">
            <a:extLst>
              <a:ext uri="{FF2B5EF4-FFF2-40B4-BE49-F238E27FC236}">
                <a16:creationId xmlns:a16="http://schemas.microsoft.com/office/drawing/2014/main" id="{5C84D129-8A6F-15AA-8DE9-1F520FF4B8AD}"/>
              </a:ext>
            </a:extLst>
          </p:cNvPr>
          <p:cNvSpPr>
            <a:spLocks noGrp="1"/>
          </p:cNvSpPr>
          <p:nvPr>
            <p:ph type="body" idx="1"/>
          </p:nvPr>
        </p:nvSpPr>
        <p:spPr/>
        <p:txBody>
          <a:bodyPr>
            <a:normAutofit lnSpcReduction="10000"/>
          </a:bodyPr>
          <a:lstStyle/>
          <a:p>
            <a:r>
              <a:rPr lang="nl-NL" b="0" i="0" dirty="0">
                <a:solidFill>
                  <a:srgbClr val="303030"/>
                </a:solidFill>
                <a:effectLst/>
                <a:latin typeface="Helvetica" panose="020B0604020202020204" pitchFamily="34" charset="0"/>
                <a:cs typeface="Helvetica" panose="020B0604020202020204" pitchFamily="34" charset="0"/>
              </a:rPr>
              <a:t>In 2020 kwam Tuberculose in Oekraïne bij 73/100.000 inwoners voor. Dit is ongeveer 10 x hoger dan in België (7,7/100.000 inwoners).</a:t>
            </a:r>
          </a:p>
          <a:p>
            <a:r>
              <a:rPr lang="nl-NL" b="0" i="0" dirty="0">
                <a:solidFill>
                  <a:srgbClr val="303030"/>
                </a:solidFill>
                <a:effectLst/>
                <a:latin typeface="Helvetica" panose="020B0604020202020204" pitchFamily="34" charset="0"/>
                <a:cs typeface="Helvetica" panose="020B0604020202020204" pitchFamily="34" charset="0"/>
              </a:rPr>
              <a:t>Oekraïne behoort tot de TOP 10 van de wereld voor wat betreft resistentie tegen de klassieke tuberculostatica. </a:t>
            </a:r>
          </a:p>
          <a:p>
            <a:pPr lvl="1">
              <a:buFont typeface="Wingdings" panose="05000000000000000000" pitchFamily="2" charset="2"/>
              <a:buChar char="Ø"/>
            </a:pPr>
            <a:r>
              <a:rPr lang="nl-NL" b="0" i="0" dirty="0">
                <a:solidFill>
                  <a:srgbClr val="303030"/>
                </a:solidFill>
                <a:effectLst/>
                <a:latin typeface="Helvetica" panose="020B0604020202020204" pitchFamily="34" charset="0"/>
                <a:cs typeface="Helvetica" panose="020B0604020202020204" pitchFamily="34" charset="0"/>
              </a:rPr>
              <a:t>Het aandeel multiresistente (MDR) tuberculose gevallen voor Oekraïne wordt geschat op 27%. </a:t>
            </a:r>
          </a:p>
          <a:p>
            <a:pPr lvl="1">
              <a:buFont typeface="Wingdings" panose="05000000000000000000" pitchFamily="2" charset="2"/>
              <a:buChar char="Ø"/>
            </a:pPr>
            <a:r>
              <a:rPr lang="nl-NL" b="0" i="0" dirty="0">
                <a:solidFill>
                  <a:srgbClr val="303030"/>
                </a:solidFill>
                <a:effectLst/>
                <a:latin typeface="Helvetica" panose="020B0604020202020204" pitchFamily="34" charset="0"/>
                <a:cs typeface="Helvetica" panose="020B0604020202020204" pitchFamily="34" charset="0"/>
              </a:rPr>
              <a:t>De behandeling van multiresistente tuberculose gaat gepaard met een heel hoge humane en maatschappelijke kost (dure medicatie, lange ziekenhuisopnames, …). </a:t>
            </a:r>
          </a:p>
          <a:p>
            <a:r>
              <a:rPr lang="nl-NL" b="0" i="0" dirty="0">
                <a:solidFill>
                  <a:srgbClr val="303030"/>
                </a:solidFill>
                <a:effectLst/>
                <a:latin typeface="Helvetica" panose="020B0604020202020204" pitchFamily="34" charset="0"/>
                <a:cs typeface="Helvetica" panose="020B0604020202020204" pitchFamily="34" charset="0"/>
              </a:rPr>
              <a:t>Een screening om actieve besmettelijke tuberculose zo snel mogelijk op te sporen en adequaat te behandelen, is niet enkel in het belang van de ontheemden zelf, maar ook in het belang van hun directe omgeving (bv. gastgezinnen…).</a:t>
            </a:r>
          </a:p>
          <a:p>
            <a:endParaRPr lang="nl-NL" b="0" i="0" dirty="0">
              <a:solidFill>
                <a:srgbClr val="303030"/>
              </a:solidFill>
              <a:effectLst/>
              <a:latin typeface="Helvetica" panose="020B0604020202020204" pitchFamily="34" charset="0"/>
              <a:cs typeface="Helvetica" panose="020B0604020202020204" pitchFamily="34" charset="0"/>
            </a:endParaRPr>
          </a:p>
          <a:p>
            <a:endParaRPr lang="nl-NL" b="0" i="0" dirty="0">
              <a:solidFill>
                <a:srgbClr val="303030"/>
              </a:solidFill>
              <a:effectLst/>
              <a:latin typeface="Helvetica" panose="020B0604020202020204" pitchFamily="34" charset="0"/>
              <a:cs typeface="Helvetica" panose="020B0604020202020204" pitchFamily="34" charset="0"/>
            </a:endParaRPr>
          </a:p>
          <a:p>
            <a:endParaRPr lang="nl-NL" dirty="0">
              <a:solidFill>
                <a:srgbClr val="303030"/>
              </a:solidFill>
              <a:latin typeface="Helvetica" panose="020B0604020202020204" pitchFamily="34" charset="0"/>
              <a:cs typeface="Helvetica" panose="020B0604020202020204" pitchFamily="34" charset="0"/>
            </a:endParaRPr>
          </a:p>
          <a:p>
            <a:pPr marL="114300" indent="0">
              <a:buNone/>
            </a:pPr>
            <a:endParaRPr lang="nl-BE"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55350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C9D067-2300-59AC-31B6-1797730F2900}"/>
              </a:ext>
            </a:extLst>
          </p:cNvPr>
          <p:cNvSpPr>
            <a:spLocks noGrp="1"/>
          </p:cNvSpPr>
          <p:nvPr>
            <p:ph type="title"/>
          </p:nvPr>
        </p:nvSpPr>
        <p:spPr/>
        <p:txBody>
          <a:bodyPr>
            <a:normAutofit fontScale="90000"/>
          </a:bodyPr>
          <a:lstStyle/>
          <a:p>
            <a:r>
              <a:rPr lang="nl-NL" dirty="0"/>
              <a:t>TBC screening </a:t>
            </a:r>
            <a:endParaRPr lang="nl-BE" dirty="0"/>
          </a:p>
        </p:txBody>
      </p:sp>
      <p:sp>
        <p:nvSpPr>
          <p:cNvPr id="3" name="Tijdelijke aanduiding voor tekst 2">
            <a:extLst>
              <a:ext uri="{FF2B5EF4-FFF2-40B4-BE49-F238E27FC236}">
                <a16:creationId xmlns:a16="http://schemas.microsoft.com/office/drawing/2014/main" id="{5C84D129-8A6F-15AA-8DE9-1F520FF4B8AD}"/>
              </a:ext>
            </a:extLst>
          </p:cNvPr>
          <p:cNvSpPr>
            <a:spLocks noGrp="1"/>
          </p:cNvSpPr>
          <p:nvPr>
            <p:ph type="body" idx="1"/>
          </p:nvPr>
        </p:nvSpPr>
        <p:spPr/>
        <p:txBody>
          <a:bodyPr>
            <a:normAutofit/>
          </a:bodyPr>
          <a:lstStyle/>
          <a:p>
            <a:r>
              <a:rPr lang="nl-NL" dirty="0">
                <a:solidFill>
                  <a:srgbClr val="303030"/>
                </a:solidFill>
                <a:latin typeface="Helvetica" panose="020B0604020202020204" pitchFamily="34" charset="0"/>
                <a:cs typeface="Helvetica" panose="020B0604020202020204" pitchFamily="34" charset="0"/>
              </a:rPr>
              <a:t>Hoe: </a:t>
            </a:r>
            <a:r>
              <a:rPr lang="nl-NL" b="0" i="0" dirty="0">
                <a:solidFill>
                  <a:srgbClr val="303030"/>
                </a:solidFill>
                <a:effectLst/>
                <a:latin typeface="Helvetica" panose="020B0604020202020204" pitchFamily="34" charset="0"/>
                <a:cs typeface="Helvetica" panose="020B0604020202020204" pitchFamily="34" charset="0"/>
              </a:rPr>
              <a:t>RX thorax, 10 minuten</a:t>
            </a:r>
          </a:p>
          <a:p>
            <a:r>
              <a:rPr lang="nl-NL" b="0" i="0" dirty="0">
                <a:solidFill>
                  <a:srgbClr val="303030"/>
                </a:solidFill>
                <a:effectLst/>
                <a:latin typeface="Helvetica" panose="020B0604020202020204" pitchFamily="34" charset="0"/>
                <a:cs typeface="Helvetica" panose="020B0604020202020204" pitchFamily="34" charset="0"/>
              </a:rPr>
              <a:t>Waar: Ziekenhuis AZ Alma</a:t>
            </a:r>
          </a:p>
          <a:p>
            <a:r>
              <a:rPr lang="nl-NL" dirty="0">
                <a:solidFill>
                  <a:srgbClr val="303030"/>
                </a:solidFill>
                <a:latin typeface="Helvetica" panose="020B0604020202020204" pitchFamily="34" charset="0"/>
                <a:cs typeface="Helvetica" panose="020B0604020202020204" pitchFamily="34" charset="0"/>
              </a:rPr>
              <a:t>Kan enkel op voorschrift via arts </a:t>
            </a:r>
          </a:p>
          <a:p>
            <a:r>
              <a:rPr lang="nl-NL" dirty="0">
                <a:solidFill>
                  <a:srgbClr val="303030"/>
                </a:solidFill>
                <a:latin typeface="Helvetica" panose="020B0604020202020204" pitchFamily="34" charset="0"/>
                <a:cs typeface="Helvetica" panose="020B0604020202020204" pitchFamily="34" charset="0"/>
              </a:rPr>
              <a:t>Gratis (indien aansluiting bij ziekteverzekering)</a:t>
            </a:r>
          </a:p>
          <a:p>
            <a:endParaRPr lang="nl-NL" b="0" i="0" dirty="0">
              <a:solidFill>
                <a:srgbClr val="303030"/>
              </a:solidFill>
              <a:effectLst/>
              <a:latin typeface="Helvetica" panose="020B0604020202020204" pitchFamily="34" charset="0"/>
              <a:cs typeface="Helvetica" panose="020B0604020202020204" pitchFamily="34" charset="0"/>
            </a:endParaRPr>
          </a:p>
          <a:p>
            <a:pPr marL="114300" indent="0">
              <a:buNone/>
            </a:pPr>
            <a:endParaRPr lang="nl-NL" b="0" i="0" dirty="0">
              <a:solidFill>
                <a:srgbClr val="303030"/>
              </a:solidFill>
              <a:effectLst/>
              <a:latin typeface="Helvetica" panose="020B0604020202020204" pitchFamily="34" charset="0"/>
              <a:cs typeface="Helvetica" panose="020B0604020202020204" pitchFamily="34" charset="0"/>
            </a:endParaRPr>
          </a:p>
          <a:p>
            <a:endParaRPr lang="nl-NL" dirty="0">
              <a:solidFill>
                <a:srgbClr val="303030"/>
              </a:solidFill>
              <a:latin typeface="Helvetica" panose="020B0604020202020204" pitchFamily="34" charset="0"/>
              <a:cs typeface="Helvetica" panose="020B0604020202020204" pitchFamily="34" charset="0"/>
            </a:endParaRPr>
          </a:p>
          <a:p>
            <a:pPr marL="114300" indent="0">
              <a:buNone/>
            </a:pPr>
            <a:endParaRPr lang="nl-BE"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5094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a:t>Inhoud</a:t>
            </a:r>
            <a:endParaRPr/>
          </a:p>
        </p:txBody>
      </p:sp>
      <p:sp>
        <p:nvSpPr>
          <p:cNvPr id="63" name="Google Shape;63;p14"/>
          <p:cNvSpPr txBox="1">
            <a:spLocks noGrp="1"/>
          </p:cNvSpPr>
          <p:nvPr>
            <p:ph type="body" idx="1"/>
          </p:nvPr>
        </p:nvSpPr>
        <p:spPr>
          <a:xfrm>
            <a:off x="1022975" y="1188225"/>
            <a:ext cx="81813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nl" dirty="0"/>
              <a:t>Zorgsysteem in Vlaanderen</a:t>
            </a:r>
            <a:endParaRPr dirty="0"/>
          </a:p>
          <a:p>
            <a:pPr marL="914400" lvl="1" indent="-317500" algn="l" rtl="0">
              <a:spcBef>
                <a:spcPts val="0"/>
              </a:spcBef>
              <a:spcAft>
                <a:spcPts val="0"/>
              </a:spcAft>
              <a:buSzPts val="1400"/>
              <a:buChar char="➢"/>
            </a:pPr>
            <a:r>
              <a:rPr lang="nl" dirty="0"/>
              <a:t>Spoedeisende zorg in Vlaanderen</a:t>
            </a:r>
            <a:endParaRPr dirty="0"/>
          </a:p>
          <a:p>
            <a:pPr marL="914400" lvl="1" indent="-317500" algn="l" rtl="0">
              <a:spcBef>
                <a:spcPts val="0"/>
              </a:spcBef>
              <a:spcAft>
                <a:spcPts val="0"/>
              </a:spcAft>
              <a:buSzPts val="1400"/>
              <a:buChar char="➢"/>
            </a:pPr>
            <a:r>
              <a:rPr lang="nl" dirty="0"/>
              <a:t>Reguliere gezondheidszorg in Vlaanderen</a:t>
            </a:r>
            <a:endParaRPr dirty="0"/>
          </a:p>
          <a:p>
            <a:pPr marL="457200" lvl="0" indent="-342900" algn="l" rtl="0">
              <a:spcBef>
                <a:spcPts val="0"/>
              </a:spcBef>
              <a:spcAft>
                <a:spcPts val="0"/>
              </a:spcAft>
              <a:buSzPts val="1800"/>
              <a:buChar char="❖"/>
            </a:pPr>
            <a:r>
              <a:rPr lang="nl-NL" dirty="0"/>
              <a:t>Basisvaccinaties</a:t>
            </a:r>
          </a:p>
          <a:p>
            <a:pPr marL="457200" lvl="0" indent="-342900" algn="l" rtl="0">
              <a:spcBef>
                <a:spcPts val="0"/>
              </a:spcBef>
              <a:spcAft>
                <a:spcPts val="0"/>
              </a:spcAft>
              <a:buSzPts val="1800"/>
              <a:buChar char="❖"/>
            </a:pPr>
            <a:r>
              <a:rPr lang="nl-NL" dirty="0"/>
              <a:t>COVID vaccinatie</a:t>
            </a:r>
          </a:p>
          <a:p>
            <a:pPr marL="457200" lvl="0" indent="-342900" algn="l" rtl="0">
              <a:spcBef>
                <a:spcPts val="0"/>
              </a:spcBef>
              <a:spcAft>
                <a:spcPts val="0"/>
              </a:spcAft>
              <a:buSzPts val="1800"/>
              <a:buChar char="❖"/>
            </a:pPr>
            <a:r>
              <a:rPr lang="nl-NL" dirty="0"/>
              <a:t>TBC screening</a:t>
            </a:r>
            <a:endParaRPr dirty="0"/>
          </a:p>
          <a:p>
            <a:pPr marL="457200" lvl="0" indent="0" algn="l" rtl="0">
              <a:spcBef>
                <a:spcPts val="1200"/>
              </a:spcBef>
              <a:spcAft>
                <a:spcPts val="120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1000"/>
                                        <p:tgtEl>
                                          <p:spTgt spid="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xEl>
                                              <p:pRg st="1" end="1"/>
                                            </p:txEl>
                                          </p:spTgt>
                                        </p:tgtEl>
                                        <p:attrNameLst>
                                          <p:attrName>style.visibility</p:attrName>
                                        </p:attrNameLst>
                                      </p:cBhvr>
                                      <p:to>
                                        <p:strVal val="visible"/>
                                      </p:to>
                                    </p:set>
                                    <p:animEffect transition="in" filter="fade">
                                      <p:cBhvr>
                                        <p:cTn id="12" dur="1000"/>
                                        <p:tgtEl>
                                          <p:spTgt spid="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xEl>
                                              <p:pRg st="2" end="2"/>
                                            </p:txEl>
                                          </p:spTgt>
                                        </p:tgtEl>
                                        <p:attrNameLst>
                                          <p:attrName>style.visibility</p:attrName>
                                        </p:attrNameLst>
                                      </p:cBhvr>
                                      <p:to>
                                        <p:strVal val="visible"/>
                                      </p:to>
                                    </p:set>
                                    <p:animEffect transition="in" filter="fade">
                                      <p:cBhvr>
                                        <p:cTn id="17" dur="1000"/>
                                        <p:tgtEl>
                                          <p:spTgt spid="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3">
                                            <p:txEl>
                                              <p:pRg st="3" end="3"/>
                                            </p:txEl>
                                          </p:spTgt>
                                        </p:tgtEl>
                                        <p:attrNameLst>
                                          <p:attrName>style.visibility</p:attrName>
                                        </p:attrNameLst>
                                      </p:cBhvr>
                                      <p:to>
                                        <p:strVal val="visible"/>
                                      </p:to>
                                    </p:set>
                                    <p:animEffect transition="in" filter="fade">
                                      <p:cBhvr>
                                        <p:cTn id="22" dur="1000"/>
                                        <p:tgtEl>
                                          <p:spTgt spid="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3">
                                            <p:txEl>
                                              <p:pRg st="4" end="4"/>
                                            </p:txEl>
                                          </p:spTgt>
                                        </p:tgtEl>
                                        <p:attrNameLst>
                                          <p:attrName>style.visibility</p:attrName>
                                        </p:attrNameLst>
                                      </p:cBhvr>
                                      <p:to>
                                        <p:strVal val="visible"/>
                                      </p:to>
                                    </p:set>
                                    <p:animEffect transition="in" filter="fade">
                                      <p:cBhvr>
                                        <p:cTn id="27" dur="1000"/>
                                        <p:tgtEl>
                                          <p:spTgt spid="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3">
                                            <p:txEl>
                                              <p:pRg st="5" end="5"/>
                                            </p:txEl>
                                          </p:spTgt>
                                        </p:tgtEl>
                                        <p:attrNameLst>
                                          <p:attrName>style.visibility</p:attrName>
                                        </p:attrNameLst>
                                      </p:cBhvr>
                                      <p:to>
                                        <p:strVal val="visible"/>
                                      </p:to>
                                    </p:set>
                                    <p:animEffect transition="in" filter="fade">
                                      <p:cBhvr>
                                        <p:cTn id="32" dur="1000"/>
                                        <p:tgtEl>
                                          <p:spTgt spid="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a:t>Zorgsysteem in Vlaanderen</a:t>
            </a:r>
            <a:endParaRPr/>
          </a:p>
        </p:txBody>
      </p:sp>
      <p:sp>
        <p:nvSpPr>
          <p:cNvPr id="69" name="Google Shape;69;p15"/>
          <p:cNvSpPr txBox="1">
            <a:spLocks noGrp="1"/>
          </p:cNvSpPr>
          <p:nvPr>
            <p:ph type="body" idx="1"/>
          </p:nvPr>
        </p:nvSpPr>
        <p:spPr>
          <a:xfrm>
            <a:off x="1058750" y="1152475"/>
            <a:ext cx="7773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nl"/>
              <a:t>Spoedeisende zorg in Vlaanderen</a:t>
            </a:r>
            <a:endParaRPr/>
          </a:p>
          <a:p>
            <a:pPr marL="914400" lvl="1" indent="-317500" algn="l" rtl="0">
              <a:spcBef>
                <a:spcPts val="0"/>
              </a:spcBef>
              <a:spcAft>
                <a:spcPts val="0"/>
              </a:spcAft>
              <a:buSzPts val="1400"/>
              <a:buChar char="➢"/>
            </a:pPr>
            <a:r>
              <a:rPr lang="nl"/>
              <a:t>Bij levensgevaar, brand, noodsituatie → 112 bellen</a:t>
            </a:r>
            <a:endParaRPr/>
          </a:p>
          <a:p>
            <a:pPr marL="914400" lvl="1" indent="-317500" algn="l" rtl="0">
              <a:spcBef>
                <a:spcPts val="0"/>
              </a:spcBef>
              <a:spcAft>
                <a:spcPts val="0"/>
              </a:spcAft>
              <a:buSzPts val="1400"/>
              <a:buChar char="➢"/>
            </a:pPr>
            <a:r>
              <a:rPr lang="nl"/>
              <a:t>Dichtstbijzijnde ziekenhuis:</a:t>
            </a:r>
            <a:br>
              <a:rPr lang="nl"/>
            </a:br>
            <a:r>
              <a:rPr lang="nl"/>
              <a:t>AZ Alma</a:t>
            </a:r>
            <a:br>
              <a:rPr lang="nl"/>
            </a:br>
            <a:r>
              <a:rPr lang="nl"/>
              <a:t>Ringlaan 15</a:t>
            </a:r>
            <a:br>
              <a:rPr lang="nl"/>
            </a:br>
            <a:r>
              <a:rPr lang="nl"/>
              <a:t>9900 Eeklo</a:t>
            </a:r>
            <a:br>
              <a:rPr lang="nl"/>
            </a:br>
            <a:r>
              <a:rPr lang="nl"/>
              <a:t>Tel: 09 310 00 00 </a:t>
            </a:r>
            <a:endParaRPr/>
          </a:p>
          <a:p>
            <a:pPr marL="457200" lvl="0" indent="0" algn="l" rtl="0">
              <a:spcBef>
                <a:spcPts val="1200"/>
              </a:spcBef>
              <a:spcAft>
                <a:spcPts val="1200"/>
              </a:spcAft>
              <a:buNone/>
            </a:pPr>
            <a:endParaRPr/>
          </a:p>
        </p:txBody>
      </p:sp>
      <p:pic>
        <p:nvPicPr>
          <p:cNvPr id="70" name="Google Shape;70;p15"/>
          <p:cNvPicPr preferRelativeResize="0"/>
          <p:nvPr/>
        </p:nvPicPr>
        <p:blipFill>
          <a:blip r:embed="rId3">
            <a:alphaModFix/>
          </a:blip>
          <a:stretch>
            <a:fillRect/>
          </a:stretch>
        </p:blipFill>
        <p:spPr>
          <a:xfrm>
            <a:off x="6592900" y="1764176"/>
            <a:ext cx="1240374" cy="12403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a:t>Reguliere gezondheidszorg in Vlaanderen</a:t>
            </a:r>
            <a:endParaRPr/>
          </a:p>
        </p:txBody>
      </p:sp>
      <p:sp>
        <p:nvSpPr>
          <p:cNvPr id="76" name="Google Shape;76;p16"/>
          <p:cNvSpPr txBox="1">
            <a:spLocks noGrp="1"/>
          </p:cNvSpPr>
          <p:nvPr>
            <p:ph type="body" idx="1"/>
          </p:nvPr>
        </p:nvSpPr>
        <p:spPr>
          <a:xfrm>
            <a:off x="1080200" y="1152475"/>
            <a:ext cx="77520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nl" dirty="0"/>
              <a:t>Voor medische hulp</a:t>
            </a:r>
            <a:endParaRPr dirty="0"/>
          </a:p>
          <a:p>
            <a:pPr marL="914400" lvl="1" indent="-317500" algn="l" rtl="0">
              <a:spcBef>
                <a:spcPts val="0"/>
              </a:spcBef>
              <a:spcAft>
                <a:spcPts val="0"/>
              </a:spcAft>
              <a:buSzPts val="1400"/>
              <a:buChar char="➢"/>
            </a:pPr>
            <a:r>
              <a:rPr lang="nl" dirty="0"/>
              <a:t>!! Inschrijving en registratie bij de gemeente !!</a:t>
            </a:r>
            <a:endParaRPr dirty="0"/>
          </a:p>
          <a:p>
            <a:pPr marL="914400" lvl="1" indent="-317500" algn="l" rtl="0">
              <a:spcBef>
                <a:spcPts val="0"/>
              </a:spcBef>
              <a:spcAft>
                <a:spcPts val="0"/>
              </a:spcAft>
              <a:buSzPts val="1400"/>
              <a:buChar char="➢"/>
            </a:pPr>
            <a:r>
              <a:rPr lang="nl" dirty="0"/>
              <a:t>Aansluiten bij mutualiteit</a:t>
            </a:r>
            <a:endParaRPr dirty="0"/>
          </a:p>
          <a:p>
            <a:pPr marL="1371600" lvl="2" indent="-317500" algn="l" rtl="0">
              <a:spcBef>
                <a:spcPts val="0"/>
              </a:spcBef>
              <a:spcAft>
                <a:spcPts val="0"/>
              </a:spcAft>
              <a:buSzPts val="1400"/>
              <a:buChar char="■"/>
            </a:pPr>
            <a:r>
              <a:rPr lang="nl" dirty="0"/>
              <a:t>Terugbetaling kosten gezondheidszorg</a:t>
            </a:r>
            <a:endParaRPr dirty="0"/>
          </a:p>
          <a:p>
            <a:pPr marL="1371600" lvl="2" indent="-317500" algn="l" rtl="0">
              <a:spcBef>
                <a:spcPts val="0"/>
              </a:spcBef>
              <a:spcAft>
                <a:spcPts val="0"/>
              </a:spcAft>
              <a:buSzPts val="1400"/>
              <a:buChar char="■"/>
            </a:pPr>
            <a:r>
              <a:rPr lang="nl" dirty="0"/>
              <a:t>OCMW kan u hier bijstaan</a:t>
            </a:r>
            <a:endParaRPr dirty="0"/>
          </a:p>
          <a:p>
            <a:pPr marL="457200" lvl="0" indent="-342900" algn="l" rtl="0">
              <a:spcBef>
                <a:spcPts val="0"/>
              </a:spcBef>
              <a:spcAft>
                <a:spcPts val="0"/>
              </a:spcAft>
              <a:buSzPts val="1800"/>
              <a:buChar char="❖"/>
            </a:pPr>
            <a:r>
              <a:rPr lang="nl" dirty="0"/>
              <a:t>Centraal contactpersoon = huisarts</a:t>
            </a:r>
            <a:endParaRPr dirty="0"/>
          </a:p>
          <a:p>
            <a:pPr marL="914400" lvl="1" indent="-317500" algn="l" rtl="0">
              <a:spcBef>
                <a:spcPts val="0"/>
              </a:spcBef>
              <a:spcAft>
                <a:spcPts val="0"/>
              </a:spcAft>
              <a:buSzPts val="1400"/>
              <a:buChar char="➢"/>
            </a:pPr>
            <a:r>
              <a:rPr lang="nl" dirty="0"/>
              <a:t>1 vast persoon</a:t>
            </a:r>
            <a:endParaRPr dirty="0"/>
          </a:p>
          <a:p>
            <a:pPr marL="914400" lvl="1" indent="-317500" algn="l" rtl="0">
              <a:spcBef>
                <a:spcPts val="0"/>
              </a:spcBef>
              <a:spcAft>
                <a:spcPts val="0"/>
              </a:spcAft>
              <a:buSzPts val="1400"/>
              <a:buChar char="➢"/>
            </a:pPr>
            <a:r>
              <a:rPr lang="nl" dirty="0"/>
              <a:t>Eerste beoordeling bij medisch probleem</a:t>
            </a:r>
            <a:endParaRPr dirty="0"/>
          </a:p>
          <a:p>
            <a:pPr marL="914400" lvl="1" indent="-317500" algn="l" rtl="0">
              <a:spcBef>
                <a:spcPts val="0"/>
              </a:spcBef>
              <a:spcAft>
                <a:spcPts val="0"/>
              </a:spcAft>
              <a:buSzPts val="1400"/>
              <a:buChar char="➢"/>
            </a:pPr>
            <a:r>
              <a:rPr lang="nl" dirty="0"/>
              <a:t>Doorverwijsfunctie bij nood aan verdere zorg</a:t>
            </a:r>
          </a:p>
          <a:p>
            <a:pPr marL="914400" lvl="1" indent="-317500" algn="l" rtl="0">
              <a:spcBef>
                <a:spcPts val="0"/>
              </a:spcBef>
              <a:spcAft>
                <a:spcPts val="0"/>
              </a:spcAft>
              <a:buSzPts val="1400"/>
              <a:buChar char="➢"/>
            </a:pPr>
            <a:r>
              <a:rPr lang="nl-BE" dirty="0"/>
              <a:t>Kan 90% van de medisch problemen zelf oplossen</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 dirty="0"/>
              <a:t>Reguliere gezondheidszorg in Vlaanderen</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nl"/>
              <a:t>Ziekenhuis</a:t>
            </a:r>
            <a:endParaRPr/>
          </a:p>
          <a:p>
            <a:pPr marL="914400" lvl="1" indent="-317500" algn="l" rtl="0">
              <a:spcBef>
                <a:spcPts val="0"/>
              </a:spcBef>
              <a:spcAft>
                <a:spcPts val="0"/>
              </a:spcAft>
              <a:buSzPts val="1400"/>
              <a:buChar char="○"/>
            </a:pPr>
            <a:r>
              <a:rPr lang="nl"/>
              <a:t>Werkt meestal met doorverwijzing</a:t>
            </a:r>
            <a:endParaRPr/>
          </a:p>
          <a:p>
            <a:pPr marL="914400" lvl="1" indent="-317500" algn="l" rtl="0">
              <a:spcBef>
                <a:spcPts val="0"/>
              </a:spcBef>
              <a:spcAft>
                <a:spcPts val="0"/>
              </a:spcAft>
              <a:buSzPts val="1400"/>
              <a:buChar char="○"/>
            </a:pPr>
            <a:r>
              <a:rPr lang="nl"/>
              <a:t>Specifiek probleem</a:t>
            </a:r>
            <a:endParaRPr/>
          </a:p>
          <a:p>
            <a:pPr marL="914400" lvl="1" indent="-317500" algn="l" rtl="0">
              <a:spcBef>
                <a:spcPts val="0"/>
              </a:spcBef>
              <a:spcAft>
                <a:spcPts val="0"/>
              </a:spcAft>
              <a:buSzPts val="1400"/>
              <a:buChar char="○"/>
            </a:pPr>
            <a:r>
              <a:rPr lang="nl"/>
              <a:t>Vb: longarts, gynaecoloog …</a:t>
            </a:r>
            <a:endParaRPr/>
          </a:p>
          <a:p>
            <a:pPr marL="457200" lvl="0" indent="-342900" algn="l" rtl="0">
              <a:spcBef>
                <a:spcPts val="0"/>
              </a:spcBef>
              <a:spcAft>
                <a:spcPts val="0"/>
              </a:spcAft>
              <a:buSzPts val="1800"/>
              <a:buChar char="●"/>
            </a:pPr>
            <a:r>
              <a:rPr lang="nl"/>
              <a:t>Andere zorgactoren</a:t>
            </a:r>
            <a:endParaRPr/>
          </a:p>
          <a:p>
            <a:pPr marL="914400" lvl="1" indent="-317500" algn="l" rtl="0">
              <a:spcBef>
                <a:spcPts val="0"/>
              </a:spcBef>
              <a:spcAft>
                <a:spcPts val="0"/>
              </a:spcAft>
              <a:buSzPts val="1400"/>
              <a:buChar char="○"/>
            </a:pPr>
            <a:r>
              <a:rPr lang="nl"/>
              <a:t>Bij specifieke klachten wordt er doorverwezen</a:t>
            </a:r>
            <a:endParaRPr/>
          </a:p>
          <a:p>
            <a:pPr marL="914400" lvl="1" indent="-317500" algn="l" rtl="0">
              <a:spcBef>
                <a:spcPts val="0"/>
              </a:spcBef>
              <a:spcAft>
                <a:spcPts val="0"/>
              </a:spcAft>
              <a:buSzPts val="1400"/>
              <a:buChar char="○"/>
            </a:pPr>
            <a:r>
              <a:rPr lang="nl"/>
              <a:t>Vb: arts-specialisten, verpleging, thuisverpleging, kinesisten, ergotherapie, logopedi, revalidatie, psychologen …</a:t>
            </a:r>
            <a:endParaRPr/>
          </a:p>
          <a:p>
            <a:pPr marL="457200" lvl="0" indent="-342900" algn="l" rtl="0">
              <a:spcBef>
                <a:spcPts val="0"/>
              </a:spcBef>
              <a:spcAft>
                <a:spcPts val="0"/>
              </a:spcAft>
              <a:buSzPts val="1800"/>
              <a:buChar char="●"/>
            </a:pPr>
            <a:r>
              <a:rPr lang="nl"/>
              <a:t>Voor dringende niet levensbedreigende medische beoordeling </a:t>
            </a:r>
            <a:r>
              <a:rPr lang="nl" b="1"/>
              <a:t>buiten</a:t>
            </a:r>
            <a:r>
              <a:rPr lang="nl"/>
              <a:t> openingsuren huisarts</a:t>
            </a:r>
            <a:endParaRPr/>
          </a:p>
          <a:p>
            <a:pPr marL="914400" lvl="1" indent="-317500" algn="l" rtl="0">
              <a:spcBef>
                <a:spcPts val="0"/>
              </a:spcBef>
              <a:spcAft>
                <a:spcPts val="0"/>
              </a:spcAft>
              <a:buSzPts val="1400"/>
              <a:buChar char="○"/>
            </a:pPr>
            <a:r>
              <a:rPr lang="nl"/>
              <a:t>HuisartsenWachtpost Meetjesland (bij AZ Alma) via het nummer 1733</a:t>
            </a:r>
            <a:endParaRPr/>
          </a:p>
          <a:p>
            <a:pPr marL="457200" lvl="0" indent="-342900" algn="l" rtl="0">
              <a:spcBef>
                <a:spcPts val="0"/>
              </a:spcBef>
              <a:spcAft>
                <a:spcPts val="0"/>
              </a:spcAft>
              <a:buSzPts val="1800"/>
              <a:buChar char="●"/>
            </a:pPr>
            <a:r>
              <a:rPr lang="nl"/>
              <a:t>Het OCMW kan u steeds verder bijstaan in het wegwijs maken</a:t>
            </a:r>
            <a:endParaRPr/>
          </a:p>
        </p:txBody>
      </p:sp>
    </p:spTree>
    <p:extLst>
      <p:ext uri="{BB962C8B-B14F-4D97-AF65-F5344CB8AC3E}">
        <p14:creationId xmlns:p14="http://schemas.microsoft.com/office/powerpoint/2010/main" val="147393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Apotheek</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nl-BE" dirty="0">
                <a:hlinkClick r:id="rId3"/>
              </a:rPr>
              <a:t>Apotheek.be</a:t>
            </a:r>
            <a:endParaRPr lang="nl-BE" dirty="0"/>
          </a:p>
          <a:p>
            <a:pPr marL="457200" lvl="0" indent="-342900" algn="l" rtl="0">
              <a:spcBef>
                <a:spcPts val="0"/>
              </a:spcBef>
              <a:spcAft>
                <a:spcPts val="0"/>
              </a:spcAft>
              <a:buSzPts val="1800"/>
              <a:buChar char="●"/>
            </a:pPr>
            <a:r>
              <a:rPr lang="nl-NL" dirty="0"/>
              <a:t>Buiten de werkuren:  apotheek van wacht</a:t>
            </a:r>
          </a:p>
          <a:p>
            <a:pPr marL="457200" lvl="0" indent="-342900" algn="l" rtl="0">
              <a:spcBef>
                <a:spcPts val="0"/>
              </a:spcBef>
              <a:spcAft>
                <a:spcPts val="0"/>
              </a:spcAft>
              <a:buSzPts val="1800"/>
              <a:buChar char="●"/>
            </a:pPr>
            <a:endParaRPr dirty="0"/>
          </a:p>
        </p:txBody>
      </p:sp>
      <p:pic>
        <p:nvPicPr>
          <p:cNvPr id="3" name="Afbeelding 2">
            <a:extLst>
              <a:ext uri="{FF2B5EF4-FFF2-40B4-BE49-F238E27FC236}">
                <a16:creationId xmlns:a16="http://schemas.microsoft.com/office/drawing/2014/main" id="{20E0967E-14FC-8A6E-BBA5-95633B80EE28}"/>
              </a:ext>
            </a:extLst>
          </p:cNvPr>
          <p:cNvPicPr>
            <a:picLocks noChangeAspect="1"/>
          </p:cNvPicPr>
          <p:nvPr/>
        </p:nvPicPr>
        <p:blipFill>
          <a:blip r:embed="rId4"/>
          <a:stretch>
            <a:fillRect/>
          </a:stretch>
        </p:blipFill>
        <p:spPr>
          <a:xfrm>
            <a:off x="1606079" y="2093379"/>
            <a:ext cx="5791200" cy="2801947"/>
          </a:xfrm>
          <a:prstGeom prst="rect">
            <a:avLst/>
          </a:prstGeom>
        </p:spPr>
      </p:pic>
      <p:cxnSp>
        <p:nvCxnSpPr>
          <p:cNvPr id="5" name="Rechte verbindingslijn met pijl 4">
            <a:extLst>
              <a:ext uri="{FF2B5EF4-FFF2-40B4-BE49-F238E27FC236}">
                <a16:creationId xmlns:a16="http://schemas.microsoft.com/office/drawing/2014/main" id="{E62740A9-B526-F4D0-65B0-8F5AB241130D}"/>
              </a:ext>
            </a:extLst>
          </p:cNvPr>
          <p:cNvCxnSpPr>
            <a:cxnSpLocks/>
          </p:cNvCxnSpPr>
          <p:nvPr/>
        </p:nvCxnSpPr>
        <p:spPr>
          <a:xfrm flipH="1">
            <a:off x="6727902" y="3256156"/>
            <a:ext cx="1258769" cy="15016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066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Basisvaccinaties</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p>
            <a:r>
              <a:rPr lang="nl-NL" dirty="0"/>
              <a:t>Oekraïne: lage vaccinatiegraad </a:t>
            </a: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(zeker in de periode 2008 – 2017) </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hoge besmettelijkheid en/of ernstige ziektelast van infecties. Vervolledigen van vaccinatieschema beschermt zowel ontheemden zelf als de maatschappij (gastgezinnen!)</a:t>
            </a:r>
          </a:p>
          <a:p>
            <a:pPr>
              <a:buFont typeface="Wingdings" panose="05000000000000000000" pitchFamily="2" charset="2"/>
              <a:buChar char="Ø"/>
            </a:pPr>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rPr>
              <a:t>Lage vaccinatiegraad in collectieve huisvesting:  clusteruitbraken!</a:t>
            </a:r>
            <a:endParaRPr lang="nl-B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2783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Vaccineren van jezelf /je kind: waarom?</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p>
            <a:r>
              <a:rPr lang="nl-NL" dirty="0"/>
              <a:t>Beschermt jezelf/ kind en zijn omgeving</a:t>
            </a:r>
          </a:p>
          <a:p>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Tegen infectieziektes waarvan sommigen zeer ernstig kunnen zijn</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Op termijn kunnen vaccinaties ziektes uitroeien</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456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nl-NL" dirty="0"/>
              <a:t>Wat is een vaccin?</a:t>
            </a:r>
            <a:endParaRPr dirty="0"/>
          </a:p>
          <a:p>
            <a:pPr marL="0" lvl="0" indent="0" algn="l" rtl="0">
              <a:spcBef>
                <a:spcPts val="0"/>
              </a:spcBef>
              <a:spcAft>
                <a:spcPts val="0"/>
              </a:spcAft>
              <a:buNone/>
            </a:pPr>
            <a:endParaRPr dirty="0"/>
          </a:p>
        </p:txBody>
      </p:sp>
      <p:sp>
        <p:nvSpPr>
          <p:cNvPr id="82" name="Google Shape;82;p17"/>
          <p:cNvSpPr txBox="1">
            <a:spLocks noGrp="1"/>
          </p:cNvSpPr>
          <p:nvPr>
            <p:ph type="body" idx="1"/>
          </p:nvPr>
        </p:nvSpPr>
        <p:spPr>
          <a:xfrm>
            <a:off x="971475" y="1152475"/>
            <a:ext cx="7860900" cy="3416400"/>
          </a:xfrm>
          <a:prstGeom prst="rect">
            <a:avLst/>
          </a:prstGeom>
        </p:spPr>
        <p:txBody>
          <a:bodyPr spcFirstLastPara="1" wrap="square" lIns="91425" tIns="91425" rIns="91425" bIns="91425" anchor="t" anchorCtr="0">
            <a:normAutofit/>
          </a:bodyPr>
          <a:lstStyle/>
          <a:p>
            <a:r>
              <a:rPr lang="nl-NL" dirty="0"/>
              <a:t>Dode of verzwakte ziektekiemen</a:t>
            </a:r>
          </a:p>
          <a:p>
            <a:endParaRPr lang="nl-BE" sz="1800" dirty="0">
              <a:solidFill>
                <a:srgbClr val="303030"/>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Als reactie op het vaccin maakt je afweersysteem antistoffen aan</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Het afweersysteem herkent de  echte ziektekiemen nadien vlugger en antistoffen kunnen de indringer meteen neutraliseren.</a:t>
            </a:r>
          </a:p>
          <a:p>
            <a:pPr marL="114300" indent="0">
              <a:buNone/>
            </a:pPr>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r>
              <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rPr>
              <a:t>Bij sommige nemen de antistoffen met jaren af en moet er opnieuw gevaccineerd worden.</a:t>
            </a: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a:p>
            <a:endParaRPr lang="nl-BE" dirty="0">
              <a:solidFill>
                <a:srgbClr val="303030"/>
              </a:solidFill>
              <a:latin typeface="Helvetica"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58988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770</Words>
  <Application>Microsoft Office PowerPoint</Application>
  <PresentationFormat>Diavoorstelling (16:9)</PresentationFormat>
  <Paragraphs>113</Paragraphs>
  <Slides>17</Slides>
  <Notes>15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Helvetica</vt:lpstr>
      <vt:lpstr>Wingdings</vt:lpstr>
      <vt:lpstr>Simple Light</vt:lpstr>
      <vt:lpstr>Presentatie  Zorg en vaccinatie</vt:lpstr>
      <vt:lpstr>Inhoud</vt:lpstr>
      <vt:lpstr>Zorgsysteem in Vlaanderen</vt:lpstr>
      <vt:lpstr>Reguliere gezondheidszorg in Vlaanderen</vt:lpstr>
      <vt:lpstr>Reguliere gezondheidszorg in Vlaanderen </vt:lpstr>
      <vt:lpstr>Apotheek </vt:lpstr>
      <vt:lpstr>Basisvaccinaties </vt:lpstr>
      <vt:lpstr>Vaccineren van jezelf /je kind: waarom? </vt:lpstr>
      <vt:lpstr>Wat is een vaccin? </vt:lpstr>
      <vt:lpstr>Vaccinatieschema </vt:lpstr>
      <vt:lpstr>Basisvaccinaties </vt:lpstr>
      <vt:lpstr>Basisvaccinaties </vt:lpstr>
      <vt:lpstr>Bijwerkingen van het vaccin </vt:lpstr>
      <vt:lpstr>COVID vaccinatie </vt:lpstr>
      <vt:lpstr>COVID vaccinatie procedure </vt:lpstr>
      <vt:lpstr>TBC screening </vt:lpstr>
      <vt:lpstr>TBC screening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Zorgpunt Assenede</dc:title>
  <dc:creator>Julie</dc:creator>
  <cp:lastModifiedBy>Julie Debacker</cp:lastModifiedBy>
  <cp:revision>49</cp:revision>
  <dcterms:modified xsi:type="dcterms:W3CDTF">2022-11-29T08:02:41Z</dcterms:modified>
</cp:coreProperties>
</file>