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2"/>
  </p:notesMasterIdLst>
  <p:sldIdLst>
    <p:sldId id="256" r:id="rId5"/>
    <p:sldId id="257" r:id="rId6"/>
    <p:sldId id="258" r:id="rId7"/>
    <p:sldId id="259" r:id="rId8"/>
    <p:sldId id="270" r:id="rId9"/>
    <p:sldId id="283" r:id="rId10"/>
    <p:sldId id="271" r:id="rId11"/>
    <p:sldId id="276" r:id="rId12"/>
    <p:sldId id="277" r:id="rId13"/>
    <p:sldId id="278" r:id="rId14"/>
    <p:sldId id="272" r:id="rId15"/>
    <p:sldId id="281" r:id="rId16"/>
    <p:sldId id="280" r:id="rId17"/>
    <p:sldId id="273" r:id="rId18"/>
    <p:sldId id="274" r:id="rId19"/>
    <p:sldId id="282" r:id="rId20"/>
    <p:sldId id="279"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2D5A33-74FB-4B5A-A8C8-9182E2389AE2}" v="2" dt="2022-11-14T11:52:14.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9886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7568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3224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7568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2811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86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2a5f55da6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2a5f55da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2a5f55da6a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2a5f55da6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2a5f55da6a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2a5f55da6a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973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2456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uk-UA"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413537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1710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7921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6" name="Google Shape;3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0" name="Google Shape;4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rot="10800000">
            <a:off x="7197950" y="-319950"/>
            <a:ext cx="2548475" cy="2102650"/>
          </a:xfrm>
          <a:prstGeom prst="flowChartExtract">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725300" y="3207200"/>
            <a:ext cx="2548475" cy="2102650"/>
          </a:xfrm>
          <a:prstGeom prst="flowChartExtract">
            <a:avLst/>
          </a:prstGeom>
          <a:solidFill>
            <a:srgbClr val="1155CC"/>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0" name="Google Shape;10;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atjevaccineren.be/uitnodigingsbrief-covid-19-vaccinatie-in-andere-talen"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apotheek.b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377014" y="338172"/>
            <a:ext cx="8511171" cy="1124596"/>
          </a:xfrm>
          <a:prstGeom prst="rect">
            <a:avLst/>
          </a:prstGeom>
        </p:spPr>
        <p:txBody>
          <a:bodyPr spcFirstLastPara="1" wrap="square" lIns="91425" tIns="91425" rIns="91425" bIns="91425" anchor="b" anchorCtr="0">
            <a:normAutofit/>
          </a:bodyPr>
          <a:lstStyle/>
          <a:p>
            <a:pPr marL="0" lvl="0" indent="0" rtl="0">
              <a:spcBef>
                <a:spcPts val="0"/>
              </a:spcBef>
              <a:spcAft>
                <a:spcPts val="0"/>
              </a:spcAft>
              <a:buNone/>
            </a:pPr>
            <a:r>
              <a:rPr lang="nl" dirty="0">
                <a:solidFill>
                  <a:srgbClr val="1155CC"/>
                </a:solidFill>
              </a:rPr>
              <a:t>Presentatie Zorg en vaccinatie</a:t>
            </a:r>
            <a:br>
              <a:rPr lang="uk-UA" dirty="0">
                <a:solidFill>
                  <a:srgbClr val="1155CC"/>
                </a:solidFill>
              </a:rPr>
            </a:br>
            <a:r>
              <a:rPr lang="uk-UA" i="1" dirty="0">
                <a:solidFill>
                  <a:srgbClr val="1155CC"/>
                </a:solidFill>
              </a:rPr>
              <a:t>Презентація Система Догляду та Щеплень</a:t>
            </a:r>
            <a:endParaRPr i="1" dirty="0">
              <a:solidFill>
                <a:srgbClr val="1155CC"/>
              </a:solidFill>
            </a:endParaRPr>
          </a:p>
        </p:txBody>
      </p:sp>
      <p:sp>
        <p:nvSpPr>
          <p:cNvPr id="57" name="Google Shape;57;p13"/>
          <p:cNvSpPr txBox="1">
            <a:spLocks noGrp="1"/>
          </p:cNvSpPr>
          <p:nvPr>
            <p:ph type="body" idx="1"/>
          </p:nvPr>
        </p:nvSpPr>
        <p:spPr>
          <a:xfrm>
            <a:off x="377014" y="1674990"/>
            <a:ext cx="3999900" cy="152541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nl" sz="2300" dirty="0"/>
              <a:t>Eerstelijnszones Oost- &amp; West-Meetjesland</a:t>
            </a:r>
            <a:endParaRPr sz="2300" dirty="0"/>
          </a:p>
        </p:txBody>
      </p:sp>
      <p:sp>
        <p:nvSpPr>
          <p:cNvPr id="2" name="Tijdelijke aanduiding voor tekst 1">
            <a:extLst>
              <a:ext uri="{FF2B5EF4-FFF2-40B4-BE49-F238E27FC236}">
                <a16:creationId xmlns:a16="http://schemas.microsoft.com/office/drawing/2014/main" id="{83604F2F-F092-E665-45BB-EEFFEF5B7FAA}"/>
              </a:ext>
            </a:extLst>
          </p:cNvPr>
          <p:cNvSpPr>
            <a:spLocks noGrp="1"/>
          </p:cNvSpPr>
          <p:nvPr>
            <p:ph type="body" idx="2"/>
          </p:nvPr>
        </p:nvSpPr>
        <p:spPr>
          <a:xfrm>
            <a:off x="4572000" y="1631447"/>
            <a:ext cx="3999900" cy="2728282"/>
          </a:xfrm>
        </p:spPr>
        <p:txBody>
          <a:bodyPr>
            <a:normAutofit/>
          </a:bodyPr>
          <a:lstStyle/>
          <a:p>
            <a:pPr marL="139700" indent="0">
              <a:buNone/>
            </a:pPr>
            <a:r>
              <a:rPr lang="uk-UA" sz="2400" i="1" dirty="0"/>
              <a:t>Зона Першої лінії Східного та Західного регіону </a:t>
            </a:r>
            <a:r>
              <a:rPr lang="nl-BE" sz="2400" i="1" dirty="0"/>
              <a:t>Meetjesland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62034"/>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Vaccinatieschema</a:t>
            </a:r>
            <a:br>
              <a:rPr lang="uk-UA" dirty="0"/>
            </a:br>
            <a:r>
              <a:rPr lang="uk-UA" i="1" dirty="0"/>
              <a:t>Схема щеплень</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311700" y="1409699"/>
            <a:ext cx="3389443" cy="3159175"/>
          </a:xfrm>
          <a:prstGeom prst="rect">
            <a:avLst/>
          </a:prstGeom>
        </p:spPr>
        <p:txBody>
          <a:bodyPr spcFirstLastPara="1" wrap="square" lIns="91425" tIns="91425" rIns="91425" bIns="91425" anchor="t" anchorCtr="0">
            <a:normAutofit/>
          </a:bodyPr>
          <a:lstStyle/>
          <a:p>
            <a:r>
              <a:rPr lang="nl-NL" dirty="0"/>
              <a:t>België en Oekraïense verschillen</a:t>
            </a:r>
          </a:p>
          <a:p>
            <a:pPr marL="114300" indent="0">
              <a:buNone/>
            </a:pPr>
            <a:endParaRPr lang="nl-NL" dirty="0"/>
          </a:p>
          <a:p>
            <a:r>
              <a:rPr lang="nl-NL" dirty="0"/>
              <a:t>Uitgebreider vaccinatieschema, leeftijdsgebonden</a:t>
            </a:r>
          </a:p>
          <a:p>
            <a:pPr marL="114300" indent="0">
              <a:buNone/>
            </a:pP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07D18D26-D906-DC8F-ACE7-013A9ED81653}"/>
              </a:ext>
            </a:extLst>
          </p:cNvPr>
          <p:cNvSpPr>
            <a:spLocks noGrp="1"/>
          </p:cNvSpPr>
          <p:nvPr>
            <p:ph type="body" idx="2"/>
          </p:nvPr>
        </p:nvSpPr>
        <p:spPr>
          <a:xfrm>
            <a:off x="3640414" y="1468161"/>
            <a:ext cx="3999900" cy="3416400"/>
          </a:xfrm>
        </p:spPr>
        <p:txBody>
          <a:bodyPr/>
          <a:lstStyle/>
          <a:p>
            <a:r>
              <a:rPr lang="uk-UA" dirty="0"/>
              <a:t>Бельгійська й українська відрізняються</a:t>
            </a:r>
            <a:endParaRPr lang="nl-BE" dirty="0"/>
          </a:p>
          <a:p>
            <a:pPr marL="139700" indent="0">
              <a:buNone/>
            </a:pPr>
            <a:endParaRPr lang="uk-UA" dirty="0"/>
          </a:p>
          <a:p>
            <a:r>
              <a:rPr lang="uk-UA" dirty="0"/>
              <a:t>Поширена схема щеплень, пов'язана з віком </a:t>
            </a:r>
            <a:endParaRPr lang="nl-BE" dirty="0"/>
          </a:p>
        </p:txBody>
      </p:sp>
    </p:spTree>
    <p:extLst>
      <p:ext uri="{BB962C8B-B14F-4D97-AF65-F5344CB8AC3E}">
        <p14:creationId xmlns:p14="http://schemas.microsoft.com/office/powerpoint/2010/main" val="233090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898070" y="424953"/>
            <a:ext cx="824593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Basisvaccinaties</a:t>
            </a:r>
            <a:br>
              <a:rPr lang="uk-UA" dirty="0"/>
            </a:br>
            <a:r>
              <a:rPr lang="uk-UA" i="1" dirty="0"/>
              <a:t>Основні щеплення</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898070" y="1338943"/>
            <a:ext cx="3413529" cy="3229932"/>
          </a:xfrm>
          <a:prstGeom prst="rect">
            <a:avLst/>
          </a:prstGeom>
        </p:spPr>
        <p:txBody>
          <a:bodyPr spcFirstLastPara="1" wrap="square" lIns="91425" tIns="91425" rIns="91425" bIns="91425" anchor="t" anchorCtr="0">
            <a:normAutofit fontScale="77500" lnSpcReduction="20000"/>
          </a:bodyPr>
          <a:lstStyle/>
          <a:p>
            <a:pPr marL="342900" lvl="0" indent="-342900">
              <a:lnSpc>
                <a:spcPct val="107000"/>
              </a:lnSpc>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Mazelen, rubella, bof (uitgezonderd </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zwangeren</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Ø"/>
              <a:tabLst>
                <a:tab pos="457200" algn="l"/>
              </a:tabLst>
            </a:pPr>
            <a:r>
              <a:rPr lang="nl-BE" sz="14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Deze 3 vaccins zitten samen in 1 spuitje</a:t>
            </a:r>
            <a:endParaRPr lang="nl-BE" sz="14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375"/>
              </a:spcBef>
              <a:spcAft>
                <a:spcPts val="800"/>
              </a:spcAft>
              <a:buFont typeface="+mj-lt"/>
              <a:buAutoNum type="arabicPeriod"/>
              <a:tabLst>
                <a:tab pos="457200" algn="l"/>
              </a:tabLst>
            </a:pPr>
            <a:r>
              <a:rPr lang="nl-BE" sz="1800" dirty="0">
                <a:solidFill>
                  <a:srgbClr val="303030"/>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Polio, verplicht tot leeftijd van 18 maanden</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Daarna STERK AANBEVOLEN</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375"/>
              </a:spcBef>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Kinkhoest, pertussis, tetanus (geïncludeerd in basis- en inhaalvaccinaties in Vlaanderen) </a:t>
            </a:r>
          </a:p>
          <a:p>
            <a:pPr marL="342900" lvl="0" indent="-342900">
              <a:lnSpc>
                <a:spcPct val="107000"/>
              </a:lnSpc>
              <a:spcBef>
                <a:spcPts val="375"/>
              </a:spcBef>
              <a:spcAft>
                <a:spcPts val="800"/>
              </a:spcAft>
              <a:buFont typeface="Wingdings" panose="05000000000000000000" pitchFamily="2" charset="2"/>
              <a:buChar char="Ø"/>
              <a:tabLst>
                <a:tab pos="457200" algn="l"/>
              </a:tabLst>
            </a:pPr>
            <a:r>
              <a:rPr lang="nl-BE" sz="1800" dirty="0">
                <a:solidFill>
                  <a:schemeClr val="accent1">
                    <a:lumMod val="50000"/>
                  </a:schemeClr>
                </a:solidFill>
                <a:effectLst/>
                <a:latin typeface="Calibri" panose="020F0502020204030204" pitchFamily="34" charset="0"/>
                <a:ea typeface="Calibri" panose="020F0502020204030204" pitchFamily="34" charset="0"/>
              </a:rPr>
              <a:t>Al deze ziekten zijn zo goed als uitgeroeid in België en wensen wij niet opnieuw te importeren!</a:t>
            </a:r>
            <a:endParaRPr lang="nl-BE"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0F51D744-04EC-C365-E173-EDB6B32DECEB}"/>
              </a:ext>
            </a:extLst>
          </p:cNvPr>
          <p:cNvSpPr>
            <a:spLocks noGrp="1"/>
          </p:cNvSpPr>
          <p:nvPr>
            <p:ph type="body" idx="2"/>
          </p:nvPr>
        </p:nvSpPr>
        <p:spPr>
          <a:xfrm>
            <a:off x="4572000" y="1338941"/>
            <a:ext cx="4260300" cy="3229933"/>
          </a:xfrm>
        </p:spPr>
        <p:txBody>
          <a:bodyPr>
            <a:normAutofit/>
          </a:bodyPr>
          <a:lstStyle/>
          <a:p>
            <a:pPr marL="482600" indent="-342900">
              <a:buFont typeface="+mj-lt"/>
              <a:buAutoNum type="arabicPeriod"/>
            </a:pPr>
            <a:r>
              <a:rPr lang="uk-UA" sz="1500" i="1" dirty="0">
                <a:latin typeface="Helvetica" panose="020B0604020202020204" pitchFamily="34" charset="0"/>
                <a:cs typeface="Helvetica" panose="020B0604020202020204" pitchFamily="34" charset="0"/>
              </a:rPr>
              <a:t>Кір, краснуха, паротит (крім вагітних)! </a:t>
            </a:r>
          </a:p>
          <a:p>
            <a:pPr lvl="1">
              <a:buFont typeface="Wingdings" panose="05000000000000000000" pitchFamily="2" charset="2"/>
              <a:buChar char="Ø"/>
            </a:pPr>
            <a:r>
              <a:rPr lang="uk-UA" sz="1100" i="1" dirty="0">
                <a:latin typeface="Helvetica" panose="020B0604020202020204" pitchFamily="34" charset="0"/>
                <a:cs typeface="Helvetica" panose="020B0604020202020204" pitchFamily="34" charset="0"/>
              </a:rPr>
              <a:t>Ці 3 вакцини знаходяться разом в 1 шприці</a:t>
            </a:r>
          </a:p>
          <a:p>
            <a:pPr marL="482600" indent="-342900">
              <a:buAutoNum type="arabicPeriod" startAt="2"/>
            </a:pPr>
            <a:r>
              <a:rPr lang="uk-UA" sz="1500" i="1" dirty="0">
                <a:highlight>
                  <a:srgbClr val="FFFF00"/>
                </a:highlight>
                <a:latin typeface="Helvetica" panose="020B0604020202020204" pitchFamily="34" charset="0"/>
                <a:cs typeface="Helvetica" panose="020B0604020202020204" pitchFamily="34" charset="0"/>
              </a:rPr>
              <a:t>Поліомієліт, обов'язкова до віку 18 місяців.     </a:t>
            </a:r>
            <a:r>
              <a:rPr lang="uk-UA" sz="1500" i="1" dirty="0">
                <a:latin typeface="Helvetica" panose="020B0604020202020204" pitchFamily="34" charset="0"/>
                <a:cs typeface="Helvetica" panose="020B0604020202020204" pitchFamily="34" charset="0"/>
              </a:rPr>
              <a:t>Після цього НАСТІЙНО РЕКОМНЕДУЄТЬСЯ</a:t>
            </a:r>
          </a:p>
          <a:p>
            <a:pPr marL="482600" indent="-342900">
              <a:buAutoNum type="arabicPeriod" startAt="2"/>
            </a:pPr>
            <a:r>
              <a:rPr lang="uk-UA" sz="1500" i="1" dirty="0">
                <a:latin typeface="Helvetica" panose="020B0604020202020204" pitchFamily="34" charset="0"/>
                <a:cs typeface="Helvetica" panose="020B0604020202020204" pitchFamily="34" charset="0"/>
              </a:rPr>
              <a:t>Коклюш, кашлюк, правець </a:t>
            </a:r>
            <a:br>
              <a:rPr lang="nl-BE" sz="1500" i="1" dirty="0">
                <a:latin typeface="Helvetica" panose="020B0604020202020204" pitchFamily="34" charset="0"/>
                <a:cs typeface="Helvetica" panose="020B0604020202020204" pitchFamily="34" charset="0"/>
              </a:rPr>
            </a:br>
            <a:r>
              <a:rPr lang="uk-UA" sz="1500" i="1" dirty="0">
                <a:latin typeface="Helvetica" panose="020B0604020202020204" pitchFamily="34" charset="0"/>
                <a:cs typeface="Helvetica" panose="020B0604020202020204" pitchFamily="34" charset="0"/>
              </a:rPr>
              <a:t>(входить в базові і наздоганяючі щеплення у Фландрії) </a:t>
            </a:r>
          </a:p>
          <a:p>
            <a:pPr marL="342900" indent="-342900">
              <a:lnSpc>
                <a:spcPct val="87000"/>
              </a:lnSpc>
              <a:spcBef>
                <a:spcPts val="375"/>
              </a:spcBef>
              <a:spcAft>
                <a:spcPts val="800"/>
              </a:spcAft>
              <a:buFont typeface="Wingdings" panose="05000000000000000000" pitchFamily="2" charset="2"/>
              <a:buChar char="Ø"/>
              <a:tabLst>
                <a:tab pos="457200" algn="l"/>
              </a:tabLst>
            </a:pPr>
            <a:r>
              <a:rPr lang="uk-UA" sz="1500" i="1" dirty="0">
                <a:solidFill>
                  <a:schemeClr val="accent1">
                    <a:lumMod val="50000"/>
                  </a:schemeClr>
                </a:solidFill>
                <a:latin typeface="Calibri" panose="020F0502020204030204" pitchFamily="34" charset="0"/>
              </a:rPr>
              <a:t>Всі ці хвороби були практично викорінені в Бельгії і ми не бажаємо їх знову імпортувати!</a:t>
            </a:r>
          </a:p>
          <a:p>
            <a:pPr>
              <a:buFont typeface="Wingdings" panose="05000000000000000000" pitchFamily="2" charset="2"/>
              <a:buChar char="Ø"/>
            </a:pPr>
            <a:endParaRPr lang="uk-UA"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2304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1273628" y="274886"/>
            <a:ext cx="8520600" cy="877589"/>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Basisvaccinaties</a:t>
            </a:r>
            <a:br>
              <a:rPr lang="uk-UA" dirty="0"/>
            </a:br>
            <a:r>
              <a:rPr lang="uk-UA" i="1" dirty="0"/>
              <a:t>Основні щеплення</a:t>
            </a:r>
            <a:br>
              <a:rPr lang="uk-UA" dirty="0"/>
            </a:b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1273628" y="1279071"/>
            <a:ext cx="3037973" cy="3289804"/>
          </a:xfrm>
          <a:prstGeom prst="rect">
            <a:avLst/>
          </a:prstGeom>
        </p:spPr>
        <p:txBody>
          <a:bodyPr spcFirstLastPara="1" wrap="square" lIns="91425" tIns="91425" rIns="91425" bIns="91425" anchor="t" anchorCtr="0">
            <a:normAutofit fontScale="62500" lnSpcReduction="20000"/>
          </a:bodyPr>
          <a:lstStyle/>
          <a:p>
            <a:pPr marL="342900" lvl="0" indent="-342900">
              <a:lnSpc>
                <a:spcPct val="107000"/>
              </a:lnSpc>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Mazelen</a:t>
            </a:r>
          </a:p>
          <a:p>
            <a:pPr marL="0" lvl="0" indent="0">
              <a:lnSpc>
                <a:spcPct val="107000"/>
              </a:lnSpc>
              <a:spcAft>
                <a:spcPts val="800"/>
              </a:spcAft>
              <a:buNone/>
              <a:tabLst>
                <a:tab pos="457200" algn="l"/>
              </a:tabLst>
            </a:pPr>
            <a:r>
              <a:rPr lang="nl-BE" sz="1800" dirty="0">
                <a:solidFill>
                  <a:srgbClr val="303030"/>
                </a:solidFill>
                <a:latin typeface="Helvetica" panose="020B0604020202020204" pitchFamily="34" charset="0"/>
                <a:ea typeface="Calibri" panose="020F0502020204030204" pitchFamily="34" charset="0"/>
                <a:cs typeface="Times New Roman" panose="02020603050405020304" pitchFamily="18" charset="0"/>
              </a:rPr>
              <a:t>v</a:t>
            </a:r>
            <a:r>
              <a:rPr lang="nl-BE" sz="1800" dirty="0">
                <a:solidFill>
                  <a:srgbClr val="1F497D"/>
                </a:solidFill>
                <a:effectLst/>
                <a:latin typeface="Calibri" panose="020F0502020204030204" pitchFamily="34" charset="0"/>
                <a:ea typeface="Calibri" panose="020F0502020204030204" pitchFamily="34" charset="0"/>
              </a:rPr>
              <a:t>eroorzaakt longontsteking (pneumonie) en hersenvliesontsteking 	(meningitis) bij kinderen, met blijvende handicaps als gevolg. Vroeger veel voorkomend  in België, nu nog steeds in Oekraïne. </a:t>
            </a:r>
            <a:r>
              <a:rPr lang="nl-BE" sz="1800" dirty="0">
                <a:solidFill>
                  <a:srgbClr val="1F497D"/>
                </a:solidFill>
                <a:latin typeface="Calibri" panose="020F0502020204030204" pitchFamily="34" charset="0"/>
                <a:ea typeface="Calibri" panose="020F0502020204030204" pitchFamily="34" charset="0"/>
              </a:rPr>
              <a:t>Besmettelijk! Is een van de een van de belangrijkste kindersterfte wereldwijd!</a:t>
            </a:r>
            <a:endParaRPr lang="nl-BE" sz="1800" dirty="0">
              <a:latin typeface="Calibri" panose="020F0502020204030204" pitchFamily="34" charset="0"/>
              <a:ea typeface="Calibri" panose="020F0502020204030204" pitchFamily="34" charset="0"/>
            </a:endParaRPr>
          </a:p>
          <a:p>
            <a:pPr marL="342900" lvl="0">
              <a:lnSpc>
                <a:spcPct val="107000"/>
              </a:lnSpc>
              <a:spcAft>
                <a:spcPts val="800"/>
              </a:spcAft>
              <a:buAutoNum type="arabicPeriod" startAt="2"/>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Polio (myelitis) (kinderverlamming)</a:t>
            </a:r>
          </a:p>
          <a:p>
            <a:pPr marL="0" indent="0">
              <a:lnSpc>
                <a:spcPct val="107000"/>
              </a:lnSpc>
              <a:spcAft>
                <a:spcPts val="800"/>
              </a:spcAft>
              <a:buNone/>
              <a:tabLst>
                <a:tab pos="457200" algn="l"/>
              </a:tabLst>
            </a:pPr>
            <a:r>
              <a:rPr lang="nl-BE" sz="1800" dirty="0">
                <a:solidFill>
                  <a:srgbClr val="1F497D"/>
                </a:solidFill>
                <a:effectLst/>
                <a:latin typeface="Calibri" panose="020F0502020204030204" pitchFamily="34" charset="0"/>
                <a:ea typeface="Calibri" panose="020F0502020204030204" pitchFamily="34" charset="0"/>
              </a:rPr>
              <a:t>is een virus dat spierverlammingen kan veroorzaken. De slachtoffers in België zijn oudere volwassenen die vaak in een rolstoel zitten.</a:t>
            </a:r>
            <a:endPar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endParaRPr>
          </a:p>
          <a:p>
            <a:pPr marL="342900">
              <a:lnSpc>
                <a:spcPct val="107000"/>
              </a:lnSpc>
              <a:spcAft>
                <a:spcPts val="800"/>
              </a:spcAft>
              <a:buAutoNum type="arabicPeriod" startAt="3"/>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Bo</a:t>
            </a: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f</a:t>
            </a:r>
          </a:p>
          <a:p>
            <a:pPr marL="0" indent="0">
              <a:lnSpc>
                <a:spcPct val="107000"/>
              </a:lnSpc>
              <a:spcAft>
                <a:spcPts val="800"/>
              </a:spcAft>
              <a:buNone/>
              <a:tabLst>
                <a:tab pos="457200" algn="l"/>
              </a:tabLst>
            </a:pPr>
            <a:r>
              <a:rPr lang="nl-BE" sz="1800" dirty="0">
                <a:solidFill>
                  <a:srgbClr val="1F497D"/>
                </a:solidFill>
                <a:effectLst/>
                <a:latin typeface="Calibri" panose="020F0502020204030204" pitchFamily="34" charset="0"/>
                <a:ea typeface="Calibri" panose="020F0502020204030204" pitchFamily="34" charset="0"/>
              </a:rPr>
              <a:t>kan naast </a:t>
            </a:r>
            <a:r>
              <a:rPr lang="nl-BE" dirty="0">
                <a:solidFill>
                  <a:srgbClr val="1F497D"/>
                </a:solidFill>
                <a:effectLst/>
                <a:latin typeface="Calibri" panose="020F0502020204030204" pitchFamily="34" charset="0"/>
                <a:ea typeface="Calibri" panose="020F0502020204030204" pitchFamily="34" charset="0"/>
              </a:rPr>
              <a:t>hersenvliesontsteking (</a:t>
            </a:r>
            <a:r>
              <a:rPr lang="nl-BE" sz="1800" dirty="0">
                <a:solidFill>
                  <a:srgbClr val="1F497D"/>
                </a:solidFill>
                <a:effectLst/>
                <a:latin typeface="Calibri" panose="020F0502020204030204" pitchFamily="34" charset="0"/>
                <a:ea typeface="Calibri" panose="020F0502020204030204" pitchFamily="34" charset="0"/>
              </a:rPr>
              <a:t>meningitis) ook onvruchtbaarheid veroorzaken</a:t>
            </a:r>
          </a:p>
          <a:p>
            <a:pPr marL="0" indent="0">
              <a:lnSpc>
                <a:spcPct val="107000"/>
              </a:lnSpc>
              <a:spcAft>
                <a:spcPts val="800"/>
              </a:spcAft>
              <a:buNone/>
              <a:tabLst>
                <a:tab pos="457200" algn="l"/>
              </a:tabLst>
            </a:pPr>
            <a:r>
              <a:rPr lang="nl-BE" dirty="0">
                <a:solidFill>
                  <a:srgbClr val="1F497D"/>
                </a:solidFill>
                <a:latin typeface="Calibri" panose="020F0502020204030204" pitchFamily="34" charset="0"/>
                <a:ea typeface="Calibri" panose="020F0502020204030204" pitchFamily="34" charset="0"/>
                <a:cs typeface="Times New Roman" panose="02020603050405020304" pitchFamily="18" charset="0"/>
              </a:rPr>
              <a:t>4.   </a:t>
            </a:r>
            <a:r>
              <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rPr>
              <a:t>Rode hond (Rubella)</a:t>
            </a:r>
            <a:r>
              <a:rPr lang="nl-BE" sz="1800" dirty="0">
                <a:solidFill>
                  <a:srgbClr val="1F497D"/>
                </a:solidFill>
                <a:effectLst/>
                <a:latin typeface="Calibri" panose="020F0502020204030204" pitchFamily="34" charset="0"/>
                <a:ea typeface="Calibri" panose="020F0502020204030204" pitchFamily="34" charset="0"/>
              </a:rPr>
              <a:t> ) is gevaarlijk voor </a:t>
            </a:r>
            <a:r>
              <a:rPr lang="nl-BE" sz="1800" dirty="0" err="1">
                <a:solidFill>
                  <a:srgbClr val="1F497D"/>
                </a:solidFill>
                <a:effectLst/>
                <a:latin typeface="Calibri" panose="020F0502020204030204" pitchFamily="34" charset="0"/>
                <a:ea typeface="Calibri" panose="020F0502020204030204" pitchFamily="34" charset="0"/>
              </a:rPr>
              <a:t>zwangeren</a:t>
            </a:r>
            <a:endParaRPr lang="nl-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5428C641-D2D4-C68F-F03E-387AC92C8B2A}"/>
              </a:ext>
            </a:extLst>
          </p:cNvPr>
          <p:cNvSpPr>
            <a:spLocks noGrp="1"/>
          </p:cNvSpPr>
          <p:nvPr>
            <p:ph type="body" idx="2"/>
          </p:nvPr>
        </p:nvSpPr>
        <p:spPr/>
        <p:txBody>
          <a:bodyPr>
            <a:normAutofit/>
          </a:bodyPr>
          <a:lstStyle/>
          <a:p>
            <a:pPr marL="228600" indent="-228600">
              <a:lnSpc>
                <a:spcPct val="87000"/>
              </a:lnSpc>
              <a:spcAft>
                <a:spcPts val="800"/>
              </a:spcAft>
              <a:buFont typeface="+mj-lt"/>
              <a:buAutoNum type="arabicPeriod"/>
              <a:tabLst>
                <a:tab pos="457200" algn="l"/>
              </a:tabLst>
            </a:pPr>
            <a:r>
              <a:rPr lang="uk-UA" sz="1100" i="1" dirty="0">
                <a:solidFill>
                  <a:srgbClr val="303030"/>
                </a:solidFill>
                <a:latin typeface="Helvetica" panose="020B0604020202020204" pitchFamily="34" charset="0"/>
                <a:cs typeface="Times New Roman" panose="02020603050405020304" pitchFamily="18" charset="0"/>
              </a:rPr>
              <a:t>Кір</a:t>
            </a:r>
            <a:br>
              <a:rPr lang="nl-BE" sz="1100" i="1" dirty="0">
                <a:solidFill>
                  <a:srgbClr val="303030"/>
                </a:solidFill>
                <a:latin typeface="Helvetica" panose="020B0604020202020204" pitchFamily="34" charset="0"/>
                <a:cs typeface="Times New Roman" panose="02020603050405020304" pitchFamily="18" charset="0"/>
              </a:rPr>
            </a:br>
            <a:r>
              <a:rPr lang="uk-UA" sz="1100" dirty="0">
                <a:solidFill>
                  <a:srgbClr val="1F497D"/>
                </a:solidFill>
                <a:latin typeface="Calibri" panose="020F0502020204030204" pitchFamily="34" charset="0"/>
              </a:rPr>
              <a:t>викликає запалення легень (пневмонія) і</a:t>
            </a:r>
            <a:r>
              <a:rPr lang="nl-BE" sz="1100" dirty="0">
                <a:solidFill>
                  <a:srgbClr val="1F497D"/>
                </a:solidFill>
                <a:latin typeface="Calibri" panose="020F0502020204030204" pitchFamily="34" charset="0"/>
              </a:rPr>
              <a:t> </a:t>
            </a:r>
            <a:r>
              <a:rPr lang="uk-UA" sz="1100" dirty="0">
                <a:solidFill>
                  <a:srgbClr val="1F497D"/>
                </a:solidFill>
                <a:latin typeface="Calibri" panose="020F0502020204030204" pitchFamily="34" charset="0"/>
              </a:rPr>
              <a:t>запалення оболонок головного мозку (менінгіт) у дітей, в результаті чого виникає постійна інвалідність. Раніше поширений в Бельгії, зараз ще в Україні. Заразний! Це один з найважливіших причин дитячої смерті у всьому світі!</a:t>
            </a:r>
            <a:endParaRPr lang="nl-BE" sz="1100" dirty="0">
              <a:solidFill>
                <a:srgbClr val="1F497D"/>
              </a:solidFill>
              <a:latin typeface="Calibri" panose="020F0502020204030204" pitchFamily="34" charset="0"/>
            </a:endParaRPr>
          </a:p>
          <a:p>
            <a:pPr marL="342900">
              <a:lnSpc>
                <a:spcPct val="87000"/>
              </a:lnSpc>
              <a:spcAft>
                <a:spcPts val="800"/>
              </a:spcAft>
              <a:buFont typeface="Arial"/>
              <a:buAutoNum type="arabicPeriod" startAt="2"/>
              <a:tabLst>
                <a:tab pos="457200" algn="l"/>
              </a:tabLst>
            </a:pPr>
            <a:r>
              <a:rPr lang="uk-UA" sz="1100" i="1" dirty="0">
                <a:solidFill>
                  <a:srgbClr val="303030"/>
                </a:solidFill>
                <a:latin typeface="Helvetica" panose="020B0604020202020204" pitchFamily="34" charset="0"/>
                <a:cs typeface="Times New Roman" panose="02020603050405020304" pitchFamily="18" charset="0"/>
              </a:rPr>
              <a:t>Поліомієліт (мієліт) (дитячий параліч)</a:t>
            </a:r>
            <a:br>
              <a:rPr lang="nl-BE" sz="1100" i="1" dirty="0">
                <a:solidFill>
                  <a:srgbClr val="303030"/>
                </a:solidFill>
                <a:latin typeface="Helvetica" panose="020B0604020202020204" pitchFamily="34" charset="0"/>
                <a:cs typeface="Times New Roman" panose="02020603050405020304" pitchFamily="18" charset="0"/>
              </a:rPr>
            </a:br>
            <a:r>
              <a:rPr lang="uk-UA" sz="1100" dirty="0">
                <a:solidFill>
                  <a:srgbClr val="1F497D"/>
                </a:solidFill>
                <a:latin typeface="Calibri" panose="020F0502020204030204" pitchFamily="34" charset="0"/>
              </a:rPr>
              <a:t>це вірус, який може викликати параліч м'язів. Жертви в Бельгії є люди похилого віку, які часто сидять на інвалідних візках.</a:t>
            </a:r>
            <a:endParaRPr lang="nl-BE" sz="1100" dirty="0">
              <a:solidFill>
                <a:srgbClr val="1F497D"/>
              </a:solidFill>
              <a:latin typeface="Calibri" panose="020F0502020204030204" pitchFamily="34" charset="0"/>
            </a:endParaRPr>
          </a:p>
          <a:p>
            <a:pPr marL="342900">
              <a:lnSpc>
                <a:spcPct val="87000"/>
              </a:lnSpc>
              <a:spcAft>
                <a:spcPts val="800"/>
              </a:spcAft>
              <a:buFont typeface="Arial"/>
              <a:buAutoNum type="arabicPeriod" startAt="3"/>
              <a:tabLst>
                <a:tab pos="457200" algn="l"/>
              </a:tabLst>
            </a:pPr>
            <a:r>
              <a:rPr lang="uk-UA" sz="1100" i="1" dirty="0">
                <a:solidFill>
                  <a:srgbClr val="303030"/>
                </a:solidFill>
                <a:latin typeface="Helvetica" panose="020B0604020202020204" pitchFamily="34" charset="0"/>
                <a:cs typeface="Times New Roman" panose="02020603050405020304" pitchFamily="18" charset="0"/>
              </a:rPr>
              <a:t>Свинка</a:t>
            </a:r>
            <a:br>
              <a:rPr lang="nl-BE" sz="1100" i="1" dirty="0">
                <a:solidFill>
                  <a:srgbClr val="303030"/>
                </a:solidFill>
                <a:latin typeface="Helvetica" panose="020B0604020202020204" pitchFamily="34" charset="0"/>
                <a:cs typeface="Times New Roman" panose="02020603050405020304" pitchFamily="18" charset="0"/>
              </a:rPr>
            </a:br>
            <a:r>
              <a:rPr lang="uk-UA" sz="1100" dirty="0">
                <a:solidFill>
                  <a:srgbClr val="1F497D"/>
                </a:solidFill>
                <a:latin typeface="Calibri" panose="020F0502020204030204" pitchFamily="34" charset="0"/>
              </a:rPr>
              <a:t>Крім запалення оболонок головного мозку ( менінгіту) також може стати причиною безпліддя</a:t>
            </a:r>
            <a:endParaRPr lang="nl-BE" sz="1100" dirty="0">
              <a:solidFill>
                <a:srgbClr val="1F497D"/>
              </a:solidFill>
              <a:latin typeface="Calibri" panose="020F0502020204030204" pitchFamily="34" charset="0"/>
            </a:endParaRPr>
          </a:p>
          <a:p>
            <a:pPr marL="342900">
              <a:lnSpc>
                <a:spcPct val="87000"/>
              </a:lnSpc>
              <a:spcAft>
                <a:spcPts val="800"/>
              </a:spcAft>
              <a:buFont typeface="Arial"/>
              <a:buAutoNum type="arabicPeriod" startAt="3"/>
              <a:tabLst>
                <a:tab pos="457200" algn="l"/>
              </a:tabLst>
            </a:pPr>
            <a:r>
              <a:rPr lang="uk-UA" sz="1100" i="1" dirty="0">
                <a:solidFill>
                  <a:srgbClr val="303030"/>
                </a:solidFill>
                <a:latin typeface="Helvetica" panose="020B0604020202020204" pitchFamily="34" charset="0"/>
                <a:cs typeface="Times New Roman" panose="02020603050405020304" pitchFamily="18" charset="0"/>
              </a:rPr>
              <a:t>Краснуха ( рубеола) </a:t>
            </a:r>
            <a:r>
              <a:rPr lang="uk-UA" sz="1100" dirty="0">
                <a:solidFill>
                  <a:srgbClr val="1F497D"/>
                </a:solidFill>
                <a:latin typeface="Calibri" panose="020F0502020204030204" pitchFamily="34" charset="0"/>
              </a:rPr>
              <a:t>небезпечна для вагітних</a:t>
            </a:r>
          </a:p>
          <a:p>
            <a:pPr marL="342900">
              <a:lnSpc>
                <a:spcPct val="87000"/>
              </a:lnSpc>
              <a:spcAft>
                <a:spcPts val="800"/>
              </a:spcAft>
              <a:buFont typeface="Arial"/>
              <a:buAutoNum type="arabicPeriod" startAt="3"/>
              <a:tabLst>
                <a:tab pos="457200" algn="l"/>
              </a:tabLst>
            </a:pPr>
            <a:endParaRPr lang="uk-UA" sz="1100" i="1" dirty="0">
              <a:solidFill>
                <a:srgbClr val="303030"/>
              </a:solidFill>
              <a:latin typeface="Helvetica" panose="020B0604020202020204" pitchFamily="34" charset="0"/>
              <a:cs typeface="Times New Roman" panose="02020603050405020304" pitchFamily="18" charset="0"/>
            </a:endParaRPr>
          </a:p>
          <a:p>
            <a:endParaRPr lang="ru-RU" dirty="0"/>
          </a:p>
          <a:p>
            <a:pPr marL="139700" indent="0">
              <a:buNone/>
            </a:pPr>
            <a:endParaRPr lang="nl-BE" b="1" dirty="0"/>
          </a:p>
        </p:txBody>
      </p:sp>
    </p:spTree>
    <p:extLst>
      <p:ext uri="{BB962C8B-B14F-4D97-AF65-F5344CB8AC3E}">
        <p14:creationId xmlns:p14="http://schemas.microsoft.com/office/powerpoint/2010/main" val="372561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1115787" y="365011"/>
            <a:ext cx="8028213" cy="870857"/>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Bijwerkingen van het vaccin</a:t>
            </a:r>
            <a:endParaRPr dirty="0"/>
          </a:p>
          <a:p>
            <a:pPr marL="0" lvl="0" indent="0" algn="l" rtl="0">
              <a:spcBef>
                <a:spcPts val="0"/>
              </a:spcBef>
              <a:spcAft>
                <a:spcPts val="0"/>
              </a:spcAft>
              <a:buNone/>
            </a:pPr>
            <a:r>
              <a:rPr lang="uk-UA" i="1" dirty="0"/>
              <a:t>Побічні ефекти вакцини</a:t>
            </a:r>
            <a:endParaRPr i="1" dirty="0"/>
          </a:p>
        </p:txBody>
      </p:sp>
      <p:sp>
        <p:nvSpPr>
          <p:cNvPr id="82" name="Google Shape;82;p17"/>
          <p:cNvSpPr txBox="1">
            <a:spLocks noGrp="1"/>
          </p:cNvSpPr>
          <p:nvPr>
            <p:ph type="body" idx="1"/>
          </p:nvPr>
        </p:nvSpPr>
        <p:spPr>
          <a:xfrm>
            <a:off x="1115787" y="1572985"/>
            <a:ext cx="4262614" cy="3082976"/>
          </a:xfrm>
          <a:prstGeom prst="rect">
            <a:avLst/>
          </a:prstGeom>
        </p:spPr>
        <p:txBody>
          <a:bodyPr spcFirstLastPara="1" wrap="square" lIns="91425" tIns="91425" rIns="91425" bIns="91425" anchor="t" anchorCtr="0">
            <a:normAutofit/>
          </a:bodyPr>
          <a:lstStyle/>
          <a:p>
            <a:pPr marL="0" lvl="0" indent="0">
              <a:lnSpc>
                <a:spcPct val="107000"/>
              </a:lnSpc>
              <a:spcAft>
                <a:spcPts val="800"/>
              </a:spcAft>
              <a:buNone/>
              <a:tabLst>
                <a:tab pos="457200" algn="l"/>
              </a:tabLst>
            </a:pPr>
            <a:r>
              <a:rPr lang="nl-BE" sz="20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Lichte bijwerkingen zijn mogelijk:</a:t>
            </a:r>
          </a:p>
          <a:p>
            <a:pPr marL="285750" lvl="0" indent="-285750">
              <a:lnSpc>
                <a:spcPct val="107000"/>
              </a:lnSpc>
              <a:spcAft>
                <a:spcPts val="800"/>
              </a:spcAft>
              <a:buFont typeface="Wingdings" panose="05000000000000000000" pitchFamily="2" charset="2"/>
              <a:buChar char="q"/>
              <a:tabLst>
                <a:tab pos="457200" algn="l"/>
              </a:tabLst>
            </a:pP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Matige koorts (38,1-38,5)</a:t>
            </a:r>
          </a:p>
          <a:p>
            <a:pPr marL="285750" lvl="0" indent="-285750">
              <a:lnSpc>
                <a:spcPct val="107000"/>
              </a:lnSpc>
              <a:spcAft>
                <a:spcPts val="800"/>
              </a:spcAft>
              <a:buFont typeface="Wingdings" panose="05000000000000000000" pitchFamily="2" charset="2"/>
              <a:buChar char="q"/>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Lichte pijn</a:t>
            </a:r>
          </a:p>
          <a:p>
            <a:pPr marL="285750" lvl="0" indent="-285750">
              <a:lnSpc>
                <a:spcPct val="107000"/>
              </a:lnSpc>
              <a:spcAft>
                <a:spcPts val="800"/>
              </a:spcAft>
              <a:buFont typeface="Wingdings" panose="05000000000000000000" pitchFamily="2" charset="2"/>
              <a:buChar char="q"/>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Roodheid</a:t>
            </a:r>
          </a:p>
          <a:p>
            <a:pPr marL="285750" lvl="0" indent="-285750">
              <a:lnSpc>
                <a:spcPct val="107000"/>
              </a:lnSpc>
              <a:spcAft>
                <a:spcPts val="800"/>
              </a:spcAft>
              <a:buFont typeface="Wingdings" panose="05000000000000000000" pitchFamily="2" charset="2"/>
              <a:buChar char="q"/>
              <a:tabLst>
                <a:tab pos="457200" algn="l"/>
              </a:tabLst>
            </a:pP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Zwelling of verharding op injectieplaats</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90CE747B-5490-88CC-1DF1-FAEF41FB29B4}"/>
              </a:ext>
            </a:extLst>
          </p:cNvPr>
          <p:cNvSpPr>
            <a:spLocks noGrp="1"/>
          </p:cNvSpPr>
          <p:nvPr>
            <p:ph type="body" idx="2"/>
          </p:nvPr>
        </p:nvSpPr>
        <p:spPr>
          <a:xfrm>
            <a:off x="5219524" y="1572985"/>
            <a:ext cx="3924476" cy="3142845"/>
          </a:xfrm>
        </p:spPr>
        <p:txBody>
          <a:bodyPr/>
          <a:lstStyle/>
          <a:p>
            <a:pPr marL="139700" indent="0">
              <a:buNone/>
            </a:pPr>
            <a:r>
              <a:rPr lang="uk-UA" sz="2000" i="1" dirty="0">
                <a:latin typeface="Helvetica" panose="020B0604020202020204" pitchFamily="34" charset="0"/>
                <a:cs typeface="Helvetica" panose="020B0604020202020204" pitchFamily="34" charset="0"/>
              </a:rPr>
              <a:t>Можливі легкі побічні ефекти:</a:t>
            </a:r>
          </a:p>
          <a:p>
            <a:pPr>
              <a:buFont typeface="Wingdings" panose="05000000000000000000" pitchFamily="2" charset="2"/>
              <a:buChar char="q"/>
            </a:pPr>
            <a:r>
              <a:rPr lang="uk-UA" i="1" dirty="0">
                <a:latin typeface="Helvetica" panose="020B0604020202020204" pitchFamily="34" charset="0"/>
                <a:cs typeface="Helvetica" panose="020B0604020202020204" pitchFamily="34" charset="0"/>
              </a:rPr>
              <a:t>Помірна температура ( 38,1 – 38,5)</a:t>
            </a:r>
          </a:p>
          <a:p>
            <a:pPr>
              <a:buFont typeface="Wingdings" panose="05000000000000000000" pitchFamily="2" charset="2"/>
              <a:buChar char="q"/>
            </a:pPr>
            <a:r>
              <a:rPr lang="uk-UA" sz="1800" i="1" dirty="0">
                <a:latin typeface="Helvetica" panose="020B0604020202020204" pitchFamily="34" charset="0"/>
                <a:cs typeface="Helvetica" panose="020B0604020202020204" pitchFamily="34" charset="0"/>
              </a:rPr>
              <a:t>Незначні больові відчуття</a:t>
            </a:r>
          </a:p>
          <a:p>
            <a:pPr>
              <a:buFont typeface="Wingdings" panose="05000000000000000000" pitchFamily="2" charset="2"/>
              <a:buChar char="q"/>
            </a:pPr>
            <a:r>
              <a:rPr lang="uk-UA" sz="1800" i="1" dirty="0">
                <a:latin typeface="Helvetica" panose="020B0604020202020204" pitchFamily="34" charset="0"/>
                <a:cs typeface="Helvetica" panose="020B0604020202020204" pitchFamily="34" charset="0"/>
              </a:rPr>
              <a:t>Почервоніння</a:t>
            </a:r>
          </a:p>
          <a:p>
            <a:pPr>
              <a:buFont typeface="Wingdings" panose="05000000000000000000" pitchFamily="2" charset="2"/>
              <a:buChar char="q"/>
            </a:pPr>
            <a:r>
              <a:rPr lang="uk-UA" i="1" dirty="0">
                <a:latin typeface="Helvetica" panose="020B0604020202020204" pitchFamily="34" charset="0"/>
                <a:cs typeface="Helvetica" panose="020B0604020202020204" pitchFamily="34" charset="0"/>
              </a:rPr>
              <a:t>Припухлість або затвердіння в місці ін'єкції</a:t>
            </a:r>
          </a:p>
        </p:txBody>
      </p:sp>
    </p:spTree>
    <p:extLst>
      <p:ext uri="{BB962C8B-B14F-4D97-AF65-F5344CB8AC3E}">
        <p14:creationId xmlns:p14="http://schemas.microsoft.com/office/powerpoint/2010/main" val="134360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842282" y="220838"/>
            <a:ext cx="8301718" cy="827316"/>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COVID vaccinatie</a:t>
            </a:r>
            <a:br>
              <a:rPr lang="uk-UA" dirty="0"/>
            </a:br>
            <a:r>
              <a:rPr lang="uk-UA" i="1" dirty="0"/>
              <a:t>Щеплення проти КОВІДУ</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707572" y="1094015"/>
            <a:ext cx="4371471" cy="3414989"/>
          </a:xfrm>
          <a:prstGeom prst="rect">
            <a:avLst/>
          </a:prstGeom>
        </p:spPr>
        <p:txBody>
          <a:bodyPr spcFirstLastPara="1" wrap="square" lIns="91425" tIns="91425" rIns="91425" bIns="91425" anchor="t" anchorCtr="0">
            <a:normAutofit/>
          </a:bodyPr>
          <a:lstStyle/>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De vaccinatiegraad in Oekraïne is erg laag</a:t>
            </a:r>
          </a:p>
          <a:p>
            <a:pPr lvl="1">
              <a:buFont typeface="Wingdings" panose="05000000000000000000" pitchFamily="2" charset="2"/>
              <a:buChar char="Ø"/>
            </a:pP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Op 20 februari 2022 was slechts </a:t>
            </a:r>
            <a:r>
              <a:rPr lang="nl-BE" b="1"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33,4%</a:t>
            </a: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van de Oekraïense bevolking volledig gevaccineerd (VL 83% ) tegen covid-19 en slechts </a:t>
            </a:r>
            <a:r>
              <a:rPr lang="nl-BE" b="1"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1,5%</a:t>
            </a: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kreeg een booster dosis   (VL 63%)</a:t>
            </a: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Streven naar een optimalisatie van de vaccinatiegraad is noodzakelijk, in het bijzonder in collectieve huisvesting (clusteruitbraak)</a:t>
            </a: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EMA-geregistreerde vaccins</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F75F0041-CCAB-AF25-76FB-84E7744EC2CD}"/>
              </a:ext>
            </a:extLst>
          </p:cNvPr>
          <p:cNvSpPr>
            <a:spLocks noGrp="1"/>
          </p:cNvSpPr>
          <p:nvPr>
            <p:ph type="body" idx="2"/>
          </p:nvPr>
        </p:nvSpPr>
        <p:spPr>
          <a:xfrm>
            <a:off x="5079042" y="1166472"/>
            <a:ext cx="4064957" cy="3638146"/>
          </a:xfrm>
        </p:spPr>
        <p:txBody>
          <a:bodyPr>
            <a:normAutofit fontScale="92500" lnSpcReduction="20000"/>
          </a:bodyPr>
          <a:lstStyle/>
          <a:p>
            <a:r>
              <a:rPr lang="uk-UA" sz="1800" i="1" dirty="0">
                <a:latin typeface="Helvetica" panose="020B0604020202020204" pitchFamily="34" charset="0"/>
                <a:cs typeface="Helvetica" panose="020B0604020202020204" pitchFamily="34" charset="0"/>
              </a:rPr>
              <a:t>Рівень вакцинацій в Україні дуже низький</a:t>
            </a:r>
          </a:p>
          <a:p>
            <a:pPr lvl="1">
              <a:buFont typeface="Wingdings" panose="05000000000000000000" pitchFamily="2" charset="2"/>
              <a:buChar char="Ø"/>
            </a:pPr>
            <a:r>
              <a:rPr lang="uk-UA" sz="1300" i="1" dirty="0">
                <a:latin typeface="Helvetica" panose="020B0604020202020204" pitchFamily="34" charset="0"/>
                <a:cs typeface="Helvetica" panose="020B0604020202020204" pitchFamily="34" charset="0"/>
              </a:rPr>
              <a:t>Станом на 20 лютого 2022 року лише </a:t>
            </a:r>
            <a:r>
              <a:rPr lang="uk-UA" sz="1300" b="1" i="1" dirty="0">
                <a:latin typeface="Helvetica" panose="020B0604020202020204" pitchFamily="34" charset="0"/>
                <a:cs typeface="Helvetica" panose="020B0604020202020204" pitchFamily="34" charset="0"/>
              </a:rPr>
              <a:t>33,4%</a:t>
            </a:r>
            <a:r>
              <a:rPr lang="uk-UA" sz="1300" i="1" dirty="0">
                <a:latin typeface="Helvetica" panose="020B0604020202020204" pitchFamily="34" charset="0"/>
                <a:cs typeface="Helvetica" panose="020B0604020202020204" pitchFamily="34" charset="0"/>
              </a:rPr>
              <a:t> населення України були повністю вакциновані</a:t>
            </a:r>
            <a:r>
              <a:rPr lang="ru-RU" sz="1300" i="1" dirty="0">
                <a:latin typeface="Helvetica" panose="020B0604020202020204" pitchFamily="34" charset="0"/>
                <a:cs typeface="Helvetica" panose="020B0604020202020204" pitchFamily="34" charset="0"/>
              </a:rPr>
              <a:t>і (ФЛ 83%) </a:t>
            </a:r>
            <a:r>
              <a:rPr lang="uk-UA" sz="1300" i="1" dirty="0">
                <a:latin typeface="Helvetica" panose="020B0604020202020204" pitchFamily="34" charset="0"/>
                <a:cs typeface="Helvetica" panose="020B0604020202020204" pitchFamily="34" charset="0"/>
              </a:rPr>
              <a:t>від </a:t>
            </a:r>
            <a:r>
              <a:rPr lang="uk-UA" sz="1300" i="1" dirty="0" err="1">
                <a:latin typeface="Helvetica" panose="020B0604020202020204" pitchFamily="34" charset="0"/>
                <a:cs typeface="Helvetica" panose="020B0604020202020204" pitchFamily="34" charset="0"/>
              </a:rPr>
              <a:t>ковіду</a:t>
            </a:r>
            <a:r>
              <a:rPr lang="uk-UA" sz="1300" i="1" dirty="0">
                <a:latin typeface="Helvetica" panose="020B0604020202020204" pitchFamily="34" charset="0"/>
                <a:cs typeface="Helvetica" panose="020B0604020202020204" pitchFamily="34" charset="0"/>
              </a:rPr>
              <a:t> </a:t>
            </a:r>
            <a:r>
              <a:rPr lang="ru-RU" sz="1300" i="1" dirty="0">
                <a:latin typeface="Helvetica" panose="020B0604020202020204" pitchFamily="34" charset="0"/>
                <a:cs typeface="Helvetica" panose="020B0604020202020204" pitchFamily="34" charset="0"/>
              </a:rPr>
              <a:t>-19 і </a:t>
            </a:r>
            <a:r>
              <a:rPr lang="uk-UA" sz="1300" i="1" dirty="0">
                <a:latin typeface="Helvetica" panose="020B0604020202020204" pitchFamily="34" charset="0"/>
                <a:cs typeface="Helvetica" panose="020B0604020202020204" pitchFamily="34" charset="0"/>
              </a:rPr>
              <a:t>лише</a:t>
            </a:r>
            <a:r>
              <a:rPr lang="ru-RU" sz="1300" i="1" dirty="0">
                <a:latin typeface="Helvetica" panose="020B0604020202020204" pitchFamily="34" charset="0"/>
                <a:cs typeface="Helvetica" panose="020B0604020202020204" pitchFamily="34" charset="0"/>
              </a:rPr>
              <a:t> </a:t>
            </a:r>
            <a:r>
              <a:rPr lang="ru-RU" sz="1300" b="1" i="1" dirty="0">
                <a:latin typeface="Helvetica" panose="020B0604020202020204" pitchFamily="34" charset="0"/>
                <a:cs typeface="Helvetica" panose="020B0604020202020204" pitchFamily="34" charset="0"/>
              </a:rPr>
              <a:t>1,5%</a:t>
            </a:r>
            <a:r>
              <a:rPr lang="ru-RU" sz="1300" i="1" dirty="0">
                <a:latin typeface="Helvetica" panose="020B0604020202020204" pitchFamily="34" charset="0"/>
                <a:cs typeface="Helvetica" panose="020B0604020202020204" pitchFamily="34" charset="0"/>
              </a:rPr>
              <a:t> </a:t>
            </a:r>
            <a:r>
              <a:rPr lang="uk-UA" sz="1300" i="1" dirty="0">
                <a:latin typeface="Helvetica" panose="020B0604020202020204" pitchFamily="34" charset="0"/>
                <a:cs typeface="Helvetica" panose="020B0604020202020204" pitchFamily="34" charset="0"/>
              </a:rPr>
              <a:t>отримали </a:t>
            </a:r>
            <a:r>
              <a:rPr lang="uk-UA" sz="1300" i="1" dirty="0" err="1">
                <a:latin typeface="Helvetica" panose="020B0604020202020204" pitchFamily="34" charset="0"/>
                <a:cs typeface="Helvetica" panose="020B0604020202020204" pitchFamily="34" charset="0"/>
              </a:rPr>
              <a:t>бустерну</a:t>
            </a:r>
            <a:r>
              <a:rPr lang="uk-UA" sz="1300" i="1" dirty="0">
                <a:latin typeface="Helvetica" panose="020B0604020202020204" pitchFamily="34" charset="0"/>
                <a:cs typeface="Helvetica" panose="020B0604020202020204" pitchFamily="34" charset="0"/>
              </a:rPr>
              <a:t> дозу </a:t>
            </a:r>
            <a:r>
              <a:rPr lang="ru-RU" sz="1300" i="1" dirty="0">
                <a:latin typeface="Helvetica" panose="020B0604020202020204" pitchFamily="34" charset="0"/>
                <a:cs typeface="Helvetica" panose="020B0604020202020204" pitchFamily="34" charset="0"/>
              </a:rPr>
              <a:t>(ФЛ 63%)</a:t>
            </a:r>
          </a:p>
          <a:p>
            <a:r>
              <a:rPr lang="uk-UA" sz="1800" i="1" dirty="0">
                <a:latin typeface="Helvetica" panose="020B0604020202020204" pitchFamily="34" charset="0"/>
                <a:cs typeface="Helvetica" panose="020B0604020202020204" pitchFamily="34" charset="0"/>
              </a:rPr>
              <a:t>Прагнення до оптимізації рівня вакцинацій є необхідним, особливо в колективному житлі (груповий спалах)</a:t>
            </a:r>
          </a:p>
          <a:p>
            <a:r>
              <a:rPr lang="uk-UA" sz="1800" i="1" dirty="0">
                <a:latin typeface="Helvetica" panose="020B0604020202020204" pitchFamily="34" charset="0"/>
                <a:cs typeface="Helvetica" panose="020B0604020202020204" pitchFamily="34" charset="0"/>
              </a:rPr>
              <a:t>Вакцини</a:t>
            </a:r>
            <a:r>
              <a:rPr lang="ru-RU" sz="1800" i="1" dirty="0">
                <a:latin typeface="Helvetica" panose="020B0604020202020204" pitchFamily="34" charset="0"/>
                <a:cs typeface="Helvetica" panose="020B0604020202020204" pitchFamily="34" charset="0"/>
              </a:rPr>
              <a:t>, </a:t>
            </a:r>
            <a:r>
              <a:rPr lang="uk-UA" sz="1800" i="1" dirty="0">
                <a:latin typeface="Helvetica" panose="020B0604020202020204" pitchFamily="34" charset="0"/>
                <a:cs typeface="Helvetica" panose="020B0604020202020204" pitchFamily="34" charset="0"/>
              </a:rPr>
              <a:t>зареєстровані </a:t>
            </a:r>
            <a:r>
              <a:rPr lang="ru-RU" sz="1800" i="1" dirty="0">
                <a:latin typeface="Helvetica" panose="020B0604020202020204" pitchFamily="34" charset="0"/>
                <a:cs typeface="Helvetica" panose="020B0604020202020204" pitchFamily="34" charset="0"/>
              </a:rPr>
              <a:t>в Є</a:t>
            </a:r>
            <a:r>
              <a:rPr lang="uk-UA" sz="1800" i="1" dirty="0">
                <a:latin typeface="Helvetica" panose="020B0604020202020204" pitchFamily="34" charset="0"/>
                <a:cs typeface="Helvetica" panose="020B0604020202020204" pitchFamily="34" charset="0"/>
              </a:rPr>
              <a:t>АЛС</a:t>
            </a:r>
            <a:r>
              <a:rPr lang="nl-BE" sz="1800" i="1" dirty="0">
                <a:latin typeface="Helvetica" panose="020B0604020202020204" pitchFamily="34" charset="0"/>
                <a:cs typeface="Helvetica" panose="020B0604020202020204" pitchFamily="34" charset="0"/>
              </a:rPr>
              <a:t>*</a:t>
            </a:r>
          </a:p>
          <a:p>
            <a:pPr marL="139700" indent="0">
              <a:buNone/>
            </a:pPr>
            <a:endParaRPr lang="nl-BE" sz="2400" b="1" i="1" dirty="0">
              <a:solidFill>
                <a:srgbClr val="202122"/>
              </a:solidFill>
              <a:effectLst/>
              <a:latin typeface="Arial" panose="020B0604020202020204" pitchFamily="34" charset="0"/>
            </a:endParaRPr>
          </a:p>
          <a:p>
            <a:pPr marL="139700" indent="0">
              <a:buNone/>
            </a:pPr>
            <a:r>
              <a:rPr lang="nl-BE" sz="2400" b="1" i="1" dirty="0">
                <a:solidFill>
                  <a:srgbClr val="202122"/>
                </a:solidFill>
                <a:effectLst/>
                <a:latin typeface="Arial" panose="020B0604020202020204" pitchFamily="34" charset="0"/>
              </a:rPr>
              <a:t>*</a:t>
            </a:r>
            <a:r>
              <a:rPr lang="uk-UA" sz="1500" b="1" i="1" dirty="0">
                <a:solidFill>
                  <a:srgbClr val="202122"/>
                </a:solidFill>
                <a:effectLst/>
                <a:latin typeface="Arial" panose="020B0604020202020204" pitchFamily="34" charset="0"/>
              </a:rPr>
              <a:t>Європейське</a:t>
            </a:r>
            <a:r>
              <a:rPr lang="ru-RU" sz="1500" b="1" i="1" dirty="0">
                <a:solidFill>
                  <a:srgbClr val="202122"/>
                </a:solidFill>
                <a:effectLst/>
                <a:latin typeface="Arial" panose="020B0604020202020204" pitchFamily="34" charset="0"/>
              </a:rPr>
              <a:t> агентство </a:t>
            </a:r>
            <a:r>
              <a:rPr lang="uk-UA" sz="1500" b="1" i="1" dirty="0">
                <a:solidFill>
                  <a:srgbClr val="202122"/>
                </a:solidFill>
                <a:effectLst/>
                <a:latin typeface="Arial" panose="020B0604020202020204" pitchFamily="34" charset="0"/>
              </a:rPr>
              <a:t>лікарських</a:t>
            </a:r>
            <a:r>
              <a:rPr lang="ru-RU" sz="1500" b="1" i="1" dirty="0">
                <a:solidFill>
                  <a:srgbClr val="202122"/>
                </a:solidFill>
                <a:effectLst/>
                <a:latin typeface="Arial" panose="020B0604020202020204" pitchFamily="34" charset="0"/>
              </a:rPr>
              <a:t> </a:t>
            </a:r>
            <a:r>
              <a:rPr lang="uk-UA" sz="1500" b="1" i="1" dirty="0">
                <a:solidFill>
                  <a:srgbClr val="202122"/>
                </a:solidFill>
                <a:effectLst/>
                <a:latin typeface="Arial" panose="020B0604020202020204" pitchFamily="34" charset="0"/>
              </a:rPr>
              <a:t>засобів</a:t>
            </a:r>
            <a:r>
              <a:rPr lang="ru-RU" sz="1500" b="1" i="1" dirty="0">
                <a:solidFill>
                  <a:srgbClr val="202122"/>
                </a:solidFill>
                <a:effectLst/>
                <a:latin typeface="Arial" panose="020B0604020202020204" pitchFamily="34" charset="0"/>
              </a:rPr>
              <a:t>.</a:t>
            </a:r>
            <a:endParaRPr lang="nl-BE" sz="1200" b="1" i="1" dirty="0">
              <a:latin typeface="Helvetica" panose="020B0604020202020204" pitchFamily="34" charset="0"/>
              <a:cs typeface="Helvetica" panose="020B0604020202020204" pitchFamily="34" charset="0"/>
            </a:endParaRPr>
          </a:p>
          <a:p>
            <a:endParaRPr lang="nl-BE" dirty="0"/>
          </a:p>
        </p:txBody>
      </p:sp>
    </p:spTree>
    <p:extLst>
      <p:ext uri="{BB962C8B-B14F-4D97-AF65-F5344CB8AC3E}">
        <p14:creationId xmlns:p14="http://schemas.microsoft.com/office/powerpoint/2010/main" val="1961430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729344" y="225924"/>
            <a:ext cx="8414656" cy="571411"/>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COVID vaccinatie procedure</a:t>
            </a:r>
            <a:br>
              <a:rPr lang="uk-UA" dirty="0"/>
            </a:br>
            <a:r>
              <a:rPr lang="uk-UA" i="1" dirty="0"/>
              <a:t>Процедура щеплення проти КОВІДУ</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729344" y="1343225"/>
            <a:ext cx="4142870" cy="3387775"/>
          </a:xfrm>
          <a:prstGeom prst="rect">
            <a:avLst/>
          </a:prstGeom>
        </p:spPr>
        <p:txBody>
          <a:bodyPr spcFirstLastPara="1" wrap="square" lIns="91425" tIns="91425" rIns="91425" bIns="91425" anchor="t" anchorCtr="0">
            <a:normAutofit fontScale="92500" lnSpcReduction="20000"/>
          </a:bodyPr>
          <a:lstStyle/>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Bij RRN/BIS-</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nr</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 verblijfplaats: automatische uitnodiging vaccinatiecentrum (brief/ mail)</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Bij BIS-</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nr</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zonder verblijfsplaats: op eigen initiatief naar vaccinatiecentrum</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De Oekraïense versie voor de uitnodiging voor COVID-vaccinatie is beschikbaar via </a:t>
            </a:r>
            <a:r>
              <a:rPr lang="nl-BE" sz="1800" u="sng"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hlinkClick r:id="rId3"/>
              </a:rPr>
              <a:t>laatjevaccineren.be</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C38FE911-3C02-A2A8-4048-33501268C2DC}"/>
              </a:ext>
            </a:extLst>
          </p:cNvPr>
          <p:cNvSpPr>
            <a:spLocks noGrp="1"/>
          </p:cNvSpPr>
          <p:nvPr>
            <p:ph type="body" idx="2"/>
          </p:nvPr>
        </p:nvSpPr>
        <p:spPr>
          <a:xfrm>
            <a:off x="4822370" y="1343225"/>
            <a:ext cx="4321629" cy="3721694"/>
          </a:xfrm>
        </p:spPr>
        <p:txBody>
          <a:bodyPr>
            <a:normAutofit fontScale="92500" lnSpcReduction="20000"/>
          </a:bodyPr>
          <a:lstStyle/>
          <a:p>
            <a:r>
              <a:rPr lang="uk-UA" sz="1700" i="1" dirty="0">
                <a:latin typeface="Helvetica" panose="020B0604020202020204" pitchFamily="34" charset="0"/>
                <a:cs typeface="Helvetica" panose="020B0604020202020204" pitchFamily="34" charset="0"/>
              </a:rPr>
              <a:t>При наявності номеру національного реєстру</a:t>
            </a:r>
            <a:r>
              <a:rPr lang="ru-RU" sz="1700" i="1" dirty="0">
                <a:latin typeface="Helvetica" panose="020B0604020202020204" pitchFamily="34" charset="0"/>
                <a:cs typeface="Helvetica" panose="020B0604020202020204" pitchFamily="34" charset="0"/>
              </a:rPr>
              <a:t>/</a:t>
            </a:r>
            <a:r>
              <a:rPr lang="uk-UA" sz="1700" i="1" dirty="0">
                <a:latin typeface="Helvetica" panose="020B0604020202020204" pitchFamily="34" charset="0"/>
                <a:cs typeface="Helvetica" panose="020B0604020202020204" pitchFamily="34" charset="0"/>
              </a:rPr>
              <a:t>ідентифікаційного номеру + місця проживання: автоматичне запрошення до  центру вакцинацій (лист</a:t>
            </a:r>
            <a:r>
              <a:rPr lang="ru-RU" sz="1700" i="1" dirty="0">
                <a:latin typeface="Helvetica" panose="020B0604020202020204" pitchFamily="34" charset="0"/>
                <a:cs typeface="Helvetica" panose="020B0604020202020204" pitchFamily="34" charset="0"/>
              </a:rPr>
              <a:t>/ </a:t>
            </a:r>
            <a:r>
              <a:rPr lang="uk-UA" sz="1700" i="1" dirty="0">
                <a:latin typeface="Helvetica" panose="020B0604020202020204" pitchFamily="34" charset="0"/>
                <a:cs typeface="Helvetica" panose="020B0604020202020204" pitchFamily="34" charset="0"/>
              </a:rPr>
              <a:t>електрона пошта)</a:t>
            </a:r>
            <a:endParaRPr lang="nl-BE" sz="1700" i="1" dirty="0">
              <a:latin typeface="Helvetica" panose="020B0604020202020204" pitchFamily="34" charset="0"/>
              <a:cs typeface="Helvetica" panose="020B0604020202020204" pitchFamily="34" charset="0"/>
            </a:endParaRPr>
          </a:p>
          <a:p>
            <a:endParaRPr lang="uk-UA" sz="1700" i="1" dirty="0">
              <a:latin typeface="Helvetica" panose="020B0604020202020204" pitchFamily="34" charset="0"/>
              <a:cs typeface="Helvetica" panose="020B0604020202020204" pitchFamily="34" charset="0"/>
            </a:endParaRPr>
          </a:p>
          <a:p>
            <a:r>
              <a:rPr lang="uk-UA" sz="1700" i="1" dirty="0">
                <a:latin typeface="Helvetica" panose="020B0604020202020204" pitchFamily="34" charset="0"/>
                <a:cs typeface="Helvetica" panose="020B0604020202020204" pitchFamily="34" charset="0"/>
              </a:rPr>
              <a:t>При наявності ідентифікаційного номеру без місця проживання: за власною ініціативою до центру вакцинацій</a:t>
            </a:r>
            <a:endParaRPr lang="nl-BE" sz="1700" i="1" dirty="0">
              <a:latin typeface="Helvetica" panose="020B0604020202020204" pitchFamily="34" charset="0"/>
              <a:cs typeface="Helvetica" panose="020B0604020202020204" pitchFamily="34" charset="0"/>
            </a:endParaRPr>
          </a:p>
          <a:p>
            <a:endParaRPr lang="uk-UA" sz="1700" i="1" dirty="0">
              <a:latin typeface="Helvetica" panose="020B0604020202020204" pitchFamily="34" charset="0"/>
              <a:cs typeface="Helvetica" panose="020B0604020202020204" pitchFamily="34" charset="0"/>
            </a:endParaRPr>
          </a:p>
          <a:p>
            <a:r>
              <a:rPr lang="uk-UA" sz="1700" i="1" dirty="0">
                <a:latin typeface="Helvetica" panose="020B0604020202020204" pitchFamily="34" charset="0"/>
                <a:cs typeface="Helvetica" panose="020B0604020202020204" pitchFamily="34" charset="0"/>
              </a:rPr>
              <a:t>Українську версію з запрошенням до щеплення проти КОВІДУ можна знайти на </a:t>
            </a:r>
            <a:r>
              <a:rPr lang="nl-BE" sz="1700" i="1" u="sng" dirty="0">
                <a:solidFill>
                  <a:srgbClr val="303030"/>
                </a:solidFill>
                <a:effectLst/>
                <a:latin typeface="Helvetica" panose="020B0604020202020204" pitchFamily="34" charset="0"/>
                <a:ea typeface="Times New Roman" panose="02020603050405020304" pitchFamily="18" charset="0"/>
                <a:cs typeface="Helvetica" panose="020B0604020202020204" pitchFamily="34" charset="0"/>
                <a:hlinkClick r:id="rId3"/>
              </a:rPr>
              <a:t>laatjevaccineren.be</a:t>
            </a:r>
            <a:endParaRPr lang="nl-BE" sz="1700" i="1" dirty="0">
              <a:solidFill>
                <a:srgbClr val="303030"/>
              </a:solidFill>
              <a:effectLst/>
              <a:latin typeface="Helvetica" panose="020B0604020202020204" pitchFamily="34" charset="0"/>
              <a:ea typeface="Calibri" panose="020F0502020204030204" pitchFamily="34" charset="0"/>
              <a:cs typeface="Helvetica" panose="020B0604020202020204" pitchFamily="34" charset="0"/>
            </a:endParaRPr>
          </a:p>
          <a:p>
            <a:endParaRPr lang="uk-UA" dirty="0"/>
          </a:p>
          <a:p>
            <a:endParaRPr lang="uk-UA" dirty="0"/>
          </a:p>
          <a:p>
            <a:endParaRPr lang="nl-BE" dirty="0"/>
          </a:p>
        </p:txBody>
      </p:sp>
    </p:spTree>
    <p:extLst>
      <p:ext uri="{BB962C8B-B14F-4D97-AF65-F5344CB8AC3E}">
        <p14:creationId xmlns:p14="http://schemas.microsoft.com/office/powerpoint/2010/main" val="1277005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9D067-2300-59AC-31B6-1797730F2900}"/>
              </a:ext>
            </a:extLst>
          </p:cNvPr>
          <p:cNvSpPr>
            <a:spLocks noGrp="1"/>
          </p:cNvSpPr>
          <p:nvPr>
            <p:ph type="title"/>
          </p:nvPr>
        </p:nvSpPr>
        <p:spPr>
          <a:xfrm>
            <a:off x="832500" y="195406"/>
            <a:ext cx="8311500" cy="572700"/>
          </a:xfrm>
        </p:spPr>
        <p:txBody>
          <a:bodyPr>
            <a:normAutofit fontScale="90000"/>
          </a:bodyPr>
          <a:lstStyle/>
          <a:p>
            <a:r>
              <a:rPr lang="nl-NL" dirty="0"/>
              <a:t>TBC screening </a:t>
            </a:r>
            <a:br>
              <a:rPr lang="uk-UA" dirty="0"/>
            </a:br>
            <a:r>
              <a:rPr lang="uk-UA" i="1" dirty="0"/>
              <a:t>Скринінг на туберкульоз </a:t>
            </a:r>
            <a:endParaRPr lang="nl-BE" i="1" dirty="0"/>
          </a:p>
        </p:txBody>
      </p:sp>
      <p:sp>
        <p:nvSpPr>
          <p:cNvPr id="3" name="Tijdelijke aanduiding voor tekst 2">
            <a:extLst>
              <a:ext uri="{FF2B5EF4-FFF2-40B4-BE49-F238E27FC236}">
                <a16:creationId xmlns:a16="http://schemas.microsoft.com/office/drawing/2014/main" id="{5C84D129-8A6F-15AA-8DE9-1F520FF4B8AD}"/>
              </a:ext>
            </a:extLst>
          </p:cNvPr>
          <p:cNvSpPr>
            <a:spLocks noGrp="1"/>
          </p:cNvSpPr>
          <p:nvPr>
            <p:ph type="body" idx="1"/>
          </p:nvPr>
        </p:nvSpPr>
        <p:spPr>
          <a:xfrm>
            <a:off x="832500" y="1152475"/>
            <a:ext cx="3999900" cy="3416400"/>
          </a:xfrm>
        </p:spPr>
        <p:txBody>
          <a:bodyPr>
            <a:normAutofit fontScale="92500" lnSpcReduction="20000"/>
          </a:bodyPr>
          <a:lstStyle/>
          <a:p>
            <a:r>
              <a:rPr lang="nl-NL" b="0" i="0" dirty="0">
                <a:solidFill>
                  <a:srgbClr val="303030"/>
                </a:solidFill>
                <a:effectLst/>
                <a:latin typeface="Helvetica" panose="020B0604020202020204" pitchFamily="34" charset="0"/>
                <a:cs typeface="Helvetica" panose="020B0604020202020204" pitchFamily="34" charset="0"/>
              </a:rPr>
              <a:t>In 2020 kwam Tuberculose in Oekraïne bij 73/100.000 inwoners voor. Dit is ongeveer 10 x hoger dan in België (7,7/100.000 inwoners).</a:t>
            </a:r>
          </a:p>
          <a:p>
            <a:r>
              <a:rPr lang="nl-NL" b="0" i="0" dirty="0">
                <a:solidFill>
                  <a:srgbClr val="303030"/>
                </a:solidFill>
                <a:effectLst/>
                <a:latin typeface="Helvetica" panose="020B0604020202020204" pitchFamily="34" charset="0"/>
                <a:cs typeface="Helvetica" panose="020B0604020202020204" pitchFamily="34" charset="0"/>
              </a:rPr>
              <a:t>Oekraïne behoort tot de TOP 10 van de wereld voor wat betreft resistentie tegen de klassieke tuberculostatica. </a:t>
            </a:r>
          </a:p>
          <a:p>
            <a:pPr lvl="1">
              <a:buFont typeface="Wingdings" panose="05000000000000000000" pitchFamily="2" charset="2"/>
              <a:buChar char="Ø"/>
            </a:pPr>
            <a:r>
              <a:rPr lang="nl-NL" b="0" i="0" dirty="0">
                <a:solidFill>
                  <a:srgbClr val="303030"/>
                </a:solidFill>
                <a:effectLst/>
                <a:latin typeface="Helvetica" panose="020B0604020202020204" pitchFamily="34" charset="0"/>
                <a:cs typeface="Helvetica" panose="020B0604020202020204" pitchFamily="34" charset="0"/>
              </a:rPr>
              <a:t>Het aandeel multiresistente (MDR) tuberculose gevallen voor Oekraïne wordt geschat op 27%. </a:t>
            </a:r>
          </a:p>
          <a:p>
            <a:pPr lvl="1">
              <a:buFont typeface="Wingdings" panose="05000000000000000000" pitchFamily="2" charset="2"/>
              <a:buChar char="Ø"/>
            </a:pPr>
            <a:r>
              <a:rPr lang="nl-NL" b="0" i="0" dirty="0">
                <a:solidFill>
                  <a:srgbClr val="303030"/>
                </a:solidFill>
                <a:effectLst/>
                <a:latin typeface="Helvetica" panose="020B0604020202020204" pitchFamily="34" charset="0"/>
                <a:cs typeface="Helvetica" panose="020B0604020202020204" pitchFamily="34" charset="0"/>
              </a:rPr>
              <a:t>De behandeling van multiresistente tuberculose gaat gepaard met een heel hoge humane en maatschappelijke kost (dure medicatie, lange ziekenhuisopnames, …). </a:t>
            </a:r>
          </a:p>
          <a:p>
            <a:r>
              <a:rPr lang="nl-NL" b="0" i="0" dirty="0">
                <a:solidFill>
                  <a:srgbClr val="303030"/>
                </a:solidFill>
                <a:effectLst/>
                <a:latin typeface="Helvetica" panose="020B0604020202020204" pitchFamily="34" charset="0"/>
                <a:cs typeface="Helvetica" panose="020B0604020202020204" pitchFamily="34" charset="0"/>
              </a:rPr>
              <a:t>Een screening om actieve besmettelijke tuberculose zo snel mogelijk op te sporen en adequaat te behandelen, is niet enkel in het belang van de ontheemden zelf, maar ook in het belang van hun directe omgeving (bv. gastgezinnen…).</a:t>
            </a:r>
          </a:p>
          <a:p>
            <a:endParaRPr lang="nl-NL" b="0" i="0" dirty="0">
              <a:solidFill>
                <a:srgbClr val="303030"/>
              </a:solidFill>
              <a:effectLst/>
              <a:latin typeface="Helvetica" panose="020B0604020202020204" pitchFamily="34" charset="0"/>
              <a:cs typeface="Helvetica" panose="020B0604020202020204" pitchFamily="34" charset="0"/>
            </a:endParaRPr>
          </a:p>
          <a:p>
            <a:endParaRPr lang="nl-NL" b="0" i="0" dirty="0">
              <a:solidFill>
                <a:srgbClr val="303030"/>
              </a:solidFill>
              <a:effectLst/>
              <a:latin typeface="Helvetica" panose="020B0604020202020204" pitchFamily="34" charset="0"/>
              <a:cs typeface="Helvetica" panose="020B0604020202020204" pitchFamily="34" charset="0"/>
            </a:endParaRPr>
          </a:p>
          <a:p>
            <a:endParaRPr lang="nl-NL" dirty="0">
              <a:solidFill>
                <a:srgbClr val="303030"/>
              </a:solidFill>
              <a:latin typeface="Helvetica" panose="020B0604020202020204" pitchFamily="34" charset="0"/>
              <a:cs typeface="Helvetica" panose="020B0604020202020204" pitchFamily="34" charset="0"/>
            </a:endParaRPr>
          </a:p>
          <a:p>
            <a:pPr marL="114300" indent="0">
              <a:buNone/>
            </a:pPr>
            <a:endParaRPr lang="nl-BE" dirty="0">
              <a:latin typeface="Helvetica" panose="020B0604020202020204" pitchFamily="34" charset="0"/>
              <a:cs typeface="Helvetica" panose="020B0604020202020204" pitchFamily="34" charset="0"/>
            </a:endParaRPr>
          </a:p>
        </p:txBody>
      </p:sp>
      <p:sp>
        <p:nvSpPr>
          <p:cNvPr id="4" name="Tijdelijke aanduiding voor tekst 3">
            <a:extLst>
              <a:ext uri="{FF2B5EF4-FFF2-40B4-BE49-F238E27FC236}">
                <a16:creationId xmlns:a16="http://schemas.microsoft.com/office/drawing/2014/main" id="{8917E21F-E379-98CB-358D-76CFA0C0717F}"/>
              </a:ext>
            </a:extLst>
          </p:cNvPr>
          <p:cNvSpPr>
            <a:spLocks noGrp="1"/>
          </p:cNvSpPr>
          <p:nvPr>
            <p:ph type="body" idx="2"/>
          </p:nvPr>
        </p:nvSpPr>
        <p:spPr>
          <a:xfrm>
            <a:off x="4832400" y="1152474"/>
            <a:ext cx="4311600" cy="3795619"/>
          </a:xfrm>
        </p:spPr>
        <p:txBody>
          <a:bodyPr>
            <a:normAutofit fontScale="85000" lnSpcReduction="10000"/>
          </a:bodyPr>
          <a:lstStyle/>
          <a:p>
            <a:r>
              <a:rPr lang="uk-UA" sz="1500" i="1" dirty="0">
                <a:latin typeface="Helvetica" panose="020B0604020202020204" pitchFamily="34" charset="0"/>
                <a:cs typeface="Helvetica" panose="020B0604020202020204" pitchFamily="34" charset="0"/>
              </a:rPr>
              <a:t>У 2020 році туберкульоз в Україні виник у 73/100 000 жителів. Це приблизно в 10 разів вище, ніж в Бельгії (7,7/100 000 жителів).</a:t>
            </a:r>
          </a:p>
          <a:p>
            <a:r>
              <a:rPr lang="uk-UA" sz="1500" i="1" dirty="0">
                <a:latin typeface="Helvetica" panose="020B0604020202020204" pitchFamily="34" charset="0"/>
                <a:cs typeface="Helvetica" panose="020B0604020202020204" pitchFamily="34" charset="0"/>
              </a:rPr>
              <a:t>Україна входить до ТОП-10 у світі за стійкістю до класичних </a:t>
            </a:r>
            <a:r>
              <a:rPr lang="uk-UA" sz="1500" i="1" dirty="0" err="1">
                <a:latin typeface="Helvetica" panose="020B0604020202020204" pitchFamily="34" charset="0"/>
                <a:cs typeface="Helvetica" panose="020B0604020202020204" pitchFamily="34" charset="0"/>
              </a:rPr>
              <a:t>туберкулостатів</a:t>
            </a:r>
            <a:r>
              <a:rPr lang="ru-RU" sz="1500" i="1" dirty="0">
                <a:latin typeface="Helvetica" panose="020B0604020202020204" pitchFamily="34" charset="0"/>
                <a:cs typeface="Helvetica" panose="020B0604020202020204" pitchFamily="34" charset="0"/>
              </a:rPr>
              <a:t>. </a:t>
            </a:r>
          </a:p>
          <a:p>
            <a:pPr lvl="1">
              <a:buFont typeface="Wingdings" panose="05000000000000000000" pitchFamily="2" charset="2"/>
              <a:buChar char="Ø"/>
            </a:pPr>
            <a:r>
              <a:rPr lang="uk-UA" sz="1300" i="1" dirty="0">
                <a:latin typeface="Helvetica" panose="020B0604020202020204" pitchFamily="34" charset="0"/>
                <a:cs typeface="Helvetica" panose="020B0604020202020204" pitchFamily="34" charset="0"/>
              </a:rPr>
              <a:t>Частка випадків </a:t>
            </a:r>
            <a:r>
              <a:rPr lang="uk-UA" sz="1300" i="1" dirty="0" err="1">
                <a:latin typeface="Helvetica" panose="020B0604020202020204" pitchFamily="34" charset="0"/>
                <a:cs typeface="Helvetica" panose="020B0604020202020204" pitchFamily="34" charset="0"/>
              </a:rPr>
              <a:t>мультирезистентного</a:t>
            </a:r>
            <a:r>
              <a:rPr lang="uk-UA" sz="1300" i="1" dirty="0">
                <a:latin typeface="Helvetica" panose="020B0604020202020204" pitchFamily="34" charset="0"/>
                <a:cs typeface="Helvetica" panose="020B0604020202020204" pitchFamily="34" charset="0"/>
              </a:rPr>
              <a:t> (МРТБ) туберкульозу для України оцінюється у 27%. </a:t>
            </a:r>
          </a:p>
          <a:p>
            <a:pPr lvl="1">
              <a:buFont typeface="Wingdings" panose="05000000000000000000" pitchFamily="2" charset="2"/>
              <a:buChar char="Ø"/>
            </a:pPr>
            <a:r>
              <a:rPr lang="uk-UA" sz="1300" i="1" dirty="0">
                <a:latin typeface="Helvetica" panose="020B0604020202020204" pitchFamily="34" charset="0"/>
                <a:cs typeface="Helvetica" panose="020B0604020202020204" pitchFamily="34" charset="0"/>
              </a:rPr>
              <a:t>Лікування </a:t>
            </a:r>
            <a:r>
              <a:rPr lang="uk-UA" sz="1300" i="1" dirty="0" err="1">
                <a:latin typeface="Helvetica" panose="020B0604020202020204" pitchFamily="34" charset="0"/>
                <a:cs typeface="Helvetica" panose="020B0604020202020204" pitchFamily="34" charset="0"/>
              </a:rPr>
              <a:t>мультирезистентного</a:t>
            </a:r>
            <a:r>
              <a:rPr lang="uk-UA" sz="1300" i="1" dirty="0">
                <a:latin typeface="Helvetica" panose="020B0604020202020204" pitchFamily="34" charset="0"/>
                <a:cs typeface="Helvetica" panose="020B0604020202020204" pitchFamily="34" charset="0"/>
              </a:rPr>
              <a:t> туберкульозу пов'язане з дуже високою людською та соціальною вартістю (дорогі ліки, тривалі госпіталізації тощо). </a:t>
            </a:r>
          </a:p>
          <a:p>
            <a:r>
              <a:rPr lang="uk-UA" sz="1500" i="1" dirty="0">
                <a:latin typeface="Helvetica" panose="020B0604020202020204" pitchFamily="34" charset="0"/>
                <a:cs typeface="Helvetica" panose="020B0604020202020204" pitchFamily="34" charset="0"/>
              </a:rPr>
              <a:t>Скринінг для виявлення та адекватного лікування активного інфекційного туберкульозу якомога швидше здійснюється не лише в інтересах самих переміщених осіб, а й в інтересах їх найближчого оточення (наприклад, приймаючих сімей...).</a:t>
            </a:r>
          </a:p>
          <a:p>
            <a:pPr marL="139700" indent="0">
              <a:buNone/>
            </a:pPr>
            <a:endParaRPr lang="nl-BE" dirty="0"/>
          </a:p>
        </p:txBody>
      </p:sp>
    </p:spTree>
    <p:extLst>
      <p:ext uri="{BB962C8B-B14F-4D97-AF65-F5344CB8AC3E}">
        <p14:creationId xmlns:p14="http://schemas.microsoft.com/office/powerpoint/2010/main" val="125535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9D067-2300-59AC-31B6-1797730F2900}"/>
              </a:ext>
            </a:extLst>
          </p:cNvPr>
          <p:cNvSpPr>
            <a:spLocks noGrp="1"/>
          </p:cNvSpPr>
          <p:nvPr>
            <p:ph type="title"/>
          </p:nvPr>
        </p:nvSpPr>
        <p:spPr>
          <a:xfrm>
            <a:off x="1249475" y="385154"/>
            <a:ext cx="7894525" cy="572700"/>
          </a:xfrm>
        </p:spPr>
        <p:txBody>
          <a:bodyPr>
            <a:normAutofit fontScale="90000"/>
          </a:bodyPr>
          <a:lstStyle/>
          <a:p>
            <a:r>
              <a:rPr lang="nl-NL" dirty="0"/>
              <a:t>TBC screening </a:t>
            </a:r>
            <a:br>
              <a:rPr lang="uk-UA" dirty="0"/>
            </a:br>
            <a:r>
              <a:rPr lang="uk-UA" i="1" dirty="0"/>
              <a:t>Скринінг на туберкульоз</a:t>
            </a:r>
            <a:endParaRPr lang="nl-BE" dirty="0"/>
          </a:p>
        </p:txBody>
      </p:sp>
      <p:sp>
        <p:nvSpPr>
          <p:cNvPr id="3" name="Tijdelijke aanduiding voor tekst 2">
            <a:extLst>
              <a:ext uri="{FF2B5EF4-FFF2-40B4-BE49-F238E27FC236}">
                <a16:creationId xmlns:a16="http://schemas.microsoft.com/office/drawing/2014/main" id="{5C84D129-8A6F-15AA-8DE9-1F520FF4B8AD}"/>
              </a:ext>
            </a:extLst>
          </p:cNvPr>
          <p:cNvSpPr>
            <a:spLocks noGrp="1"/>
          </p:cNvSpPr>
          <p:nvPr>
            <p:ph type="body" idx="1"/>
          </p:nvPr>
        </p:nvSpPr>
        <p:spPr>
          <a:xfrm>
            <a:off x="1249475" y="1571957"/>
            <a:ext cx="3680229" cy="3012218"/>
          </a:xfrm>
        </p:spPr>
        <p:txBody>
          <a:bodyPr>
            <a:normAutofit/>
          </a:bodyPr>
          <a:lstStyle/>
          <a:p>
            <a:r>
              <a:rPr lang="nl-NL" dirty="0">
                <a:solidFill>
                  <a:srgbClr val="303030"/>
                </a:solidFill>
                <a:latin typeface="Helvetica" panose="020B0604020202020204" pitchFamily="34" charset="0"/>
                <a:cs typeface="Helvetica" panose="020B0604020202020204" pitchFamily="34" charset="0"/>
              </a:rPr>
              <a:t>Hoe: </a:t>
            </a:r>
            <a:r>
              <a:rPr lang="nl-NL" b="0" i="0" dirty="0">
                <a:solidFill>
                  <a:srgbClr val="303030"/>
                </a:solidFill>
                <a:effectLst/>
                <a:latin typeface="Helvetica" panose="020B0604020202020204" pitchFamily="34" charset="0"/>
                <a:cs typeface="Helvetica" panose="020B0604020202020204" pitchFamily="34" charset="0"/>
              </a:rPr>
              <a:t>RX thorax, 10 minuten</a:t>
            </a:r>
          </a:p>
          <a:p>
            <a:r>
              <a:rPr lang="nl-NL" b="0" i="0" dirty="0">
                <a:solidFill>
                  <a:srgbClr val="303030"/>
                </a:solidFill>
                <a:effectLst/>
                <a:latin typeface="Helvetica" panose="020B0604020202020204" pitchFamily="34" charset="0"/>
                <a:cs typeface="Helvetica" panose="020B0604020202020204" pitchFamily="34" charset="0"/>
              </a:rPr>
              <a:t>Waar: Ziekenhuis AZ Alma</a:t>
            </a:r>
          </a:p>
          <a:p>
            <a:r>
              <a:rPr lang="nl-NL" dirty="0">
                <a:solidFill>
                  <a:srgbClr val="303030"/>
                </a:solidFill>
                <a:latin typeface="Helvetica" panose="020B0604020202020204" pitchFamily="34" charset="0"/>
                <a:cs typeface="Helvetica" panose="020B0604020202020204" pitchFamily="34" charset="0"/>
              </a:rPr>
              <a:t>Kan enkel op voorschrift via arts </a:t>
            </a:r>
          </a:p>
          <a:p>
            <a:r>
              <a:rPr lang="nl-NL" dirty="0">
                <a:solidFill>
                  <a:srgbClr val="303030"/>
                </a:solidFill>
                <a:latin typeface="Helvetica" panose="020B0604020202020204" pitchFamily="34" charset="0"/>
                <a:cs typeface="Helvetica" panose="020B0604020202020204" pitchFamily="34" charset="0"/>
              </a:rPr>
              <a:t>Gratis (indien aansluiting bij ziekteverzekering)</a:t>
            </a:r>
          </a:p>
          <a:p>
            <a:endParaRPr lang="nl-NL" b="0" i="0" dirty="0">
              <a:solidFill>
                <a:srgbClr val="303030"/>
              </a:solidFill>
              <a:effectLst/>
              <a:latin typeface="Helvetica" panose="020B0604020202020204" pitchFamily="34" charset="0"/>
              <a:cs typeface="Helvetica" panose="020B0604020202020204" pitchFamily="34" charset="0"/>
            </a:endParaRPr>
          </a:p>
          <a:p>
            <a:pPr marL="114300" indent="0">
              <a:buNone/>
            </a:pPr>
            <a:endParaRPr lang="nl-NL" b="0" i="0" dirty="0">
              <a:solidFill>
                <a:srgbClr val="303030"/>
              </a:solidFill>
              <a:effectLst/>
              <a:latin typeface="Helvetica" panose="020B0604020202020204" pitchFamily="34" charset="0"/>
              <a:cs typeface="Helvetica" panose="020B0604020202020204" pitchFamily="34" charset="0"/>
            </a:endParaRPr>
          </a:p>
          <a:p>
            <a:endParaRPr lang="nl-NL" dirty="0">
              <a:solidFill>
                <a:srgbClr val="303030"/>
              </a:solidFill>
              <a:latin typeface="Helvetica" panose="020B0604020202020204" pitchFamily="34" charset="0"/>
              <a:cs typeface="Helvetica" panose="020B0604020202020204" pitchFamily="34" charset="0"/>
            </a:endParaRPr>
          </a:p>
          <a:p>
            <a:pPr marL="114300" indent="0">
              <a:buNone/>
            </a:pPr>
            <a:endParaRPr lang="nl-BE" dirty="0">
              <a:latin typeface="Helvetica" panose="020B0604020202020204" pitchFamily="34" charset="0"/>
              <a:cs typeface="Helvetica" panose="020B0604020202020204" pitchFamily="34" charset="0"/>
            </a:endParaRPr>
          </a:p>
        </p:txBody>
      </p:sp>
      <p:sp>
        <p:nvSpPr>
          <p:cNvPr id="4" name="Tijdelijke aanduiding voor tekst 3">
            <a:extLst>
              <a:ext uri="{FF2B5EF4-FFF2-40B4-BE49-F238E27FC236}">
                <a16:creationId xmlns:a16="http://schemas.microsoft.com/office/drawing/2014/main" id="{0CFC3061-1CEB-EC95-F51B-39B072D1584B}"/>
              </a:ext>
            </a:extLst>
          </p:cNvPr>
          <p:cNvSpPr>
            <a:spLocks noGrp="1"/>
          </p:cNvSpPr>
          <p:nvPr>
            <p:ph type="body" idx="2"/>
          </p:nvPr>
        </p:nvSpPr>
        <p:spPr>
          <a:xfrm>
            <a:off x="4572000" y="1571957"/>
            <a:ext cx="3907972" cy="3186389"/>
          </a:xfrm>
        </p:spPr>
        <p:txBody>
          <a:bodyPr/>
          <a:lstStyle/>
          <a:p>
            <a:r>
              <a:rPr lang="uk-UA" i="1" dirty="0">
                <a:latin typeface="Helvetica" panose="020B0604020202020204" pitchFamily="34" charset="0"/>
                <a:cs typeface="Helvetica" panose="020B0604020202020204" pitchFamily="34" charset="0"/>
              </a:rPr>
              <a:t>Як: Рентген грудної клітки, 10 хвилин</a:t>
            </a:r>
          </a:p>
          <a:p>
            <a:r>
              <a:rPr lang="uk-UA" i="1" dirty="0">
                <a:latin typeface="Helvetica" panose="020B0604020202020204" pitchFamily="34" charset="0"/>
                <a:cs typeface="Helvetica" panose="020B0604020202020204" pitchFamily="34" charset="0"/>
              </a:rPr>
              <a:t>Де: Лікарня </a:t>
            </a:r>
            <a:r>
              <a:rPr lang="nl-NL" b="0" i="1" dirty="0">
                <a:solidFill>
                  <a:srgbClr val="303030"/>
                </a:solidFill>
                <a:effectLst/>
                <a:latin typeface="Helvetica" panose="020B0604020202020204" pitchFamily="34" charset="0"/>
                <a:cs typeface="Helvetica" panose="020B0604020202020204" pitchFamily="34" charset="0"/>
              </a:rPr>
              <a:t>AZ Alma</a:t>
            </a:r>
            <a:endParaRPr lang="uk-UA" i="1" dirty="0">
              <a:latin typeface="Helvetica" panose="020B0604020202020204" pitchFamily="34" charset="0"/>
              <a:cs typeface="Helvetica" panose="020B0604020202020204" pitchFamily="34" charset="0"/>
            </a:endParaRPr>
          </a:p>
          <a:p>
            <a:r>
              <a:rPr lang="uk-UA" i="1" dirty="0">
                <a:latin typeface="Helvetica" panose="020B0604020202020204" pitchFamily="34" charset="0"/>
                <a:cs typeface="Helvetica" panose="020B0604020202020204" pitchFamily="34" charset="0"/>
              </a:rPr>
              <a:t>Може бути призначений тільки лікарем </a:t>
            </a:r>
          </a:p>
          <a:p>
            <a:r>
              <a:rPr lang="uk-UA" i="1" dirty="0">
                <a:latin typeface="Helvetica" panose="020B0604020202020204" pitchFamily="34" charset="0"/>
                <a:cs typeface="Helvetica" panose="020B0604020202020204" pitchFamily="34" charset="0"/>
              </a:rPr>
              <a:t>Безкоштовно (при приєднання до медичної страховки)</a:t>
            </a:r>
          </a:p>
          <a:p>
            <a:endParaRPr lang="nl-BE" dirty="0"/>
          </a:p>
        </p:txBody>
      </p:sp>
    </p:spTree>
    <p:extLst>
      <p:ext uri="{BB962C8B-B14F-4D97-AF65-F5344CB8AC3E}">
        <p14:creationId xmlns:p14="http://schemas.microsoft.com/office/powerpoint/2010/main" val="7509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959400" y="251802"/>
            <a:ext cx="8184600" cy="785061"/>
          </a:xfrm>
          <a:prstGeom prst="rect">
            <a:avLst/>
          </a:prstGeom>
        </p:spPr>
        <p:txBody>
          <a:bodyPr spcFirstLastPara="1" wrap="square" lIns="91425" tIns="91425" rIns="91425" bIns="91425" anchor="t" anchorCtr="0">
            <a:normAutofit fontScale="90000"/>
          </a:bodyPr>
          <a:lstStyle/>
          <a:p>
            <a:pPr marL="0" lvl="0" indent="0" rtl="0">
              <a:spcBef>
                <a:spcPts val="0"/>
              </a:spcBef>
              <a:spcAft>
                <a:spcPts val="0"/>
              </a:spcAft>
              <a:buNone/>
            </a:pPr>
            <a:r>
              <a:rPr lang="nl" dirty="0"/>
              <a:t>Inhoud</a:t>
            </a:r>
            <a:br>
              <a:rPr lang="uk-UA" dirty="0"/>
            </a:br>
            <a:r>
              <a:rPr lang="uk-UA" i="1" dirty="0"/>
              <a:t>Зміст</a:t>
            </a:r>
            <a:endParaRPr i="1" dirty="0"/>
          </a:p>
        </p:txBody>
      </p:sp>
      <p:sp>
        <p:nvSpPr>
          <p:cNvPr id="63" name="Google Shape;63;p14"/>
          <p:cNvSpPr txBox="1">
            <a:spLocks noGrp="1"/>
          </p:cNvSpPr>
          <p:nvPr>
            <p:ph type="body" idx="1"/>
          </p:nvPr>
        </p:nvSpPr>
        <p:spPr>
          <a:xfrm>
            <a:off x="959400" y="1156507"/>
            <a:ext cx="39999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Zorgsysteem in Vlaanderen</a:t>
            </a:r>
            <a:endParaRPr dirty="0"/>
          </a:p>
          <a:p>
            <a:pPr marL="914400" lvl="1" indent="-317500" algn="l" rtl="0">
              <a:spcBef>
                <a:spcPts val="0"/>
              </a:spcBef>
              <a:spcAft>
                <a:spcPts val="0"/>
              </a:spcAft>
              <a:buSzPts val="1400"/>
              <a:buChar char="➢"/>
            </a:pPr>
            <a:r>
              <a:rPr lang="nl" dirty="0"/>
              <a:t>Spoedeisende zorg in Vlaanderen</a:t>
            </a:r>
            <a:endParaRPr dirty="0"/>
          </a:p>
          <a:p>
            <a:pPr marL="914400" lvl="1" indent="-317500" algn="l" rtl="0">
              <a:spcBef>
                <a:spcPts val="0"/>
              </a:spcBef>
              <a:spcAft>
                <a:spcPts val="0"/>
              </a:spcAft>
              <a:buSzPts val="1400"/>
              <a:buChar char="➢"/>
            </a:pPr>
            <a:r>
              <a:rPr lang="nl" dirty="0"/>
              <a:t>Reguliere gezondheidszorg in Vlaanderen</a:t>
            </a:r>
            <a:endParaRPr dirty="0"/>
          </a:p>
          <a:p>
            <a:pPr marL="457200" lvl="0" indent="-342900" algn="l" rtl="0">
              <a:spcBef>
                <a:spcPts val="0"/>
              </a:spcBef>
              <a:spcAft>
                <a:spcPts val="0"/>
              </a:spcAft>
              <a:buSzPts val="1800"/>
              <a:buChar char="❖"/>
            </a:pPr>
            <a:r>
              <a:rPr lang="nl-NL" dirty="0"/>
              <a:t>Basisvaccinaties</a:t>
            </a:r>
          </a:p>
          <a:p>
            <a:pPr marL="457200" lvl="0" indent="-342900" algn="l" rtl="0">
              <a:spcBef>
                <a:spcPts val="0"/>
              </a:spcBef>
              <a:spcAft>
                <a:spcPts val="0"/>
              </a:spcAft>
              <a:buSzPts val="1800"/>
              <a:buChar char="❖"/>
            </a:pPr>
            <a:r>
              <a:rPr lang="nl-NL" dirty="0"/>
              <a:t>COVID vaccinatie</a:t>
            </a:r>
          </a:p>
          <a:p>
            <a:pPr marL="457200" lvl="0" indent="-342900" algn="l" rtl="0">
              <a:spcBef>
                <a:spcPts val="0"/>
              </a:spcBef>
              <a:spcAft>
                <a:spcPts val="0"/>
              </a:spcAft>
              <a:buSzPts val="1800"/>
              <a:buChar char="❖"/>
            </a:pPr>
            <a:r>
              <a:rPr lang="nl-NL" dirty="0"/>
              <a:t>TBC screening</a:t>
            </a:r>
          </a:p>
          <a:p>
            <a:pPr marL="457200" lvl="0" indent="-342900" algn="l" rtl="0">
              <a:spcBef>
                <a:spcPts val="0"/>
              </a:spcBef>
              <a:spcAft>
                <a:spcPts val="0"/>
              </a:spcAft>
              <a:buSzPts val="1800"/>
              <a:buChar char="❖"/>
            </a:pPr>
            <a:endParaRPr dirty="0"/>
          </a:p>
        </p:txBody>
      </p:sp>
      <p:sp>
        <p:nvSpPr>
          <p:cNvPr id="2" name="Tijdelijke aanduiding voor tekst 1">
            <a:extLst>
              <a:ext uri="{FF2B5EF4-FFF2-40B4-BE49-F238E27FC236}">
                <a16:creationId xmlns:a16="http://schemas.microsoft.com/office/drawing/2014/main" id="{D36BDF0F-AA0C-6E3C-0965-84FFD6395BDA}"/>
              </a:ext>
            </a:extLst>
          </p:cNvPr>
          <p:cNvSpPr>
            <a:spLocks noGrp="1"/>
          </p:cNvSpPr>
          <p:nvPr>
            <p:ph type="body" idx="2"/>
          </p:nvPr>
        </p:nvSpPr>
        <p:spPr/>
        <p:txBody>
          <a:bodyPr/>
          <a:lstStyle/>
          <a:p>
            <a:pPr>
              <a:buFont typeface="Wingdings" panose="05000000000000000000" pitchFamily="2" charset="2"/>
              <a:buChar char="v"/>
            </a:pPr>
            <a:r>
              <a:rPr lang="uk-UA" i="1" dirty="0"/>
              <a:t>Система догляду у Фландрії</a:t>
            </a:r>
          </a:p>
          <a:p>
            <a:pPr lvl="1">
              <a:buFont typeface="Wingdings" panose="05000000000000000000" pitchFamily="2" charset="2"/>
              <a:buChar char="Ø"/>
            </a:pPr>
            <a:r>
              <a:rPr lang="uk-UA" i="1" dirty="0"/>
              <a:t>Невідкладна допомога у Фландрії </a:t>
            </a:r>
            <a:endParaRPr lang="nl-BE" i="1" dirty="0"/>
          </a:p>
          <a:p>
            <a:pPr lvl="1">
              <a:buFont typeface="Wingdings" panose="05000000000000000000" pitchFamily="2" charset="2"/>
              <a:buChar char="Ø"/>
            </a:pPr>
            <a:r>
              <a:rPr lang="uk-UA" i="1" dirty="0"/>
              <a:t>Регулярне медичне обслуговування у Фландрії</a:t>
            </a:r>
          </a:p>
          <a:p>
            <a:pPr>
              <a:buFont typeface="Wingdings" panose="05000000000000000000" pitchFamily="2" charset="2"/>
              <a:buChar char="v"/>
            </a:pPr>
            <a:r>
              <a:rPr lang="uk-UA" i="1" dirty="0"/>
              <a:t>Основні щеплення</a:t>
            </a:r>
          </a:p>
          <a:p>
            <a:pPr>
              <a:buFont typeface="Wingdings" panose="05000000000000000000" pitchFamily="2" charset="2"/>
              <a:buChar char="v"/>
            </a:pPr>
            <a:r>
              <a:rPr lang="uk-UA" i="1" dirty="0"/>
              <a:t>Скринінг на туберкульоз</a:t>
            </a:r>
          </a:p>
          <a:p>
            <a:pPr marL="139700" indent="0">
              <a:buNone/>
            </a:pPr>
            <a:endParaRPr lang="uk-UA" dirty="0"/>
          </a:p>
          <a:p>
            <a:endParaRPr lang="uk-UA" dirty="0"/>
          </a:p>
          <a:p>
            <a:endParaRPr lang="ru-RU" dirty="0"/>
          </a:p>
          <a:p>
            <a:pPr>
              <a:buFont typeface="Wingdings" panose="05000000000000000000" pitchFamily="2" charset="2"/>
              <a:buChar char="Ø"/>
            </a:pPr>
            <a:endParaRPr lang="uk-UA" dirty="0"/>
          </a:p>
          <a:p>
            <a:pPr>
              <a:buFont typeface="Wingdings" panose="05000000000000000000" pitchFamily="2" charset="2"/>
              <a:buChar char="Ø"/>
            </a:pP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1000"/>
                                        <p:tgtEl>
                                          <p:spTgt spid="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
                                            <p:txEl>
                                              <p:pRg st="3" end="3"/>
                                            </p:txEl>
                                          </p:spTgt>
                                        </p:tgtEl>
                                        <p:attrNameLst>
                                          <p:attrName>style.visibility</p:attrName>
                                        </p:attrNameLst>
                                      </p:cBhvr>
                                      <p:to>
                                        <p:strVal val="visible"/>
                                      </p:to>
                                    </p:set>
                                    <p:animEffect transition="in" filter="fade">
                                      <p:cBhvr>
                                        <p:cTn id="22" dur="1000"/>
                                        <p:tgtEl>
                                          <p:spTgt spid="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
                                            <p:txEl>
                                              <p:pRg st="4" end="4"/>
                                            </p:txEl>
                                          </p:spTgt>
                                        </p:tgtEl>
                                        <p:attrNameLst>
                                          <p:attrName>style.visibility</p:attrName>
                                        </p:attrNameLst>
                                      </p:cBhvr>
                                      <p:to>
                                        <p:strVal val="visible"/>
                                      </p:to>
                                    </p:set>
                                    <p:animEffect transition="in" filter="fade">
                                      <p:cBhvr>
                                        <p:cTn id="27" dur="1000"/>
                                        <p:tgtEl>
                                          <p:spTgt spid="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
                                            <p:txEl>
                                              <p:pRg st="5" end="5"/>
                                            </p:txEl>
                                          </p:spTgt>
                                        </p:tgtEl>
                                        <p:attrNameLst>
                                          <p:attrName>style.visibility</p:attrName>
                                        </p:attrNameLst>
                                      </p:cBhvr>
                                      <p:to>
                                        <p:strVal val="visible"/>
                                      </p:to>
                                    </p:set>
                                    <p:animEffect transition="in" filter="fade">
                                      <p:cBhvr>
                                        <p:cTn id="32" dur="1000"/>
                                        <p:tgtEl>
                                          <p:spTgt spid="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1073219" y="387762"/>
            <a:ext cx="8070782" cy="841909"/>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dirty="0"/>
              <a:t>Zorgsysteem in Vlaanderen</a:t>
            </a:r>
            <a:br>
              <a:rPr lang="uk-UA" dirty="0"/>
            </a:br>
            <a:r>
              <a:rPr lang="uk-UA" i="1" dirty="0"/>
              <a:t>Система догляду у Фландрії</a:t>
            </a:r>
            <a:endParaRPr i="1" dirty="0"/>
          </a:p>
        </p:txBody>
      </p:sp>
      <p:sp>
        <p:nvSpPr>
          <p:cNvPr id="69" name="Google Shape;69;p15"/>
          <p:cNvSpPr txBox="1">
            <a:spLocks noGrp="1"/>
          </p:cNvSpPr>
          <p:nvPr>
            <p:ph type="body" idx="1"/>
          </p:nvPr>
        </p:nvSpPr>
        <p:spPr>
          <a:xfrm>
            <a:off x="1073218" y="1297818"/>
            <a:ext cx="39999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Spoedeisende zorg in Vlaanderen</a:t>
            </a:r>
            <a:endParaRPr dirty="0"/>
          </a:p>
          <a:p>
            <a:pPr marL="914400" lvl="1" indent="-317500" algn="l" rtl="0">
              <a:spcBef>
                <a:spcPts val="0"/>
              </a:spcBef>
              <a:spcAft>
                <a:spcPts val="0"/>
              </a:spcAft>
              <a:buSzPts val="1400"/>
              <a:buChar char="➢"/>
            </a:pPr>
            <a:r>
              <a:rPr lang="nl" dirty="0"/>
              <a:t>Bij levensgevaar, brand, noodsituatie → 112 bellen</a:t>
            </a:r>
            <a:endParaRPr dirty="0"/>
          </a:p>
          <a:p>
            <a:pPr marL="914400" lvl="1" indent="-317500" algn="l" rtl="0">
              <a:spcBef>
                <a:spcPts val="0"/>
              </a:spcBef>
              <a:spcAft>
                <a:spcPts val="0"/>
              </a:spcAft>
              <a:buSzPts val="1400"/>
              <a:buChar char="➢"/>
            </a:pPr>
            <a:r>
              <a:rPr lang="nl" dirty="0"/>
              <a:t>Dichtstbijzijnde ziekenhuis:</a:t>
            </a:r>
            <a:br>
              <a:rPr lang="nl" dirty="0"/>
            </a:br>
            <a:r>
              <a:rPr lang="nl" dirty="0"/>
              <a:t>AZ Alma</a:t>
            </a:r>
            <a:br>
              <a:rPr lang="nl" dirty="0"/>
            </a:br>
            <a:r>
              <a:rPr lang="nl" dirty="0"/>
              <a:t>Ringlaan 15</a:t>
            </a:r>
            <a:br>
              <a:rPr lang="nl" dirty="0"/>
            </a:br>
            <a:r>
              <a:rPr lang="nl" dirty="0"/>
              <a:t>9900 Eeklo</a:t>
            </a:r>
            <a:br>
              <a:rPr lang="nl" dirty="0"/>
            </a:br>
            <a:r>
              <a:rPr lang="nl" dirty="0"/>
              <a:t>Tel: 09 310 00 00 </a:t>
            </a:r>
            <a:endParaRPr dirty="0"/>
          </a:p>
          <a:p>
            <a:pPr marL="457200" lvl="0" indent="0" algn="l" rtl="0">
              <a:spcBef>
                <a:spcPts val="1200"/>
              </a:spcBef>
              <a:spcAft>
                <a:spcPts val="1200"/>
              </a:spcAft>
              <a:buNone/>
            </a:pPr>
            <a:endParaRPr dirty="0"/>
          </a:p>
        </p:txBody>
      </p:sp>
      <p:sp>
        <p:nvSpPr>
          <p:cNvPr id="5" name="Tijdelijke aanduiding voor tekst 4">
            <a:extLst>
              <a:ext uri="{FF2B5EF4-FFF2-40B4-BE49-F238E27FC236}">
                <a16:creationId xmlns:a16="http://schemas.microsoft.com/office/drawing/2014/main" id="{8EF5741D-720F-9A6B-76F9-E4EC6CF12D23}"/>
              </a:ext>
            </a:extLst>
          </p:cNvPr>
          <p:cNvSpPr>
            <a:spLocks noGrp="1"/>
          </p:cNvSpPr>
          <p:nvPr>
            <p:ph type="body" idx="2"/>
          </p:nvPr>
        </p:nvSpPr>
        <p:spPr>
          <a:xfrm>
            <a:off x="4736893" y="1297818"/>
            <a:ext cx="3999900" cy="3369027"/>
          </a:xfrm>
        </p:spPr>
        <p:txBody>
          <a:bodyPr/>
          <a:lstStyle/>
          <a:p>
            <a:pPr>
              <a:buFont typeface="Wingdings" panose="05000000000000000000" pitchFamily="2" charset="2"/>
              <a:buChar char="v"/>
            </a:pPr>
            <a:r>
              <a:rPr lang="uk-UA" i="1" dirty="0"/>
              <a:t>Невідкладна допомога у Фландрії </a:t>
            </a:r>
            <a:endParaRPr lang="nl-BE" i="1" dirty="0"/>
          </a:p>
          <a:p>
            <a:pPr lvl="1">
              <a:buFont typeface="Wingdings" panose="05000000000000000000" pitchFamily="2" charset="2"/>
              <a:buChar char="Ø"/>
            </a:pPr>
            <a:r>
              <a:rPr lang="uk-UA" i="1" dirty="0"/>
              <a:t>У разі небезпеки для життя, пожежі, екстреної допомоги → телефонуйте за </a:t>
            </a:r>
            <a:r>
              <a:rPr lang="ru-RU" i="1" dirty="0"/>
              <a:t>номером 112</a:t>
            </a:r>
          </a:p>
          <a:p>
            <a:pPr lvl="1">
              <a:buFont typeface="Wingdings" panose="05000000000000000000" pitchFamily="2" charset="2"/>
              <a:buChar char="Ø"/>
            </a:pPr>
            <a:r>
              <a:rPr lang="uk-UA" i="1" dirty="0"/>
              <a:t>Найближча лікарня:</a:t>
            </a:r>
            <a:br>
              <a:rPr lang="uk-UA" i="1" dirty="0"/>
            </a:br>
            <a:r>
              <a:rPr lang="nl" i="1" dirty="0"/>
              <a:t>AZ Alma</a:t>
            </a:r>
            <a:br>
              <a:rPr lang="nl" i="1" dirty="0"/>
            </a:br>
            <a:r>
              <a:rPr lang="nl" i="1" dirty="0"/>
              <a:t>Ringlaan 15</a:t>
            </a:r>
            <a:br>
              <a:rPr lang="ru-RU" i="1" dirty="0"/>
            </a:br>
            <a:r>
              <a:rPr lang="ru-RU" i="1" dirty="0"/>
              <a:t>9900 </a:t>
            </a:r>
            <a:r>
              <a:rPr lang="ru-RU" i="1" dirty="0" err="1"/>
              <a:t>Eeklo</a:t>
            </a:r>
            <a:br>
              <a:rPr lang="ru-RU" i="1" dirty="0"/>
            </a:br>
            <a:r>
              <a:rPr lang="ru-RU" i="1" dirty="0"/>
              <a:t>тел.: 09 310 00 00 </a:t>
            </a:r>
          </a:p>
          <a:p>
            <a:pPr>
              <a:buFont typeface="Wingdings" panose="05000000000000000000" pitchFamily="2" charset="2"/>
              <a:buChar char="Ø"/>
            </a:pPr>
            <a:endParaRPr lang="nl-BE" dirty="0"/>
          </a:p>
        </p:txBody>
      </p:sp>
      <p:pic>
        <p:nvPicPr>
          <p:cNvPr id="70" name="Google Shape;70;p15"/>
          <p:cNvPicPr preferRelativeResize="0"/>
          <p:nvPr/>
        </p:nvPicPr>
        <p:blipFill>
          <a:blip r:embed="rId3">
            <a:alphaModFix/>
          </a:blip>
          <a:stretch>
            <a:fillRect/>
          </a:stretch>
        </p:blipFill>
        <p:spPr>
          <a:xfrm>
            <a:off x="3951813" y="3426471"/>
            <a:ext cx="1240374" cy="12403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770462" y="195400"/>
            <a:ext cx="8373538" cy="856423"/>
          </a:xfrm>
          <a:prstGeom prst="rect">
            <a:avLst/>
          </a:prstGeom>
        </p:spPr>
        <p:txBody>
          <a:bodyPr spcFirstLastPara="1" wrap="square" lIns="91425" tIns="91425" rIns="91425" bIns="91425" anchor="t" anchorCtr="0">
            <a:normAutofit fontScale="90000"/>
          </a:bodyPr>
          <a:lstStyle/>
          <a:p>
            <a:r>
              <a:rPr lang="nl" dirty="0"/>
              <a:t>Reguliere gezondheidszorg in Vlaanderen</a:t>
            </a:r>
            <a:br>
              <a:rPr lang="uk-UA" dirty="0"/>
            </a:br>
            <a:r>
              <a:rPr lang="uk-UA" i="1" dirty="0"/>
              <a:t>Регулярне медичне обслуговування у Фландрії</a:t>
            </a:r>
            <a:br>
              <a:rPr lang="uk-UA" i="1" dirty="0"/>
            </a:br>
            <a:endParaRPr dirty="0"/>
          </a:p>
        </p:txBody>
      </p:sp>
      <p:sp>
        <p:nvSpPr>
          <p:cNvPr id="76" name="Google Shape;76;p16"/>
          <p:cNvSpPr txBox="1">
            <a:spLocks noGrp="1"/>
          </p:cNvSpPr>
          <p:nvPr>
            <p:ph type="body" idx="1"/>
          </p:nvPr>
        </p:nvSpPr>
        <p:spPr>
          <a:xfrm>
            <a:off x="770462" y="1252460"/>
            <a:ext cx="3999900" cy="3267428"/>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Voor medische hulp</a:t>
            </a:r>
            <a:endParaRPr dirty="0"/>
          </a:p>
          <a:p>
            <a:pPr marL="914400" lvl="1" indent="-317500" algn="l" rtl="0">
              <a:spcBef>
                <a:spcPts val="0"/>
              </a:spcBef>
              <a:spcAft>
                <a:spcPts val="0"/>
              </a:spcAft>
              <a:buSzPts val="1400"/>
              <a:buChar char="➢"/>
            </a:pPr>
            <a:r>
              <a:rPr lang="nl" dirty="0"/>
              <a:t>!! Inschrijving en registratie bij de gemeente !!</a:t>
            </a:r>
            <a:endParaRPr dirty="0"/>
          </a:p>
          <a:p>
            <a:pPr marL="914400" lvl="1" indent="-317500" algn="l" rtl="0">
              <a:spcBef>
                <a:spcPts val="0"/>
              </a:spcBef>
              <a:spcAft>
                <a:spcPts val="0"/>
              </a:spcAft>
              <a:buSzPts val="1400"/>
              <a:buChar char="➢"/>
            </a:pPr>
            <a:r>
              <a:rPr lang="nl" dirty="0"/>
              <a:t>Aansluiten bij mutualiteit</a:t>
            </a:r>
            <a:endParaRPr dirty="0"/>
          </a:p>
          <a:p>
            <a:pPr marL="1371600" lvl="2" indent="-317500" algn="l" rtl="0">
              <a:spcBef>
                <a:spcPts val="0"/>
              </a:spcBef>
              <a:spcAft>
                <a:spcPts val="0"/>
              </a:spcAft>
              <a:buSzPts val="1400"/>
              <a:buChar char="■"/>
            </a:pPr>
            <a:r>
              <a:rPr lang="nl" dirty="0"/>
              <a:t>Terugbetaling kosten gezondheidszorg</a:t>
            </a:r>
            <a:endParaRPr dirty="0"/>
          </a:p>
          <a:p>
            <a:pPr marL="1371600" lvl="2" indent="-317500" algn="l" rtl="0">
              <a:spcBef>
                <a:spcPts val="0"/>
              </a:spcBef>
              <a:spcAft>
                <a:spcPts val="0"/>
              </a:spcAft>
              <a:buSzPts val="1400"/>
              <a:buChar char="■"/>
            </a:pPr>
            <a:r>
              <a:rPr lang="nl" dirty="0"/>
              <a:t>OCMW kan u hier bijstaan</a:t>
            </a:r>
            <a:endParaRPr dirty="0"/>
          </a:p>
          <a:p>
            <a:pPr marL="457200" lvl="0" indent="-342900" algn="l" rtl="0">
              <a:spcBef>
                <a:spcPts val="0"/>
              </a:spcBef>
              <a:spcAft>
                <a:spcPts val="0"/>
              </a:spcAft>
              <a:buSzPts val="1800"/>
              <a:buChar char="❖"/>
            </a:pPr>
            <a:r>
              <a:rPr lang="nl" dirty="0"/>
              <a:t>Centraal contactpersoon = huisarts</a:t>
            </a:r>
            <a:endParaRPr dirty="0"/>
          </a:p>
          <a:p>
            <a:pPr marL="914400" lvl="1" indent="-317500" algn="l" rtl="0">
              <a:spcBef>
                <a:spcPts val="0"/>
              </a:spcBef>
              <a:spcAft>
                <a:spcPts val="0"/>
              </a:spcAft>
              <a:buSzPts val="1400"/>
              <a:buChar char="➢"/>
            </a:pPr>
            <a:r>
              <a:rPr lang="nl" dirty="0"/>
              <a:t>1 vast persoon</a:t>
            </a:r>
            <a:endParaRPr dirty="0"/>
          </a:p>
          <a:p>
            <a:pPr marL="914400" lvl="1" indent="-317500" algn="l" rtl="0">
              <a:spcBef>
                <a:spcPts val="0"/>
              </a:spcBef>
              <a:spcAft>
                <a:spcPts val="0"/>
              </a:spcAft>
              <a:buSzPts val="1400"/>
              <a:buChar char="➢"/>
            </a:pPr>
            <a:r>
              <a:rPr lang="nl" dirty="0"/>
              <a:t>Eerste beoordeling bij medisch probleem</a:t>
            </a:r>
            <a:endParaRPr dirty="0"/>
          </a:p>
          <a:p>
            <a:pPr marL="914400" lvl="1" indent="-317500" algn="l" rtl="0">
              <a:spcBef>
                <a:spcPts val="0"/>
              </a:spcBef>
              <a:spcAft>
                <a:spcPts val="0"/>
              </a:spcAft>
              <a:buSzPts val="1400"/>
              <a:buChar char="➢"/>
            </a:pPr>
            <a:r>
              <a:rPr lang="nl" dirty="0"/>
              <a:t>Doorverwijsfunctie bij nood aan verdere zorg</a:t>
            </a:r>
          </a:p>
          <a:p>
            <a:pPr marL="914400" lvl="1" indent="-317500" algn="l" rtl="0">
              <a:spcBef>
                <a:spcPts val="0"/>
              </a:spcBef>
              <a:spcAft>
                <a:spcPts val="0"/>
              </a:spcAft>
              <a:buSzPts val="1400"/>
              <a:buChar char="➢"/>
            </a:pPr>
            <a:r>
              <a:rPr lang="nl-BE" dirty="0"/>
              <a:t>Kan 90% van de medisch problemen zelf oplossen</a:t>
            </a:r>
            <a:endParaRPr dirty="0"/>
          </a:p>
        </p:txBody>
      </p:sp>
      <p:sp>
        <p:nvSpPr>
          <p:cNvPr id="2" name="Tijdelijke aanduiding voor tekst 1">
            <a:extLst>
              <a:ext uri="{FF2B5EF4-FFF2-40B4-BE49-F238E27FC236}">
                <a16:creationId xmlns:a16="http://schemas.microsoft.com/office/drawing/2014/main" id="{E44F6127-020F-6D55-0A50-8BCC38AACB53}"/>
              </a:ext>
            </a:extLst>
          </p:cNvPr>
          <p:cNvSpPr>
            <a:spLocks noGrp="1"/>
          </p:cNvSpPr>
          <p:nvPr>
            <p:ph type="body" idx="2"/>
          </p:nvPr>
        </p:nvSpPr>
        <p:spPr>
          <a:xfrm>
            <a:off x="4770362" y="1436913"/>
            <a:ext cx="4373638" cy="3556568"/>
          </a:xfrm>
        </p:spPr>
        <p:txBody>
          <a:bodyPr>
            <a:normAutofit fontScale="92500" lnSpcReduction="20000"/>
          </a:bodyPr>
          <a:lstStyle/>
          <a:p>
            <a:pPr indent="-342900">
              <a:lnSpc>
                <a:spcPct val="135000"/>
              </a:lnSpc>
              <a:buSzPts val="1800"/>
              <a:buFont typeface="Arial"/>
              <a:buChar char="❖"/>
            </a:pPr>
            <a:r>
              <a:rPr lang="uk-UA" sz="1500" i="1" dirty="0"/>
              <a:t>Для медичної допомоги</a:t>
            </a:r>
          </a:p>
          <a:p>
            <a:pPr lvl="1" indent="-317500">
              <a:lnSpc>
                <a:spcPct val="135000"/>
              </a:lnSpc>
              <a:buSzPts val="1400"/>
              <a:buFont typeface="Arial"/>
              <a:buChar char="➢"/>
            </a:pPr>
            <a:r>
              <a:rPr lang="ru-RU" sz="1300" i="1" dirty="0"/>
              <a:t>!! Запись та </a:t>
            </a:r>
            <a:r>
              <a:rPr lang="uk-UA" sz="1300" i="1" dirty="0"/>
              <a:t>реєстрація в муніципалітеті !!</a:t>
            </a:r>
          </a:p>
          <a:p>
            <a:pPr lvl="1" indent="-317500">
              <a:lnSpc>
                <a:spcPct val="135000"/>
              </a:lnSpc>
              <a:buSzPts val="1400"/>
              <a:buFont typeface="Arial"/>
              <a:buChar char="➢"/>
            </a:pPr>
            <a:r>
              <a:rPr lang="uk-UA" sz="1300" i="1" dirty="0"/>
              <a:t>Приєднання до медичного страхування</a:t>
            </a:r>
          </a:p>
          <a:p>
            <a:pPr lvl="2" indent="-317500">
              <a:lnSpc>
                <a:spcPct val="125000"/>
              </a:lnSpc>
              <a:buSzPts val="1400"/>
            </a:pPr>
            <a:r>
              <a:rPr lang="uk-UA" sz="1300" i="1" dirty="0"/>
              <a:t>Повернення витрат на охорону здоров’я</a:t>
            </a:r>
          </a:p>
          <a:p>
            <a:pPr lvl="2" indent="-317500">
              <a:lnSpc>
                <a:spcPct val="125000"/>
              </a:lnSpc>
              <a:buSzPts val="1400"/>
            </a:pPr>
            <a:r>
              <a:rPr lang="uk-UA" sz="1300" i="1" dirty="0"/>
              <a:t>OCMW</a:t>
            </a:r>
            <a:r>
              <a:rPr lang="nl-BE" sz="1300" i="1" dirty="0"/>
              <a:t>*</a:t>
            </a:r>
            <a:r>
              <a:rPr lang="uk-UA" sz="1300" i="1" dirty="0"/>
              <a:t> може тут вам допомогти</a:t>
            </a:r>
          </a:p>
          <a:p>
            <a:pPr indent="-342900">
              <a:lnSpc>
                <a:spcPct val="135000"/>
              </a:lnSpc>
              <a:buSzPts val="1800"/>
              <a:buFont typeface="Arial"/>
              <a:buChar char="❖"/>
            </a:pPr>
            <a:r>
              <a:rPr lang="uk-UA" sz="1500" i="1" dirty="0"/>
              <a:t>Центральна контактна особа = сімейний лікар</a:t>
            </a:r>
          </a:p>
          <a:p>
            <a:pPr lvl="1" indent="-317500">
              <a:lnSpc>
                <a:spcPct val="135000"/>
              </a:lnSpc>
              <a:buSzPts val="1400"/>
              <a:buFont typeface="Arial"/>
              <a:buChar char="➢"/>
            </a:pPr>
            <a:r>
              <a:rPr lang="uk-UA" sz="1300" i="1" dirty="0"/>
              <a:t>1 постійна людина</a:t>
            </a:r>
          </a:p>
          <a:p>
            <a:pPr lvl="1" indent="-317500">
              <a:lnSpc>
                <a:spcPct val="135000"/>
              </a:lnSpc>
              <a:buSzPts val="1400"/>
              <a:buFont typeface="Arial"/>
              <a:buChar char="➢"/>
            </a:pPr>
            <a:r>
              <a:rPr lang="uk-UA" sz="1300" i="1" dirty="0"/>
              <a:t>Перше оцінювання при медичні проблемі </a:t>
            </a:r>
          </a:p>
          <a:p>
            <a:pPr lvl="1" indent="-317500">
              <a:lnSpc>
                <a:spcPct val="135000"/>
              </a:lnSpc>
              <a:buSzPts val="1400"/>
              <a:buFont typeface="Arial"/>
              <a:buChar char="➢"/>
            </a:pPr>
            <a:r>
              <a:rPr lang="uk-UA" sz="1300" i="1" dirty="0"/>
              <a:t>Функція направлення в разі необхідності подальшого догляду</a:t>
            </a:r>
          </a:p>
          <a:p>
            <a:pPr lvl="1" indent="-317500">
              <a:lnSpc>
                <a:spcPct val="135000"/>
              </a:lnSpc>
              <a:buSzPts val="1400"/>
              <a:buFont typeface="Arial"/>
              <a:buChar char="➢"/>
            </a:pPr>
            <a:r>
              <a:rPr lang="uk-UA" sz="1300" i="1" dirty="0"/>
              <a:t>Може самостійно вирішати 90</a:t>
            </a:r>
            <a:r>
              <a:rPr lang="ru-RU" sz="1300" i="1" dirty="0"/>
              <a:t>%</a:t>
            </a:r>
            <a:r>
              <a:rPr lang="uk-UA" sz="1300" i="1" dirty="0"/>
              <a:t> медичних проблем</a:t>
            </a:r>
            <a:endParaRPr lang="nl-BE" sz="1300" i="1" dirty="0"/>
          </a:p>
          <a:p>
            <a:pPr marL="139700" indent="0">
              <a:buNone/>
            </a:pPr>
            <a:r>
              <a:rPr lang="nl-BE" sz="1200" b="1" i="1" dirty="0"/>
              <a:t>* </a:t>
            </a:r>
            <a:r>
              <a:rPr lang="uk-UA" sz="1200" b="1" i="1" dirty="0"/>
              <a:t>Громадський</a:t>
            </a:r>
            <a:r>
              <a:rPr lang="ru-RU" sz="1200" b="1" i="1" dirty="0"/>
              <a:t> центр </a:t>
            </a:r>
            <a:r>
              <a:rPr lang="uk-UA" sz="1200" b="1" i="1" dirty="0"/>
              <a:t>соціального</a:t>
            </a:r>
            <a:r>
              <a:rPr lang="ru-RU" sz="1200" b="1" i="1" dirty="0"/>
              <a:t> </a:t>
            </a:r>
            <a:r>
              <a:rPr lang="uk-UA" sz="1200" b="1" i="1" dirty="0"/>
              <a:t>захисту</a:t>
            </a:r>
            <a:r>
              <a:rPr lang="ru-RU" sz="1200" b="1" i="1" dirty="0"/>
              <a:t> </a:t>
            </a:r>
            <a:r>
              <a:rPr lang="uk-UA" sz="1200" b="1" i="1" dirty="0"/>
              <a:t>населення</a:t>
            </a:r>
          </a:p>
          <a:p>
            <a:pPr marL="139700" indent="0">
              <a:buNone/>
            </a:pPr>
            <a:endParaRPr lang="nl-BE" sz="1200" i="1" dirty="0"/>
          </a:p>
          <a:p>
            <a:pPr marL="139700" indent="0">
              <a:buNone/>
            </a:pPr>
            <a:endParaRPr lang="nl-BE" sz="12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1094617" y="345352"/>
            <a:ext cx="8049383"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 dirty="0"/>
              <a:t>Reguliere gezondheidszorg in Vlaanderen</a:t>
            </a:r>
            <a:br>
              <a:rPr lang="uk-UA" dirty="0"/>
            </a:br>
            <a:r>
              <a:rPr lang="uk-UA" i="1" dirty="0"/>
              <a:t>Регулярне медичне обслуговування у Фландрії</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1094617" y="1238552"/>
            <a:ext cx="3532667" cy="3373865"/>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SzPts val="1800"/>
              <a:buChar char="●"/>
            </a:pPr>
            <a:r>
              <a:rPr lang="nl" dirty="0"/>
              <a:t>Ziekenhuis</a:t>
            </a:r>
            <a:endParaRPr dirty="0"/>
          </a:p>
          <a:p>
            <a:pPr marL="914400" lvl="1" indent="-317500" algn="l" rtl="0">
              <a:spcBef>
                <a:spcPts val="0"/>
              </a:spcBef>
              <a:spcAft>
                <a:spcPts val="0"/>
              </a:spcAft>
              <a:buSzPts val="1400"/>
              <a:buChar char="○"/>
            </a:pPr>
            <a:r>
              <a:rPr lang="nl" dirty="0"/>
              <a:t>Werkt meestal met doorverwijzing</a:t>
            </a:r>
            <a:endParaRPr dirty="0"/>
          </a:p>
          <a:p>
            <a:pPr marL="914400" lvl="1" indent="-317500" algn="l" rtl="0">
              <a:spcBef>
                <a:spcPts val="0"/>
              </a:spcBef>
              <a:spcAft>
                <a:spcPts val="0"/>
              </a:spcAft>
              <a:buSzPts val="1400"/>
              <a:buChar char="○"/>
            </a:pPr>
            <a:r>
              <a:rPr lang="nl" dirty="0"/>
              <a:t>Specifiek probleem</a:t>
            </a:r>
            <a:endParaRPr dirty="0"/>
          </a:p>
          <a:p>
            <a:pPr marL="914400" lvl="1" indent="-317500" algn="l" rtl="0">
              <a:spcBef>
                <a:spcPts val="0"/>
              </a:spcBef>
              <a:spcAft>
                <a:spcPts val="0"/>
              </a:spcAft>
              <a:buSzPts val="1400"/>
              <a:buChar char="○"/>
            </a:pPr>
            <a:r>
              <a:rPr lang="nl" dirty="0"/>
              <a:t>Vb: longarts, gynaecoloog …</a:t>
            </a:r>
            <a:endParaRPr dirty="0"/>
          </a:p>
          <a:p>
            <a:pPr marL="457200" lvl="0" indent="-342900" algn="l" rtl="0">
              <a:spcBef>
                <a:spcPts val="0"/>
              </a:spcBef>
              <a:spcAft>
                <a:spcPts val="0"/>
              </a:spcAft>
              <a:buSzPts val="1800"/>
              <a:buChar char="●"/>
            </a:pPr>
            <a:r>
              <a:rPr lang="nl" dirty="0"/>
              <a:t>Andere zorgactoren</a:t>
            </a:r>
            <a:endParaRPr dirty="0"/>
          </a:p>
          <a:p>
            <a:pPr marL="914400" lvl="1" indent="-317500" algn="l" rtl="0">
              <a:spcBef>
                <a:spcPts val="0"/>
              </a:spcBef>
              <a:spcAft>
                <a:spcPts val="0"/>
              </a:spcAft>
              <a:buSzPts val="1400"/>
              <a:buChar char="○"/>
            </a:pPr>
            <a:r>
              <a:rPr lang="nl" dirty="0"/>
              <a:t>Bij specifieke klachten wordt er doorverwezen</a:t>
            </a:r>
            <a:endParaRPr dirty="0"/>
          </a:p>
          <a:p>
            <a:pPr marL="914400" lvl="1" indent="-317500" algn="l" rtl="0">
              <a:spcBef>
                <a:spcPts val="0"/>
              </a:spcBef>
              <a:spcAft>
                <a:spcPts val="0"/>
              </a:spcAft>
              <a:buSzPts val="1400"/>
              <a:buChar char="○"/>
            </a:pPr>
            <a:r>
              <a:rPr lang="nl" dirty="0"/>
              <a:t>Vb: arts-specialisten, verpleging, thuisverpleging, kinesisten, ergotherapie, logopedi, revalidatie, psychologen …</a:t>
            </a:r>
            <a:endParaRPr dirty="0"/>
          </a:p>
          <a:p>
            <a:pPr marL="457200" lvl="0" indent="-342900" algn="l" rtl="0">
              <a:spcBef>
                <a:spcPts val="0"/>
              </a:spcBef>
              <a:spcAft>
                <a:spcPts val="0"/>
              </a:spcAft>
              <a:buSzPts val="1800"/>
              <a:buChar char="●"/>
            </a:pPr>
            <a:r>
              <a:rPr lang="nl" dirty="0"/>
              <a:t>Voor dringende niet levensbedreigende medische beoordeling </a:t>
            </a:r>
            <a:r>
              <a:rPr lang="nl" b="1" dirty="0"/>
              <a:t>buiten</a:t>
            </a:r>
            <a:r>
              <a:rPr lang="nl" dirty="0"/>
              <a:t> openingsuren huisarts</a:t>
            </a:r>
            <a:endParaRPr dirty="0"/>
          </a:p>
          <a:p>
            <a:pPr marL="914400" lvl="1" indent="-317500" algn="l" rtl="0">
              <a:spcBef>
                <a:spcPts val="0"/>
              </a:spcBef>
              <a:spcAft>
                <a:spcPts val="0"/>
              </a:spcAft>
              <a:buSzPts val="1400"/>
              <a:buChar char="○"/>
            </a:pPr>
            <a:r>
              <a:rPr lang="nl" dirty="0"/>
              <a:t>HuisartsenWachtpost Meetjesland (bij AZ Alma) via het nummer 1733</a:t>
            </a:r>
            <a:endParaRPr dirty="0"/>
          </a:p>
          <a:p>
            <a:pPr marL="457200" lvl="0" indent="-342900" algn="l" rtl="0">
              <a:spcBef>
                <a:spcPts val="0"/>
              </a:spcBef>
              <a:spcAft>
                <a:spcPts val="0"/>
              </a:spcAft>
              <a:buSzPts val="1800"/>
              <a:buChar char="●"/>
            </a:pPr>
            <a:r>
              <a:rPr lang="nl" dirty="0"/>
              <a:t>Het OCMW kan u steeds verder bijstaan in het wegwijs maken</a:t>
            </a:r>
            <a:endParaRPr dirty="0"/>
          </a:p>
        </p:txBody>
      </p:sp>
      <p:sp>
        <p:nvSpPr>
          <p:cNvPr id="2" name="Tijdelijke aanduiding voor tekst 1">
            <a:extLst>
              <a:ext uri="{FF2B5EF4-FFF2-40B4-BE49-F238E27FC236}">
                <a16:creationId xmlns:a16="http://schemas.microsoft.com/office/drawing/2014/main" id="{6A83B442-719C-760B-C410-EF471A5BDEDB}"/>
              </a:ext>
            </a:extLst>
          </p:cNvPr>
          <p:cNvSpPr>
            <a:spLocks noGrp="1"/>
          </p:cNvSpPr>
          <p:nvPr>
            <p:ph type="body" idx="2"/>
          </p:nvPr>
        </p:nvSpPr>
        <p:spPr>
          <a:xfrm>
            <a:off x="4707467" y="1282095"/>
            <a:ext cx="4124833" cy="3286780"/>
          </a:xfrm>
        </p:spPr>
        <p:txBody>
          <a:bodyPr>
            <a:normAutofit fontScale="92500"/>
          </a:bodyPr>
          <a:lstStyle/>
          <a:p>
            <a:pPr indent="-342900">
              <a:lnSpc>
                <a:spcPct val="105000"/>
              </a:lnSpc>
              <a:buSzPts val="1800"/>
            </a:pPr>
            <a:r>
              <a:rPr lang="uk-UA" i="1" dirty="0"/>
              <a:t>Лікарня</a:t>
            </a:r>
          </a:p>
          <a:p>
            <a:pPr lvl="1" indent="-317500">
              <a:lnSpc>
                <a:spcPct val="105000"/>
              </a:lnSpc>
              <a:buSzPts val="1400"/>
            </a:pPr>
            <a:r>
              <a:rPr lang="uk-UA" i="1" dirty="0"/>
              <a:t>Зазвичай працює з направленням</a:t>
            </a:r>
          </a:p>
          <a:p>
            <a:pPr lvl="1" indent="-317500">
              <a:lnSpc>
                <a:spcPct val="105000"/>
              </a:lnSpc>
              <a:buSzPts val="1400"/>
            </a:pPr>
            <a:r>
              <a:rPr lang="uk-UA" i="1" dirty="0"/>
              <a:t>Особлива проблема</a:t>
            </a:r>
          </a:p>
          <a:p>
            <a:pPr lvl="1" indent="-317500">
              <a:lnSpc>
                <a:spcPct val="105000"/>
              </a:lnSpc>
              <a:buSzPts val="1400"/>
            </a:pPr>
            <a:r>
              <a:rPr lang="uk-UA" i="1" dirty="0"/>
              <a:t>Пр: пульмонолог, гінеколог </a:t>
            </a:r>
          </a:p>
          <a:p>
            <a:r>
              <a:rPr lang="uk-UA" i="1" dirty="0"/>
              <a:t>Інші актори догляду</a:t>
            </a:r>
          </a:p>
          <a:p>
            <a:pPr lvl="1" indent="-317500">
              <a:lnSpc>
                <a:spcPct val="105000"/>
              </a:lnSpc>
              <a:buSzPts val="1400"/>
            </a:pPr>
            <a:r>
              <a:rPr lang="uk-UA" i="1" dirty="0"/>
              <a:t>При особливих недугах людину направляють</a:t>
            </a:r>
          </a:p>
          <a:p>
            <a:pPr lvl="1" indent="-317500">
              <a:lnSpc>
                <a:spcPct val="105000"/>
              </a:lnSpc>
              <a:buSzPts val="1400"/>
            </a:pPr>
            <a:r>
              <a:rPr lang="uk-UA" i="1" dirty="0"/>
              <a:t>Пр: лікарі-спеціалісти, медсестри, сімейні медсестри, фізіотерапевти, ерготерапія, логопедія, реабілітація, психологи….</a:t>
            </a:r>
          </a:p>
          <a:p>
            <a:r>
              <a:rPr lang="uk-UA" i="1" dirty="0"/>
              <a:t>Для термінового медичного обстеження, що не загрожує життю, </a:t>
            </a:r>
            <a:r>
              <a:rPr lang="uk-UA" b="1" i="1" dirty="0"/>
              <a:t>поза</a:t>
            </a:r>
            <a:r>
              <a:rPr lang="uk-UA" i="1" dirty="0"/>
              <a:t> графіком роботи сімейного лікаря</a:t>
            </a:r>
            <a:endParaRPr lang="uk-UA" sz="1200" i="1" dirty="0"/>
          </a:p>
          <a:p>
            <a:pPr lvl="1" indent="-317500">
              <a:lnSpc>
                <a:spcPct val="105000"/>
              </a:lnSpc>
              <a:buSzPts val="1400"/>
            </a:pPr>
            <a:r>
              <a:rPr lang="uk-UA" i="1" dirty="0"/>
              <a:t>черговий пост сімейних лікарів </a:t>
            </a:r>
            <a:r>
              <a:rPr lang="nl" i="1" dirty="0"/>
              <a:t>Meetjesland (</a:t>
            </a:r>
            <a:r>
              <a:rPr lang="uk-UA" i="1" dirty="0"/>
              <a:t>рядом з</a:t>
            </a:r>
            <a:r>
              <a:rPr lang="nl" i="1" dirty="0"/>
              <a:t> AZ Alma) </a:t>
            </a:r>
            <a:r>
              <a:rPr lang="uk-UA" i="1" dirty="0"/>
              <a:t>за номером</a:t>
            </a:r>
            <a:r>
              <a:rPr lang="nl" i="1" dirty="0"/>
              <a:t> 1733</a:t>
            </a:r>
            <a:endParaRPr lang="uk-UA" i="1" dirty="0"/>
          </a:p>
          <a:p>
            <a:pPr lvl="1" indent="-317500">
              <a:lnSpc>
                <a:spcPct val="105000"/>
              </a:lnSpc>
              <a:buSzPts val="1400"/>
            </a:pPr>
            <a:r>
              <a:rPr lang="nl" i="1" dirty="0"/>
              <a:t>OCMW</a:t>
            </a:r>
            <a:r>
              <a:rPr lang="uk-UA" i="1" dirty="0"/>
              <a:t> може вам далі допомогти в ознайомленні з ситуацією  та надання порад</a:t>
            </a:r>
          </a:p>
          <a:p>
            <a:pPr>
              <a:buFont typeface="Courier New" panose="02070309020205020404" pitchFamily="49" charset="0"/>
              <a:buChar char="o"/>
            </a:pPr>
            <a:endParaRPr lang="uk-UA" sz="1200" dirty="0"/>
          </a:p>
        </p:txBody>
      </p:sp>
    </p:spTree>
    <p:extLst>
      <p:ext uri="{BB962C8B-B14F-4D97-AF65-F5344CB8AC3E}">
        <p14:creationId xmlns:p14="http://schemas.microsoft.com/office/powerpoint/2010/main" val="147393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385646"/>
            <a:ext cx="8520600" cy="826121"/>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Apotheek</a:t>
            </a:r>
            <a:br>
              <a:rPr lang="nl-NL" dirty="0"/>
            </a:br>
            <a:r>
              <a:rPr lang="az-Cyrl-AZ" dirty="0"/>
              <a:t>аптека</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4"/>
            <a:ext cx="7860900" cy="3843271"/>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BE" dirty="0">
                <a:hlinkClick r:id="rId3"/>
              </a:rPr>
              <a:t>Apotheek.be</a:t>
            </a:r>
            <a:endParaRPr lang="nl-BE" dirty="0"/>
          </a:p>
          <a:p>
            <a:pPr marL="457200" lvl="0" indent="-342900" algn="l" rtl="0">
              <a:spcBef>
                <a:spcPts val="0"/>
              </a:spcBef>
              <a:spcAft>
                <a:spcPts val="0"/>
              </a:spcAft>
              <a:buSzPts val="1800"/>
              <a:buChar char="●"/>
            </a:pPr>
            <a:r>
              <a:rPr lang="nl-NL" dirty="0"/>
              <a:t>Buiten de werkuren:  apotheek van wacht</a:t>
            </a:r>
          </a:p>
          <a:p>
            <a:pPr marL="457200" lvl="0" indent="-342900" algn="l" rtl="0">
              <a:spcBef>
                <a:spcPts val="0"/>
              </a:spcBef>
              <a:spcAft>
                <a:spcPts val="0"/>
              </a:spcAft>
              <a:buSzPts val="1800"/>
              <a:buChar char="●"/>
            </a:pPr>
            <a:r>
              <a:rPr lang="az-Cyrl-AZ" dirty="0"/>
              <a:t>У неробочий час</a:t>
            </a:r>
            <a:r>
              <a:rPr lang="nl-NL" dirty="0"/>
              <a:t>: </a:t>
            </a:r>
            <a:r>
              <a:rPr lang="az-Cyrl-AZ" dirty="0"/>
              <a:t>чергова аптека</a:t>
            </a:r>
            <a:endParaRPr dirty="0"/>
          </a:p>
        </p:txBody>
      </p:sp>
      <p:pic>
        <p:nvPicPr>
          <p:cNvPr id="3" name="Afbeelding 2">
            <a:extLst>
              <a:ext uri="{FF2B5EF4-FFF2-40B4-BE49-F238E27FC236}">
                <a16:creationId xmlns:a16="http://schemas.microsoft.com/office/drawing/2014/main" id="{20E0967E-14FC-8A6E-BBA5-95633B80EE28}"/>
              </a:ext>
            </a:extLst>
          </p:cNvPr>
          <p:cNvPicPr>
            <a:picLocks noChangeAspect="1"/>
          </p:cNvPicPr>
          <p:nvPr/>
        </p:nvPicPr>
        <p:blipFill>
          <a:blip r:embed="rId4"/>
          <a:stretch>
            <a:fillRect/>
          </a:stretch>
        </p:blipFill>
        <p:spPr>
          <a:xfrm>
            <a:off x="1777065" y="2193798"/>
            <a:ext cx="5791200" cy="2801947"/>
          </a:xfrm>
          <a:prstGeom prst="rect">
            <a:avLst/>
          </a:prstGeom>
        </p:spPr>
      </p:pic>
      <p:cxnSp>
        <p:nvCxnSpPr>
          <p:cNvPr id="5" name="Rechte verbindingslijn met pijl 4">
            <a:extLst>
              <a:ext uri="{FF2B5EF4-FFF2-40B4-BE49-F238E27FC236}">
                <a16:creationId xmlns:a16="http://schemas.microsoft.com/office/drawing/2014/main" id="{E62740A9-B526-F4D0-65B0-8F5AB241130D}"/>
              </a:ext>
            </a:extLst>
          </p:cNvPr>
          <p:cNvCxnSpPr>
            <a:cxnSpLocks/>
          </p:cNvCxnSpPr>
          <p:nvPr/>
        </p:nvCxnSpPr>
        <p:spPr>
          <a:xfrm flipH="1">
            <a:off x="6727902" y="3256156"/>
            <a:ext cx="1258769" cy="1501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066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1311729" y="288275"/>
            <a:ext cx="7832271"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uk-UA" dirty="0"/>
              <a:t>    </a:t>
            </a:r>
            <a:r>
              <a:rPr lang="nl-BE" dirty="0"/>
              <a:t>Basisvaccinaties </a:t>
            </a:r>
            <a:br>
              <a:rPr lang="uk-UA" dirty="0"/>
            </a:br>
            <a:r>
              <a:rPr lang="uk-UA" dirty="0"/>
              <a:t>   </a:t>
            </a:r>
            <a:r>
              <a:rPr lang="uk-UA" i="1" dirty="0"/>
              <a:t>Основні щеплення</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1311729" y="1152475"/>
            <a:ext cx="3511500" cy="3416400"/>
          </a:xfrm>
          <a:prstGeom prst="rect">
            <a:avLst/>
          </a:prstGeom>
        </p:spPr>
        <p:txBody>
          <a:bodyPr spcFirstLastPara="1" wrap="square" lIns="91425" tIns="91425" rIns="91425" bIns="91425" anchor="t" anchorCtr="0">
            <a:normAutofit fontScale="85000" lnSpcReduction="10000"/>
          </a:bodyPr>
          <a:lstStyle/>
          <a:p>
            <a:r>
              <a:rPr lang="nl-NL" dirty="0"/>
              <a:t>Oekraïne: lage vaccinatiegraad </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(zeker in de periode 2008 – 2017) </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hoge besmettelijkheid en/of ernstige ziektelast van infecties. Vervolledigen van vaccinatieschema beschermt zowel ontheemden zelf als de maatschappij (gastgezinnen!)</a:t>
            </a:r>
          </a:p>
          <a:p>
            <a:pPr>
              <a:buFont typeface="Wingdings" panose="05000000000000000000" pitchFamily="2" charset="2"/>
              <a:buChar char="Ø"/>
            </a:pPr>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Lage vaccinatiegraad in collectieve huisvesting:  clusteruitbraken!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jdelijke aanduiding voor tekst 2">
            <a:extLst>
              <a:ext uri="{FF2B5EF4-FFF2-40B4-BE49-F238E27FC236}">
                <a16:creationId xmlns:a16="http://schemas.microsoft.com/office/drawing/2014/main" id="{3A6D44E9-C06B-4843-F20F-CEA915BD0379}"/>
              </a:ext>
            </a:extLst>
          </p:cNvPr>
          <p:cNvSpPr>
            <a:spLocks noGrp="1"/>
          </p:cNvSpPr>
          <p:nvPr>
            <p:ph type="body" idx="2"/>
          </p:nvPr>
        </p:nvSpPr>
        <p:spPr>
          <a:xfrm>
            <a:off x="4992800" y="1152475"/>
            <a:ext cx="3846643" cy="3551150"/>
          </a:xfrm>
        </p:spPr>
        <p:txBody>
          <a:bodyPr>
            <a:normAutofit/>
          </a:bodyPr>
          <a:lstStyle/>
          <a:p>
            <a:r>
              <a:rPr lang="uk-UA" sz="1200" i="1" dirty="0"/>
              <a:t>Україна: низький рівень щеплень</a:t>
            </a:r>
            <a:r>
              <a:rPr lang="nl-BE" sz="1200" i="1" dirty="0"/>
              <a:t> (</a:t>
            </a:r>
            <a:r>
              <a:rPr lang="uk-UA" sz="1600" i="1" dirty="0">
                <a:latin typeface="Helvetica" panose="020B0604020202020204" pitchFamily="34" charset="0"/>
                <a:cs typeface="Helvetica" panose="020B0604020202020204" pitchFamily="34" charset="0"/>
              </a:rPr>
              <a:t>особливо в період </a:t>
            </a:r>
            <a:r>
              <a:rPr lang="uk-UA" i="1" dirty="0">
                <a:latin typeface="Helvetica" panose="020B0604020202020204" pitchFamily="34" charset="0"/>
                <a:cs typeface="Helvetica" panose="020B0604020202020204" pitchFamily="34" charset="0"/>
              </a:rPr>
              <a:t>2008-2017</a:t>
            </a:r>
            <a:r>
              <a:rPr lang="uk-UA" sz="1600" i="1" dirty="0">
                <a:latin typeface="Helvetica" panose="020B0604020202020204" pitchFamily="34" charset="0"/>
                <a:cs typeface="Helvetica" panose="020B0604020202020204" pitchFamily="34" charset="0"/>
              </a:rPr>
              <a:t>)</a:t>
            </a:r>
            <a:endParaRPr lang="nl-BE" sz="1600" i="1" dirty="0">
              <a:latin typeface="Helvetica" panose="020B0604020202020204" pitchFamily="34" charset="0"/>
              <a:cs typeface="Helvetica" panose="020B0604020202020204" pitchFamily="34" charset="0"/>
            </a:endParaRPr>
          </a:p>
          <a:p>
            <a:pPr marL="139700" indent="0">
              <a:buNone/>
            </a:pPr>
            <a:r>
              <a:rPr lang="uk-UA" sz="1200" i="1" dirty="0"/>
              <a:t> </a:t>
            </a:r>
          </a:p>
          <a:p>
            <a:pPr>
              <a:buFont typeface="Wingdings" panose="05000000000000000000" pitchFamily="2" charset="2"/>
              <a:buChar char="Ø"/>
            </a:pPr>
            <a:r>
              <a:rPr lang="uk-UA" i="1" dirty="0">
                <a:latin typeface="Helvetica" panose="020B0604020202020204" pitchFamily="34" charset="0"/>
                <a:cs typeface="Helvetica" panose="020B0604020202020204" pitchFamily="34" charset="0"/>
              </a:rPr>
              <a:t>Висока контагіозність й/або важкий тягар інфекцій. Завершення схеми щеплень захищає як і самих переселенців так і суспільство ( приймаючих сімей!)</a:t>
            </a:r>
            <a:endParaRPr lang="nl-BE" i="1" dirty="0">
              <a:latin typeface="Helvetica" panose="020B0604020202020204" pitchFamily="34" charset="0"/>
              <a:cs typeface="Helvetica" panose="020B0604020202020204" pitchFamily="34" charset="0"/>
            </a:endParaRPr>
          </a:p>
          <a:p>
            <a:pPr marL="139700" indent="0">
              <a:buNone/>
            </a:pPr>
            <a:endParaRPr lang="uk-UA" i="1" dirty="0">
              <a:latin typeface="Helvetica" panose="020B0604020202020204" pitchFamily="34" charset="0"/>
              <a:cs typeface="Helvetica" panose="020B0604020202020204" pitchFamily="34" charset="0"/>
            </a:endParaRPr>
          </a:p>
          <a:p>
            <a:pPr>
              <a:buFont typeface="Wingdings" panose="05000000000000000000" pitchFamily="2" charset="2"/>
              <a:buChar char="Ø"/>
            </a:pPr>
            <a:r>
              <a:rPr lang="uk-UA" i="1" dirty="0">
                <a:latin typeface="Helvetica" panose="020B0604020202020204" pitchFamily="34" charset="0"/>
                <a:cs typeface="Helvetica" panose="020B0604020202020204" pitchFamily="34" charset="0"/>
              </a:rPr>
              <a:t>Низький рівень щеплень в колективному житлу: групові спалахи!</a:t>
            </a:r>
          </a:p>
          <a:p>
            <a:pPr marL="139700" indent="0">
              <a:buNone/>
            </a:pPr>
            <a:endParaRPr lang="nl-BE"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9278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680356" y="460333"/>
            <a:ext cx="8463644"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Vaccineren van jezelf /je kind: waarom?</a:t>
            </a:r>
            <a:endParaRPr dirty="0"/>
          </a:p>
          <a:p>
            <a:pPr marL="0" lvl="0" indent="0" algn="l" rtl="0">
              <a:spcBef>
                <a:spcPts val="0"/>
              </a:spcBef>
              <a:spcAft>
                <a:spcPts val="0"/>
              </a:spcAft>
              <a:buNone/>
            </a:pPr>
            <a:r>
              <a:rPr lang="uk-UA" i="1" dirty="0"/>
              <a:t>Вакцинувати себе</a:t>
            </a:r>
            <a:r>
              <a:rPr lang="ru-RU" i="1" dirty="0"/>
              <a:t>/ </a:t>
            </a:r>
            <a:r>
              <a:rPr lang="uk-UA" i="1" dirty="0"/>
              <a:t>дитину: чому?</a:t>
            </a:r>
          </a:p>
        </p:txBody>
      </p:sp>
      <p:sp>
        <p:nvSpPr>
          <p:cNvPr id="82" name="Google Shape;82;p17"/>
          <p:cNvSpPr txBox="1">
            <a:spLocks noGrp="1"/>
          </p:cNvSpPr>
          <p:nvPr>
            <p:ph type="body" idx="1"/>
          </p:nvPr>
        </p:nvSpPr>
        <p:spPr>
          <a:xfrm>
            <a:off x="680356" y="1415143"/>
            <a:ext cx="3631243" cy="3153732"/>
          </a:xfrm>
          <a:prstGeom prst="rect">
            <a:avLst/>
          </a:prstGeom>
        </p:spPr>
        <p:txBody>
          <a:bodyPr spcFirstLastPara="1" wrap="square" lIns="91425" tIns="91425" rIns="91425" bIns="91425" anchor="t" anchorCtr="0">
            <a:normAutofit/>
          </a:bodyPr>
          <a:lstStyle/>
          <a:p>
            <a:r>
              <a:rPr lang="nl-NL" dirty="0"/>
              <a:t>Beschermt jezelf/ kind en zijn omgeving</a:t>
            </a:r>
          </a:p>
          <a:p>
            <a:pPr marL="114300" indent="0">
              <a:buNone/>
            </a:pPr>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Tegen infectieziektes waarvan sommigen zeer ernstig kunnen zijn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Op termijn kunnen vaccinaties ziektes uitroeien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64216C48-AA82-89BB-BBE8-17333E31979B}"/>
              </a:ext>
            </a:extLst>
          </p:cNvPr>
          <p:cNvSpPr>
            <a:spLocks noGrp="1"/>
          </p:cNvSpPr>
          <p:nvPr>
            <p:ph type="body" idx="2"/>
          </p:nvPr>
        </p:nvSpPr>
        <p:spPr>
          <a:xfrm>
            <a:off x="4832403" y="1415143"/>
            <a:ext cx="3999896" cy="3153731"/>
          </a:xfrm>
        </p:spPr>
        <p:txBody>
          <a:bodyPr/>
          <a:lstStyle/>
          <a:p>
            <a:r>
              <a:rPr lang="uk-UA" i="1" dirty="0"/>
              <a:t>Захищає себе</a:t>
            </a:r>
            <a:r>
              <a:rPr lang="ru-RU" i="1" dirty="0"/>
              <a:t>/</a:t>
            </a:r>
            <a:r>
              <a:rPr lang="uk-UA" i="1" dirty="0"/>
              <a:t>дитину та</a:t>
            </a:r>
            <a:r>
              <a:rPr lang="nl-BE" i="1" dirty="0"/>
              <a:t> </a:t>
            </a:r>
            <a:br>
              <a:rPr lang="nl-BE" i="1" dirty="0"/>
            </a:br>
            <a:r>
              <a:rPr lang="uk-UA" i="1" dirty="0"/>
              <a:t>середовище</a:t>
            </a:r>
          </a:p>
          <a:p>
            <a:pPr marL="139700" indent="0">
              <a:buNone/>
            </a:pPr>
            <a:endParaRPr lang="uk-UA" i="1" dirty="0"/>
          </a:p>
          <a:p>
            <a:r>
              <a:rPr lang="uk-UA" i="1" dirty="0"/>
              <a:t>Проти інфекційних захворювань, деякі з яких можуть бути дуже серйозними</a:t>
            </a:r>
          </a:p>
          <a:p>
            <a:endParaRPr lang="uk-UA" i="1" dirty="0"/>
          </a:p>
          <a:p>
            <a:r>
              <a:rPr lang="uk-UA" i="1" dirty="0"/>
              <a:t>У довгостроковій перспективі щеплення можуть викорінити захворювання</a:t>
            </a:r>
          </a:p>
          <a:p>
            <a:pPr marL="139700" indent="0">
              <a:buNone/>
            </a:pPr>
            <a:r>
              <a:rPr lang="uk-UA" i="1" dirty="0"/>
              <a:t> </a:t>
            </a:r>
            <a:endParaRPr lang="nl-BE" i="1" dirty="0"/>
          </a:p>
        </p:txBody>
      </p:sp>
    </p:spTree>
    <p:extLst>
      <p:ext uri="{BB962C8B-B14F-4D97-AF65-F5344CB8AC3E}">
        <p14:creationId xmlns:p14="http://schemas.microsoft.com/office/powerpoint/2010/main" val="288456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745670" y="288275"/>
            <a:ext cx="839833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Wat is een vaccin?</a:t>
            </a:r>
            <a:br>
              <a:rPr lang="uk-UA" dirty="0"/>
            </a:br>
            <a:r>
              <a:rPr lang="uk-UA" i="1" dirty="0"/>
              <a:t>Що таке вакцина?</a:t>
            </a:r>
            <a:endParaRPr i="1"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745670" y="1152475"/>
            <a:ext cx="3565929" cy="3416400"/>
          </a:xfrm>
          <a:prstGeom prst="rect">
            <a:avLst/>
          </a:prstGeom>
        </p:spPr>
        <p:txBody>
          <a:bodyPr spcFirstLastPara="1" wrap="square" lIns="91425" tIns="91425" rIns="91425" bIns="91425" anchor="t" anchorCtr="0">
            <a:normAutofit lnSpcReduction="10000"/>
          </a:bodyPr>
          <a:lstStyle/>
          <a:p>
            <a:r>
              <a:rPr lang="nl-NL" dirty="0"/>
              <a:t>Dode of verzwakte ziektekiemen</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Als reactie op het vaccin maakt je afweersysteem antistoffen aan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Het afweersysteem herkent de  echte ziektekiemen nadien vlugger en antistoffen kunnen de indringer meteen neutraliseren.</a:t>
            </a:r>
          </a:p>
          <a:p>
            <a:pPr marL="114300" indent="0">
              <a:buNone/>
            </a:pP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Bij sommige nemen de antistoffen met jaren af en moet er opnieuw gevaccineerd worden.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2" name="Tijdelijke aanduiding voor tekst 1">
            <a:extLst>
              <a:ext uri="{FF2B5EF4-FFF2-40B4-BE49-F238E27FC236}">
                <a16:creationId xmlns:a16="http://schemas.microsoft.com/office/drawing/2014/main" id="{5AF698BA-A07A-F30D-3A17-BA77693A9F50}"/>
              </a:ext>
            </a:extLst>
          </p:cNvPr>
          <p:cNvSpPr>
            <a:spLocks noGrp="1"/>
          </p:cNvSpPr>
          <p:nvPr>
            <p:ph type="body" idx="2"/>
          </p:nvPr>
        </p:nvSpPr>
        <p:spPr>
          <a:xfrm>
            <a:off x="4832402" y="1077686"/>
            <a:ext cx="3352197" cy="3376800"/>
          </a:xfrm>
        </p:spPr>
        <p:txBody>
          <a:bodyPr>
            <a:normAutofit fontScale="92500" lnSpcReduction="20000"/>
          </a:bodyPr>
          <a:lstStyle/>
          <a:p>
            <a:r>
              <a:rPr lang="uk-UA" i="1" dirty="0"/>
              <a:t>Мертві або ослаблені мікроорганізми</a:t>
            </a:r>
          </a:p>
          <a:p>
            <a:pPr marL="139700" indent="0">
              <a:buNone/>
            </a:pPr>
            <a:endParaRPr lang="uk-UA" i="1" dirty="0"/>
          </a:p>
          <a:p>
            <a:r>
              <a:rPr lang="uk-UA" i="1" dirty="0"/>
              <a:t>У відповідь на вакцину ваша імунна система виробляє антитіла</a:t>
            </a:r>
          </a:p>
          <a:p>
            <a:endParaRPr lang="uk-UA" i="1" dirty="0"/>
          </a:p>
          <a:p>
            <a:r>
              <a:rPr lang="uk-UA" i="1" dirty="0"/>
              <a:t>Після цього імунна система швидше розпізнає справжні мікроорганізми й антитіла можуть негайно нейтралізувати порушника.</a:t>
            </a:r>
          </a:p>
          <a:p>
            <a:endParaRPr lang="uk-UA" i="1" dirty="0"/>
          </a:p>
          <a:p>
            <a:r>
              <a:rPr lang="uk-UA" i="1" dirty="0"/>
              <a:t>У деяких випадках антитіла знижуються протягом років і вимагають ревакцинації</a:t>
            </a:r>
            <a:r>
              <a:rPr lang="uk-UA" dirty="0"/>
              <a:t>.</a:t>
            </a:r>
          </a:p>
          <a:p>
            <a:endParaRPr lang="nl-BE" dirty="0"/>
          </a:p>
        </p:txBody>
      </p:sp>
    </p:spTree>
    <p:extLst>
      <p:ext uri="{BB962C8B-B14F-4D97-AF65-F5344CB8AC3E}">
        <p14:creationId xmlns:p14="http://schemas.microsoft.com/office/powerpoint/2010/main" val="178558988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25DF1E54538B48B30D164F3BDBAA7C" ma:contentTypeVersion="2" ma:contentTypeDescription="Een nieuw document maken." ma:contentTypeScope="" ma:versionID="5d4953cdc54ab3468905015cf6d3d82f">
  <xsd:schema xmlns:xsd="http://www.w3.org/2001/XMLSchema" xmlns:xs="http://www.w3.org/2001/XMLSchema" xmlns:p="http://schemas.microsoft.com/office/2006/metadata/properties" xmlns:ns2="7fd6fff2-730f-42d4-ab9f-3ddd48c8487e" targetNamespace="http://schemas.microsoft.com/office/2006/metadata/properties" ma:root="true" ma:fieldsID="2fe680281842c58e77d6bf80177f655f" ns2:_="">
    <xsd:import namespace="7fd6fff2-730f-42d4-ab9f-3ddd48c8487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6fff2-730f-42d4-ab9f-3ddd48c848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544A6B-DD24-456D-874A-40B1F22A2710}">
  <ds:schemaRefs>
    <ds:schemaRef ds:uri="http://schemas.microsoft.com/sharepoint/v3/contenttype/forms"/>
  </ds:schemaRefs>
</ds:datastoreItem>
</file>

<file path=customXml/itemProps2.xml><?xml version="1.0" encoding="utf-8"?>
<ds:datastoreItem xmlns:ds="http://schemas.openxmlformats.org/officeDocument/2006/customXml" ds:itemID="{8227693D-403D-4921-B3AE-20BA276044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6fff2-730f-42d4-ab9f-3ddd48c848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52A45-0809-4596-80C4-482D7F7D4F2A}">
  <ds:schemaRefs>
    <ds:schemaRef ds:uri="http://schemas.microsoft.com/office/2006/documentManagement/types"/>
    <ds:schemaRef ds:uri="http://schemas.microsoft.com/office/2006/metadata/properties"/>
    <ds:schemaRef ds:uri="http://purl.org/dc/elements/1.1/"/>
    <ds:schemaRef ds:uri="http://www.w3.org/XML/1998/namespace"/>
    <ds:schemaRef ds:uri="7fd6fff2-730f-42d4-ab9f-3ddd48c8487e"/>
    <ds:schemaRef ds:uri="http://schemas.microsoft.com/office/infopath/2007/PartnerControls"/>
    <ds:schemaRef ds:uri="http://schemas.openxmlformats.org/package/2006/metadata/core-properti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1089</TotalTime>
  <Words>1613</Words>
  <Application>Microsoft Office PowerPoint</Application>
  <PresentationFormat>Diavoorstelling (16:9)</PresentationFormat>
  <Paragraphs>205</Paragraphs>
  <Slides>17</Slides>
  <Notes>15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Courier New</vt:lpstr>
      <vt:lpstr>Helvetica</vt:lpstr>
      <vt:lpstr>Wingdings</vt:lpstr>
      <vt:lpstr>Simple Light</vt:lpstr>
      <vt:lpstr>Presentatie Zorg en vaccinatie Презентація Система Догляду та Щеплень</vt:lpstr>
      <vt:lpstr>Inhoud Зміст</vt:lpstr>
      <vt:lpstr>Zorgsysteem in Vlaanderen Система догляду у Фландрії</vt:lpstr>
      <vt:lpstr>Reguliere gezondheidszorg in Vlaanderen Регулярне медичне обслуговування у Фландрії </vt:lpstr>
      <vt:lpstr>Reguliere gezondheidszorg in Vlaanderen Регулярне медичне обслуговування у Фландрії </vt:lpstr>
      <vt:lpstr>Apotheek аптека </vt:lpstr>
      <vt:lpstr>    Basisvaccinaties     Основні щеплення </vt:lpstr>
      <vt:lpstr>Vaccineren van jezelf /je kind: waarom? Вакцинувати себе/ дитину: чому?</vt:lpstr>
      <vt:lpstr>Wat is een vaccin? Що таке вакцина? </vt:lpstr>
      <vt:lpstr>Vaccinatieschema Схема щеплень </vt:lpstr>
      <vt:lpstr>Basisvaccinaties Основні щеплення </vt:lpstr>
      <vt:lpstr>Basisvaccinaties Основні щеплення  </vt:lpstr>
      <vt:lpstr>Bijwerkingen van het vaccin Побічні ефекти вакцини</vt:lpstr>
      <vt:lpstr>COVID vaccinatie Щеплення проти КОВІДУ </vt:lpstr>
      <vt:lpstr>COVID vaccinatie procedure Процедура щеплення проти КОВІДУ </vt:lpstr>
      <vt:lpstr>TBC screening  Скринінг на туберкульоз </vt:lpstr>
      <vt:lpstr>TBC screening  Скринінг на туберкульоз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Zorgpunt Assenede</dc:title>
  <dc:creator>Julie</dc:creator>
  <cp:lastModifiedBy>Julie Debacker</cp:lastModifiedBy>
  <cp:revision>74</cp:revision>
  <dcterms:modified xsi:type="dcterms:W3CDTF">2022-11-29T08:02:30Z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0x0101007D25DF1E54538B48B30D164F3BDBAA7C</vt:lpwstr>
  </property>
</Properties>
</file>