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sldIdLst>
    <p:sldId id="256" r:id="rId2"/>
    <p:sldId id="284" r:id="rId3"/>
    <p:sldId id="283" r:id="rId4"/>
    <p:sldId id="294" r:id="rId5"/>
    <p:sldId id="295" r:id="rId6"/>
    <p:sldId id="302" r:id="rId7"/>
    <p:sldId id="296" r:id="rId8"/>
    <p:sldId id="301" r:id="rId9"/>
    <p:sldId id="297" r:id="rId10"/>
    <p:sldId id="267" r:id="rId11"/>
    <p:sldId id="298" r:id="rId12"/>
    <p:sldId id="259" r:id="rId13"/>
    <p:sldId id="258" r:id="rId14"/>
    <p:sldId id="260" r:id="rId15"/>
    <p:sldId id="265" r:id="rId16"/>
    <p:sldId id="277" r:id="rId17"/>
    <p:sldId id="280" r:id="rId18"/>
    <p:sldId id="287" r:id="rId19"/>
    <p:sldId id="291" r:id="rId20"/>
    <p:sldId id="262" r:id="rId21"/>
    <p:sldId id="281" r:id="rId22"/>
    <p:sldId id="286" r:id="rId23"/>
    <p:sldId id="299" r:id="rId24"/>
    <p:sldId id="303" r:id="rId25"/>
    <p:sldId id="288" r:id="rId26"/>
    <p:sldId id="289" r:id="rId27"/>
    <p:sldId id="292" r:id="rId28"/>
    <p:sldId id="293" r:id="rId29"/>
    <p:sldId id="300" r:id="rId30"/>
    <p:sldId id="290" r:id="rId31"/>
    <p:sldId id="269" r:id="rId32"/>
    <p:sldId id="270" r:id="rId33"/>
    <p:sldId id="276" r:id="rId34"/>
    <p:sldId id="268" r:id="rId35"/>
    <p:sldId id="274" r:id="rId36"/>
    <p:sldId id="275" r:id="rId37"/>
    <p:sldId id="273" r:id="rId38"/>
    <p:sldId id="271" r:id="rId39"/>
    <p:sldId id="27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794"/>
  </p:normalViewPr>
  <p:slideViewPr>
    <p:cSldViewPr snapToGrid="0">
      <p:cViewPr varScale="1">
        <p:scale>
          <a:sx n="85" d="100"/>
          <a:sy n="85" d="100"/>
        </p:scale>
        <p:origin x="3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D19B4-E032-4613-9280-A9E08B8AAB0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7A9DE1C-2EDA-4214-8088-F018E77458CA}">
      <dgm:prSet/>
      <dgm:spPr/>
      <dgm:t>
        <a:bodyPr/>
        <a:lstStyle/>
        <a:p>
          <a:r>
            <a:rPr lang="nl-BE"/>
            <a:t>Enkele cijfers</a:t>
          </a:r>
          <a:endParaRPr lang="en-US"/>
        </a:p>
      </dgm:t>
    </dgm:pt>
    <dgm:pt modelId="{68B0B540-620B-422B-8B2D-730F6DD3D386}" type="parTrans" cxnId="{1C412F3A-F79A-42DB-9277-67B5CCD2260B}">
      <dgm:prSet/>
      <dgm:spPr/>
      <dgm:t>
        <a:bodyPr/>
        <a:lstStyle/>
        <a:p>
          <a:endParaRPr lang="en-US"/>
        </a:p>
      </dgm:t>
    </dgm:pt>
    <dgm:pt modelId="{1409FBDF-4CF2-40D1-9F0D-B60A3714E967}" type="sibTrans" cxnId="{1C412F3A-F79A-42DB-9277-67B5CCD2260B}">
      <dgm:prSet/>
      <dgm:spPr/>
      <dgm:t>
        <a:bodyPr/>
        <a:lstStyle/>
        <a:p>
          <a:endParaRPr lang="en-US"/>
        </a:p>
      </dgm:t>
    </dgm:pt>
    <dgm:pt modelId="{74811705-451E-4DCC-839A-96F0292ED393}">
      <dgm:prSet/>
      <dgm:spPr/>
      <dgm:t>
        <a:bodyPr/>
        <a:lstStyle/>
        <a:p>
          <a:r>
            <a:rPr lang="nl-BE"/>
            <a:t>Belang van een gezonde mond</a:t>
          </a:r>
          <a:endParaRPr lang="en-US"/>
        </a:p>
      </dgm:t>
    </dgm:pt>
    <dgm:pt modelId="{8765688A-12D4-4562-BF36-D4B7917826D5}" type="parTrans" cxnId="{AA7F95E6-3F57-4818-9AAC-8EA3A51341C4}">
      <dgm:prSet/>
      <dgm:spPr/>
      <dgm:t>
        <a:bodyPr/>
        <a:lstStyle/>
        <a:p>
          <a:endParaRPr lang="en-US"/>
        </a:p>
      </dgm:t>
    </dgm:pt>
    <dgm:pt modelId="{4F230601-691A-425C-A5BF-8F139CDBE155}" type="sibTrans" cxnId="{AA7F95E6-3F57-4818-9AAC-8EA3A51341C4}">
      <dgm:prSet/>
      <dgm:spPr/>
      <dgm:t>
        <a:bodyPr/>
        <a:lstStyle/>
        <a:p>
          <a:endParaRPr lang="en-US"/>
        </a:p>
      </dgm:t>
    </dgm:pt>
    <dgm:pt modelId="{A885F20D-3353-427E-8FD5-298085A001F0}">
      <dgm:prSet/>
      <dgm:spPr/>
      <dgm:t>
        <a:bodyPr/>
        <a:lstStyle/>
        <a:p>
          <a:r>
            <a:rPr lang="nl-BE"/>
            <a:t>Wat is goede mondzorg?</a:t>
          </a:r>
          <a:endParaRPr lang="en-US"/>
        </a:p>
      </dgm:t>
    </dgm:pt>
    <dgm:pt modelId="{1F9301E0-BAF7-4CA2-8522-B72C6F8F9899}" type="parTrans" cxnId="{ACB129CC-5D84-41D8-97F1-CF48AB0D4528}">
      <dgm:prSet/>
      <dgm:spPr/>
      <dgm:t>
        <a:bodyPr/>
        <a:lstStyle/>
        <a:p>
          <a:endParaRPr lang="en-US"/>
        </a:p>
      </dgm:t>
    </dgm:pt>
    <dgm:pt modelId="{B5C6A149-BF5A-4C89-8DC8-615C44714507}" type="sibTrans" cxnId="{ACB129CC-5D84-41D8-97F1-CF48AB0D4528}">
      <dgm:prSet/>
      <dgm:spPr/>
      <dgm:t>
        <a:bodyPr/>
        <a:lstStyle/>
        <a:p>
          <a:endParaRPr lang="en-US"/>
        </a:p>
      </dgm:t>
    </dgm:pt>
    <dgm:pt modelId="{4197BD21-509E-4594-A442-66D4E6F776D7}">
      <dgm:prSet/>
      <dgm:spPr/>
      <dgm:t>
        <a:bodyPr/>
        <a:lstStyle/>
        <a:p>
          <a:r>
            <a:rPr lang="nl-BE"/>
            <a:t>Weerstand tijdens mondverzorging</a:t>
          </a:r>
          <a:endParaRPr lang="en-US"/>
        </a:p>
      </dgm:t>
    </dgm:pt>
    <dgm:pt modelId="{1B86892A-F7C5-4C40-8124-C3585EE8DD8B}" type="parTrans" cxnId="{8ACD9CDB-759C-4891-921C-4E1224E627A7}">
      <dgm:prSet/>
      <dgm:spPr/>
      <dgm:t>
        <a:bodyPr/>
        <a:lstStyle/>
        <a:p>
          <a:endParaRPr lang="en-US"/>
        </a:p>
      </dgm:t>
    </dgm:pt>
    <dgm:pt modelId="{28F38076-AFAC-4040-933B-1BBE19F582A8}" type="sibTrans" cxnId="{8ACD9CDB-759C-4891-921C-4E1224E627A7}">
      <dgm:prSet/>
      <dgm:spPr/>
      <dgm:t>
        <a:bodyPr/>
        <a:lstStyle/>
        <a:p>
          <a:endParaRPr lang="en-US"/>
        </a:p>
      </dgm:t>
    </dgm:pt>
    <dgm:pt modelId="{4EE6DD23-4236-4C9E-9D69-E71F2861E7F6}">
      <dgm:prSet/>
      <dgm:spPr/>
      <dgm:t>
        <a:bodyPr/>
        <a:lstStyle/>
        <a:p>
          <a:r>
            <a:rPr lang="nl-BE"/>
            <a:t>Voeding en gezonde mond</a:t>
          </a:r>
          <a:endParaRPr lang="en-US"/>
        </a:p>
      </dgm:t>
    </dgm:pt>
    <dgm:pt modelId="{F43E1243-E061-4AB2-9C7E-DD8F44E05A78}" type="parTrans" cxnId="{FCDCE1AF-0325-4769-9472-9C7D1C935224}">
      <dgm:prSet/>
      <dgm:spPr/>
      <dgm:t>
        <a:bodyPr/>
        <a:lstStyle/>
        <a:p>
          <a:endParaRPr lang="en-US"/>
        </a:p>
      </dgm:t>
    </dgm:pt>
    <dgm:pt modelId="{4EDC8BEF-AA2D-4C37-A6A6-C8170AF8123D}" type="sibTrans" cxnId="{FCDCE1AF-0325-4769-9472-9C7D1C935224}">
      <dgm:prSet/>
      <dgm:spPr/>
      <dgm:t>
        <a:bodyPr/>
        <a:lstStyle/>
        <a:p>
          <a:endParaRPr lang="en-US"/>
        </a:p>
      </dgm:t>
    </dgm:pt>
    <dgm:pt modelId="{14EFB3E2-F013-F249-94C3-81CA6BB08B4F}" type="pres">
      <dgm:prSet presAssocID="{EDDD19B4-E032-4613-9280-A9E08B8AAB03}" presName="linear" presStyleCnt="0">
        <dgm:presLayoutVars>
          <dgm:animLvl val="lvl"/>
          <dgm:resizeHandles val="exact"/>
        </dgm:presLayoutVars>
      </dgm:prSet>
      <dgm:spPr/>
    </dgm:pt>
    <dgm:pt modelId="{097057AC-A120-5F44-8C99-CC4FC415A93A}" type="pres">
      <dgm:prSet presAssocID="{87A9DE1C-2EDA-4214-8088-F018E77458C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586D87-4910-8742-97AC-9B52367C3897}" type="pres">
      <dgm:prSet presAssocID="{1409FBDF-4CF2-40D1-9F0D-B60A3714E967}" presName="spacer" presStyleCnt="0"/>
      <dgm:spPr/>
    </dgm:pt>
    <dgm:pt modelId="{69363C09-C763-334A-ABC9-FE7B3AE92496}" type="pres">
      <dgm:prSet presAssocID="{74811705-451E-4DCC-839A-96F0292ED39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39EF65F-A1BA-8647-B475-E0A3D5846179}" type="pres">
      <dgm:prSet presAssocID="{4F230601-691A-425C-A5BF-8F139CDBE155}" presName="spacer" presStyleCnt="0"/>
      <dgm:spPr/>
    </dgm:pt>
    <dgm:pt modelId="{7ADE45BE-5C77-7F4F-A624-2A16332D4F84}" type="pres">
      <dgm:prSet presAssocID="{A885F20D-3353-427E-8FD5-298085A001F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09022AF-B2B4-BA42-B11D-46DAE5D78C7D}" type="pres">
      <dgm:prSet presAssocID="{B5C6A149-BF5A-4C89-8DC8-615C44714507}" presName="spacer" presStyleCnt="0"/>
      <dgm:spPr/>
    </dgm:pt>
    <dgm:pt modelId="{21FB03F3-8A4E-B449-ABD6-2CB4B4E17C71}" type="pres">
      <dgm:prSet presAssocID="{4197BD21-509E-4594-A442-66D4E6F776D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2E27E0-AB6C-4543-B62E-4A8DB209C1CF}" type="pres">
      <dgm:prSet presAssocID="{28F38076-AFAC-4040-933B-1BBE19F582A8}" presName="spacer" presStyleCnt="0"/>
      <dgm:spPr/>
    </dgm:pt>
    <dgm:pt modelId="{EBC26ED6-578B-2047-878C-696D47414A8E}" type="pres">
      <dgm:prSet presAssocID="{4EE6DD23-4236-4C9E-9D69-E71F2861E7F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C412F3A-F79A-42DB-9277-67B5CCD2260B}" srcId="{EDDD19B4-E032-4613-9280-A9E08B8AAB03}" destId="{87A9DE1C-2EDA-4214-8088-F018E77458CA}" srcOrd="0" destOrd="0" parTransId="{68B0B540-620B-422B-8B2D-730F6DD3D386}" sibTransId="{1409FBDF-4CF2-40D1-9F0D-B60A3714E967}"/>
    <dgm:cxn modelId="{88211877-A189-DA4C-A9FA-ECBE1B5F80CF}" type="presOf" srcId="{74811705-451E-4DCC-839A-96F0292ED393}" destId="{69363C09-C763-334A-ABC9-FE7B3AE92496}" srcOrd="0" destOrd="0" presId="urn:microsoft.com/office/officeart/2005/8/layout/vList2"/>
    <dgm:cxn modelId="{96A60E86-8FEB-7344-A4D2-97C64EF4FA4C}" type="presOf" srcId="{4EE6DD23-4236-4C9E-9D69-E71F2861E7F6}" destId="{EBC26ED6-578B-2047-878C-696D47414A8E}" srcOrd="0" destOrd="0" presId="urn:microsoft.com/office/officeart/2005/8/layout/vList2"/>
    <dgm:cxn modelId="{FCDCE1AF-0325-4769-9472-9C7D1C935224}" srcId="{EDDD19B4-E032-4613-9280-A9E08B8AAB03}" destId="{4EE6DD23-4236-4C9E-9D69-E71F2861E7F6}" srcOrd="4" destOrd="0" parTransId="{F43E1243-E061-4AB2-9C7E-DD8F44E05A78}" sibTransId="{4EDC8BEF-AA2D-4C37-A6A6-C8170AF8123D}"/>
    <dgm:cxn modelId="{A47911B4-D28C-5C43-9A93-89AFA53193DC}" type="presOf" srcId="{4197BD21-509E-4594-A442-66D4E6F776D7}" destId="{21FB03F3-8A4E-B449-ABD6-2CB4B4E17C71}" srcOrd="0" destOrd="0" presId="urn:microsoft.com/office/officeart/2005/8/layout/vList2"/>
    <dgm:cxn modelId="{372314C8-D891-D243-8D69-38451C0C1440}" type="presOf" srcId="{87A9DE1C-2EDA-4214-8088-F018E77458CA}" destId="{097057AC-A120-5F44-8C99-CC4FC415A93A}" srcOrd="0" destOrd="0" presId="urn:microsoft.com/office/officeart/2005/8/layout/vList2"/>
    <dgm:cxn modelId="{ACB129CC-5D84-41D8-97F1-CF48AB0D4528}" srcId="{EDDD19B4-E032-4613-9280-A9E08B8AAB03}" destId="{A885F20D-3353-427E-8FD5-298085A001F0}" srcOrd="2" destOrd="0" parTransId="{1F9301E0-BAF7-4CA2-8522-B72C6F8F9899}" sibTransId="{B5C6A149-BF5A-4C89-8DC8-615C44714507}"/>
    <dgm:cxn modelId="{8ACD9CDB-759C-4891-921C-4E1224E627A7}" srcId="{EDDD19B4-E032-4613-9280-A9E08B8AAB03}" destId="{4197BD21-509E-4594-A442-66D4E6F776D7}" srcOrd="3" destOrd="0" parTransId="{1B86892A-F7C5-4C40-8124-C3585EE8DD8B}" sibTransId="{28F38076-AFAC-4040-933B-1BBE19F582A8}"/>
    <dgm:cxn modelId="{AA7F95E6-3F57-4818-9AAC-8EA3A51341C4}" srcId="{EDDD19B4-E032-4613-9280-A9E08B8AAB03}" destId="{74811705-451E-4DCC-839A-96F0292ED393}" srcOrd="1" destOrd="0" parTransId="{8765688A-12D4-4562-BF36-D4B7917826D5}" sibTransId="{4F230601-691A-425C-A5BF-8F139CDBE155}"/>
    <dgm:cxn modelId="{9F6B93EC-DFDE-3342-9E2D-F3CFE42DC3F9}" type="presOf" srcId="{A885F20D-3353-427E-8FD5-298085A001F0}" destId="{7ADE45BE-5C77-7F4F-A624-2A16332D4F84}" srcOrd="0" destOrd="0" presId="urn:microsoft.com/office/officeart/2005/8/layout/vList2"/>
    <dgm:cxn modelId="{C382CBFF-65E6-1E45-ACC7-2F3FE3BF5EE6}" type="presOf" srcId="{EDDD19B4-E032-4613-9280-A9E08B8AAB03}" destId="{14EFB3E2-F013-F249-94C3-81CA6BB08B4F}" srcOrd="0" destOrd="0" presId="urn:microsoft.com/office/officeart/2005/8/layout/vList2"/>
    <dgm:cxn modelId="{826A5091-3C5B-D145-843B-E9423A4AB61B}" type="presParOf" srcId="{14EFB3E2-F013-F249-94C3-81CA6BB08B4F}" destId="{097057AC-A120-5F44-8C99-CC4FC415A93A}" srcOrd="0" destOrd="0" presId="urn:microsoft.com/office/officeart/2005/8/layout/vList2"/>
    <dgm:cxn modelId="{778A0206-2364-374F-B139-7494A2B88FD2}" type="presParOf" srcId="{14EFB3E2-F013-F249-94C3-81CA6BB08B4F}" destId="{18586D87-4910-8742-97AC-9B52367C3897}" srcOrd="1" destOrd="0" presId="urn:microsoft.com/office/officeart/2005/8/layout/vList2"/>
    <dgm:cxn modelId="{C661BA86-9B56-594E-B1EF-EE7B1D60419D}" type="presParOf" srcId="{14EFB3E2-F013-F249-94C3-81CA6BB08B4F}" destId="{69363C09-C763-334A-ABC9-FE7B3AE92496}" srcOrd="2" destOrd="0" presId="urn:microsoft.com/office/officeart/2005/8/layout/vList2"/>
    <dgm:cxn modelId="{AE998304-3A91-214D-B74A-DE315FF68C96}" type="presParOf" srcId="{14EFB3E2-F013-F249-94C3-81CA6BB08B4F}" destId="{A39EF65F-A1BA-8647-B475-E0A3D5846179}" srcOrd="3" destOrd="0" presId="urn:microsoft.com/office/officeart/2005/8/layout/vList2"/>
    <dgm:cxn modelId="{1211F49A-A7C5-4F4A-90FB-03DCEABE172F}" type="presParOf" srcId="{14EFB3E2-F013-F249-94C3-81CA6BB08B4F}" destId="{7ADE45BE-5C77-7F4F-A624-2A16332D4F84}" srcOrd="4" destOrd="0" presId="urn:microsoft.com/office/officeart/2005/8/layout/vList2"/>
    <dgm:cxn modelId="{8B0C5084-C181-BB42-A4C3-34F4F694F50A}" type="presParOf" srcId="{14EFB3E2-F013-F249-94C3-81CA6BB08B4F}" destId="{C09022AF-B2B4-BA42-B11D-46DAE5D78C7D}" srcOrd="5" destOrd="0" presId="urn:microsoft.com/office/officeart/2005/8/layout/vList2"/>
    <dgm:cxn modelId="{32037287-5C97-5548-97F9-5CD72CC9034D}" type="presParOf" srcId="{14EFB3E2-F013-F249-94C3-81CA6BB08B4F}" destId="{21FB03F3-8A4E-B449-ABD6-2CB4B4E17C71}" srcOrd="6" destOrd="0" presId="urn:microsoft.com/office/officeart/2005/8/layout/vList2"/>
    <dgm:cxn modelId="{E4DE193C-B1DE-5C43-BD9C-3EB7387E0223}" type="presParOf" srcId="{14EFB3E2-F013-F249-94C3-81CA6BB08B4F}" destId="{A02E27E0-AB6C-4543-B62E-4A8DB209C1CF}" srcOrd="7" destOrd="0" presId="urn:microsoft.com/office/officeart/2005/8/layout/vList2"/>
    <dgm:cxn modelId="{71774C23-1BD5-4443-A730-7A50DCDAF0C8}" type="presParOf" srcId="{14EFB3E2-F013-F249-94C3-81CA6BB08B4F}" destId="{EBC26ED6-578B-2047-878C-696D47414A8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3E10AD-AC7D-4A15-8879-81B30581993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3E3D17-16A9-4FE3-92DC-A4D8BB180497}">
      <dgm:prSet/>
      <dgm:spPr/>
      <dgm:t>
        <a:bodyPr/>
        <a:lstStyle/>
        <a:p>
          <a:r>
            <a:rPr lang="nl-BE" dirty="0"/>
            <a:t>Pijn in de mond</a:t>
          </a:r>
          <a:endParaRPr lang="en-US" dirty="0"/>
        </a:p>
      </dgm:t>
    </dgm:pt>
    <dgm:pt modelId="{412A9F0F-A093-4460-B960-8D10848E369B}" type="parTrans" cxnId="{42684224-550F-42AB-8F4A-40D4E2D007F6}">
      <dgm:prSet/>
      <dgm:spPr/>
      <dgm:t>
        <a:bodyPr/>
        <a:lstStyle/>
        <a:p>
          <a:endParaRPr lang="en-US"/>
        </a:p>
      </dgm:t>
    </dgm:pt>
    <dgm:pt modelId="{DFB58362-A7BD-482D-B32E-EF6D25A3203D}" type="sibTrans" cxnId="{42684224-550F-42AB-8F4A-40D4E2D007F6}">
      <dgm:prSet/>
      <dgm:spPr/>
      <dgm:t>
        <a:bodyPr/>
        <a:lstStyle/>
        <a:p>
          <a:endParaRPr lang="en-US"/>
        </a:p>
      </dgm:t>
    </dgm:pt>
    <dgm:pt modelId="{517A62CB-3B50-40FA-A8E7-5742945914C1}">
      <dgm:prSet/>
      <dgm:spPr/>
      <dgm:t>
        <a:bodyPr/>
        <a:lstStyle/>
        <a:p>
          <a:r>
            <a:rPr lang="nl-BE" dirty="0"/>
            <a:t>Verlies van eigenwaarde</a:t>
          </a:r>
          <a:endParaRPr lang="en-US" dirty="0"/>
        </a:p>
      </dgm:t>
    </dgm:pt>
    <dgm:pt modelId="{40091B6B-0D5E-4955-A70C-9F403E065C81}" type="parTrans" cxnId="{228874C7-D59D-468F-BD0E-EBA4AAC7F0DA}">
      <dgm:prSet/>
      <dgm:spPr/>
      <dgm:t>
        <a:bodyPr/>
        <a:lstStyle/>
        <a:p>
          <a:endParaRPr lang="en-US"/>
        </a:p>
      </dgm:t>
    </dgm:pt>
    <dgm:pt modelId="{D26FF37A-DAB1-412D-8C9D-B20174E71A43}" type="sibTrans" cxnId="{228874C7-D59D-468F-BD0E-EBA4AAC7F0DA}">
      <dgm:prSet/>
      <dgm:spPr/>
      <dgm:t>
        <a:bodyPr/>
        <a:lstStyle/>
        <a:p>
          <a:endParaRPr lang="en-US"/>
        </a:p>
      </dgm:t>
    </dgm:pt>
    <dgm:pt modelId="{EDD74E20-14CB-4181-95ED-7507A4E3EE0E}">
      <dgm:prSet/>
      <dgm:spPr/>
      <dgm:t>
        <a:bodyPr/>
        <a:lstStyle/>
        <a:p>
          <a:r>
            <a:rPr lang="nl-BE"/>
            <a:t>Sociaal isolement</a:t>
          </a:r>
          <a:endParaRPr lang="en-US"/>
        </a:p>
      </dgm:t>
    </dgm:pt>
    <dgm:pt modelId="{7B1D135D-ACB7-4356-8775-94C6831230D1}" type="parTrans" cxnId="{FB52CBF9-EF42-4E9C-9DB0-842964D35102}">
      <dgm:prSet/>
      <dgm:spPr/>
      <dgm:t>
        <a:bodyPr/>
        <a:lstStyle/>
        <a:p>
          <a:endParaRPr lang="en-US"/>
        </a:p>
      </dgm:t>
    </dgm:pt>
    <dgm:pt modelId="{3D0C4129-C63E-43DD-AA35-D9022741C468}" type="sibTrans" cxnId="{FB52CBF9-EF42-4E9C-9DB0-842964D35102}">
      <dgm:prSet/>
      <dgm:spPr/>
      <dgm:t>
        <a:bodyPr/>
        <a:lstStyle/>
        <a:p>
          <a:endParaRPr lang="en-US"/>
        </a:p>
      </dgm:t>
    </dgm:pt>
    <dgm:pt modelId="{DA4BD100-F9EF-4264-B53F-ED4A0A7E9CF9}">
      <dgm:prSet/>
      <dgm:spPr/>
      <dgm:t>
        <a:bodyPr/>
        <a:lstStyle/>
        <a:p>
          <a:r>
            <a:rPr lang="nl-BE" dirty="0"/>
            <a:t>Veranderde smaak</a:t>
          </a:r>
          <a:endParaRPr lang="en-US" dirty="0"/>
        </a:p>
      </dgm:t>
    </dgm:pt>
    <dgm:pt modelId="{50921B00-87E6-4A4F-B04F-B39C268FF5B3}" type="parTrans" cxnId="{03A42901-8045-4C0C-8A7B-CADC6ADC38D8}">
      <dgm:prSet/>
      <dgm:spPr/>
      <dgm:t>
        <a:bodyPr/>
        <a:lstStyle/>
        <a:p>
          <a:endParaRPr lang="en-US"/>
        </a:p>
      </dgm:t>
    </dgm:pt>
    <dgm:pt modelId="{8B7CD5CE-4285-46DA-BD4F-760602118E8F}" type="sibTrans" cxnId="{03A42901-8045-4C0C-8A7B-CADC6ADC38D8}">
      <dgm:prSet/>
      <dgm:spPr/>
      <dgm:t>
        <a:bodyPr/>
        <a:lstStyle/>
        <a:p>
          <a:endParaRPr lang="en-US"/>
        </a:p>
      </dgm:t>
    </dgm:pt>
    <dgm:pt modelId="{83503F4E-640B-8F4E-8B88-F239D224B4D8}" type="pres">
      <dgm:prSet presAssocID="{623E10AD-AC7D-4A15-8879-81B305819932}" presName="linear" presStyleCnt="0">
        <dgm:presLayoutVars>
          <dgm:animLvl val="lvl"/>
          <dgm:resizeHandles val="exact"/>
        </dgm:presLayoutVars>
      </dgm:prSet>
      <dgm:spPr/>
    </dgm:pt>
    <dgm:pt modelId="{AA8A7DED-94B5-7A49-B9E0-AE75825C844A}" type="pres">
      <dgm:prSet presAssocID="{183E3D17-16A9-4FE3-92DC-A4D8BB18049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C3693A-52DE-BE4D-BF54-608B257486A8}" type="pres">
      <dgm:prSet presAssocID="{DFB58362-A7BD-482D-B32E-EF6D25A3203D}" presName="spacer" presStyleCnt="0"/>
      <dgm:spPr/>
    </dgm:pt>
    <dgm:pt modelId="{4CDFAB3C-F8B1-0241-84C3-5E3F3897EE64}" type="pres">
      <dgm:prSet presAssocID="{517A62CB-3B50-40FA-A8E7-5742945914C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E8AA95-2430-E342-A7A2-5AF9F4ECD669}" type="pres">
      <dgm:prSet presAssocID="{D26FF37A-DAB1-412D-8C9D-B20174E71A43}" presName="spacer" presStyleCnt="0"/>
      <dgm:spPr/>
    </dgm:pt>
    <dgm:pt modelId="{BE5B574B-AF07-3244-BBEE-F7D6D87A41A9}" type="pres">
      <dgm:prSet presAssocID="{EDD74E20-14CB-4181-95ED-7507A4E3EE0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AE4BF56-BA3C-8646-A3B1-DC555D58C6D9}" type="pres">
      <dgm:prSet presAssocID="{3D0C4129-C63E-43DD-AA35-D9022741C468}" presName="spacer" presStyleCnt="0"/>
      <dgm:spPr/>
    </dgm:pt>
    <dgm:pt modelId="{949EBBF4-628A-994A-9946-103F92AC161A}" type="pres">
      <dgm:prSet presAssocID="{DA4BD100-F9EF-4264-B53F-ED4A0A7E9CF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3A42901-8045-4C0C-8A7B-CADC6ADC38D8}" srcId="{623E10AD-AC7D-4A15-8879-81B305819932}" destId="{DA4BD100-F9EF-4264-B53F-ED4A0A7E9CF9}" srcOrd="3" destOrd="0" parTransId="{50921B00-87E6-4A4F-B04F-B39C268FF5B3}" sibTransId="{8B7CD5CE-4285-46DA-BD4F-760602118E8F}"/>
    <dgm:cxn modelId="{42684224-550F-42AB-8F4A-40D4E2D007F6}" srcId="{623E10AD-AC7D-4A15-8879-81B305819932}" destId="{183E3D17-16A9-4FE3-92DC-A4D8BB180497}" srcOrd="0" destOrd="0" parTransId="{412A9F0F-A093-4460-B960-8D10848E369B}" sibTransId="{DFB58362-A7BD-482D-B32E-EF6D25A3203D}"/>
    <dgm:cxn modelId="{9B18B028-1DDD-0243-BB19-98822240B0EB}" type="presOf" srcId="{183E3D17-16A9-4FE3-92DC-A4D8BB180497}" destId="{AA8A7DED-94B5-7A49-B9E0-AE75825C844A}" srcOrd="0" destOrd="0" presId="urn:microsoft.com/office/officeart/2005/8/layout/vList2"/>
    <dgm:cxn modelId="{92797E54-E9BC-3642-A890-840CA7BA5BBA}" type="presOf" srcId="{DA4BD100-F9EF-4264-B53F-ED4A0A7E9CF9}" destId="{949EBBF4-628A-994A-9946-103F92AC161A}" srcOrd="0" destOrd="0" presId="urn:microsoft.com/office/officeart/2005/8/layout/vList2"/>
    <dgm:cxn modelId="{64D5B084-2107-A04F-B565-16DC3A719B1E}" type="presOf" srcId="{EDD74E20-14CB-4181-95ED-7507A4E3EE0E}" destId="{BE5B574B-AF07-3244-BBEE-F7D6D87A41A9}" srcOrd="0" destOrd="0" presId="urn:microsoft.com/office/officeart/2005/8/layout/vList2"/>
    <dgm:cxn modelId="{64961185-F79C-224E-B966-A695411673F2}" type="presOf" srcId="{517A62CB-3B50-40FA-A8E7-5742945914C1}" destId="{4CDFAB3C-F8B1-0241-84C3-5E3F3897EE64}" srcOrd="0" destOrd="0" presId="urn:microsoft.com/office/officeart/2005/8/layout/vList2"/>
    <dgm:cxn modelId="{228874C7-D59D-468F-BD0E-EBA4AAC7F0DA}" srcId="{623E10AD-AC7D-4A15-8879-81B305819932}" destId="{517A62CB-3B50-40FA-A8E7-5742945914C1}" srcOrd="1" destOrd="0" parTransId="{40091B6B-0D5E-4955-A70C-9F403E065C81}" sibTransId="{D26FF37A-DAB1-412D-8C9D-B20174E71A43}"/>
    <dgm:cxn modelId="{AA3C19CD-1126-6246-8797-28FBC2F27006}" type="presOf" srcId="{623E10AD-AC7D-4A15-8879-81B305819932}" destId="{83503F4E-640B-8F4E-8B88-F239D224B4D8}" srcOrd="0" destOrd="0" presId="urn:microsoft.com/office/officeart/2005/8/layout/vList2"/>
    <dgm:cxn modelId="{FB52CBF9-EF42-4E9C-9DB0-842964D35102}" srcId="{623E10AD-AC7D-4A15-8879-81B305819932}" destId="{EDD74E20-14CB-4181-95ED-7507A4E3EE0E}" srcOrd="2" destOrd="0" parTransId="{7B1D135D-ACB7-4356-8775-94C6831230D1}" sibTransId="{3D0C4129-C63E-43DD-AA35-D9022741C468}"/>
    <dgm:cxn modelId="{2D60C9AA-1BC0-7B40-9067-4ADB6C75C25B}" type="presParOf" srcId="{83503F4E-640B-8F4E-8B88-F239D224B4D8}" destId="{AA8A7DED-94B5-7A49-B9E0-AE75825C844A}" srcOrd="0" destOrd="0" presId="urn:microsoft.com/office/officeart/2005/8/layout/vList2"/>
    <dgm:cxn modelId="{FB978258-2783-564B-8363-67B9848F1785}" type="presParOf" srcId="{83503F4E-640B-8F4E-8B88-F239D224B4D8}" destId="{CEC3693A-52DE-BE4D-BF54-608B257486A8}" srcOrd="1" destOrd="0" presId="urn:microsoft.com/office/officeart/2005/8/layout/vList2"/>
    <dgm:cxn modelId="{8C284660-C441-1D44-904B-63C4BA01FA8B}" type="presParOf" srcId="{83503F4E-640B-8F4E-8B88-F239D224B4D8}" destId="{4CDFAB3C-F8B1-0241-84C3-5E3F3897EE64}" srcOrd="2" destOrd="0" presId="urn:microsoft.com/office/officeart/2005/8/layout/vList2"/>
    <dgm:cxn modelId="{C112A87F-859B-3C40-8141-6C724D8195C4}" type="presParOf" srcId="{83503F4E-640B-8F4E-8B88-F239D224B4D8}" destId="{02E8AA95-2430-E342-A7A2-5AF9F4ECD669}" srcOrd="3" destOrd="0" presId="urn:microsoft.com/office/officeart/2005/8/layout/vList2"/>
    <dgm:cxn modelId="{478D737B-EA71-A24B-A13B-503F7A0CCA6D}" type="presParOf" srcId="{83503F4E-640B-8F4E-8B88-F239D224B4D8}" destId="{BE5B574B-AF07-3244-BBEE-F7D6D87A41A9}" srcOrd="4" destOrd="0" presId="urn:microsoft.com/office/officeart/2005/8/layout/vList2"/>
    <dgm:cxn modelId="{8FE46FF1-9BC6-6E4F-ABF8-56F3851715AD}" type="presParOf" srcId="{83503F4E-640B-8F4E-8B88-F239D224B4D8}" destId="{BAE4BF56-BA3C-8646-A3B1-DC555D58C6D9}" srcOrd="5" destOrd="0" presId="urn:microsoft.com/office/officeart/2005/8/layout/vList2"/>
    <dgm:cxn modelId="{CE920902-4980-7546-B026-75C1B7DE84BF}" type="presParOf" srcId="{83503F4E-640B-8F4E-8B88-F239D224B4D8}" destId="{949EBBF4-628A-994A-9946-103F92AC16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057AC-A120-5F44-8C99-CC4FC415A93A}">
      <dsp:nvSpPr>
        <dsp:cNvPr id="0" name=""/>
        <dsp:cNvSpPr/>
      </dsp:nvSpPr>
      <dsp:spPr>
        <a:xfrm>
          <a:off x="0" y="67273"/>
          <a:ext cx="4092594" cy="9354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Enkele cijfers</a:t>
          </a:r>
          <a:endParaRPr lang="en-US" sz="2400" kern="1200"/>
        </a:p>
      </dsp:txBody>
      <dsp:txXfrm>
        <a:off x="45663" y="112936"/>
        <a:ext cx="4001268" cy="844088"/>
      </dsp:txXfrm>
    </dsp:sp>
    <dsp:sp modelId="{69363C09-C763-334A-ABC9-FE7B3AE92496}">
      <dsp:nvSpPr>
        <dsp:cNvPr id="0" name=""/>
        <dsp:cNvSpPr/>
      </dsp:nvSpPr>
      <dsp:spPr>
        <a:xfrm>
          <a:off x="0" y="1071808"/>
          <a:ext cx="4092594" cy="935414"/>
        </a:xfrm>
        <a:prstGeom prst="roundRect">
          <a:avLst/>
        </a:prstGeom>
        <a:solidFill>
          <a:schemeClr val="accent2">
            <a:hueOff val="358317"/>
            <a:satOff val="-1481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Belang van een gezonde mond</a:t>
          </a:r>
          <a:endParaRPr lang="en-US" sz="2400" kern="1200"/>
        </a:p>
      </dsp:txBody>
      <dsp:txXfrm>
        <a:off x="45663" y="1117471"/>
        <a:ext cx="4001268" cy="844088"/>
      </dsp:txXfrm>
    </dsp:sp>
    <dsp:sp modelId="{7ADE45BE-5C77-7F4F-A624-2A16332D4F84}">
      <dsp:nvSpPr>
        <dsp:cNvPr id="0" name=""/>
        <dsp:cNvSpPr/>
      </dsp:nvSpPr>
      <dsp:spPr>
        <a:xfrm>
          <a:off x="0" y="2076343"/>
          <a:ext cx="4092594" cy="935414"/>
        </a:xfrm>
        <a:prstGeom prst="roundRect">
          <a:avLst/>
        </a:prstGeom>
        <a:solidFill>
          <a:schemeClr val="accent2">
            <a:hueOff val="716633"/>
            <a:satOff val="-2963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Wat is goede mondzorg?</a:t>
          </a:r>
          <a:endParaRPr lang="en-US" sz="2400" kern="1200"/>
        </a:p>
      </dsp:txBody>
      <dsp:txXfrm>
        <a:off x="45663" y="2122006"/>
        <a:ext cx="4001268" cy="844088"/>
      </dsp:txXfrm>
    </dsp:sp>
    <dsp:sp modelId="{21FB03F3-8A4E-B449-ABD6-2CB4B4E17C71}">
      <dsp:nvSpPr>
        <dsp:cNvPr id="0" name=""/>
        <dsp:cNvSpPr/>
      </dsp:nvSpPr>
      <dsp:spPr>
        <a:xfrm>
          <a:off x="0" y="3080878"/>
          <a:ext cx="4092594" cy="935414"/>
        </a:xfrm>
        <a:prstGeom prst="roundRect">
          <a:avLst/>
        </a:prstGeom>
        <a:solidFill>
          <a:schemeClr val="accent2">
            <a:hueOff val="1074949"/>
            <a:satOff val="-4444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Weerstand tijdens mondverzorging</a:t>
          </a:r>
          <a:endParaRPr lang="en-US" sz="2400" kern="1200"/>
        </a:p>
      </dsp:txBody>
      <dsp:txXfrm>
        <a:off x="45663" y="3126541"/>
        <a:ext cx="4001268" cy="844088"/>
      </dsp:txXfrm>
    </dsp:sp>
    <dsp:sp modelId="{EBC26ED6-578B-2047-878C-696D47414A8E}">
      <dsp:nvSpPr>
        <dsp:cNvPr id="0" name=""/>
        <dsp:cNvSpPr/>
      </dsp:nvSpPr>
      <dsp:spPr>
        <a:xfrm>
          <a:off x="0" y="4085414"/>
          <a:ext cx="4092594" cy="935414"/>
        </a:xfrm>
        <a:prstGeom prst="roundRect">
          <a:avLst/>
        </a:prstGeom>
        <a:solidFill>
          <a:schemeClr val="accent2">
            <a:hueOff val="1433266"/>
            <a:satOff val="-5926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Voeding en gezonde mond</a:t>
          </a:r>
          <a:endParaRPr lang="en-US" sz="2400" kern="1200"/>
        </a:p>
      </dsp:txBody>
      <dsp:txXfrm>
        <a:off x="45663" y="4131077"/>
        <a:ext cx="4001268" cy="844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A7DED-94B5-7A49-B9E0-AE75825C844A}">
      <dsp:nvSpPr>
        <dsp:cNvPr id="0" name=""/>
        <dsp:cNvSpPr/>
      </dsp:nvSpPr>
      <dsp:spPr>
        <a:xfrm>
          <a:off x="0" y="49740"/>
          <a:ext cx="4199181" cy="12082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100" kern="1200" dirty="0"/>
            <a:t>Pijn in de mond</a:t>
          </a:r>
          <a:endParaRPr lang="en-US" sz="3100" kern="1200" dirty="0"/>
        </a:p>
      </dsp:txBody>
      <dsp:txXfrm>
        <a:off x="58982" y="108722"/>
        <a:ext cx="4081217" cy="1090280"/>
      </dsp:txXfrm>
    </dsp:sp>
    <dsp:sp modelId="{4CDFAB3C-F8B1-0241-84C3-5E3F3897EE64}">
      <dsp:nvSpPr>
        <dsp:cNvPr id="0" name=""/>
        <dsp:cNvSpPr/>
      </dsp:nvSpPr>
      <dsp:spPr>
        <a:xfrm>
          <a:off x="0" y="1347265"/>
          <a:ext cx="4199181" cy="1208244"/>
        </a:xfrm>
        <a:prstGeom prst="roundRect">
          <a:avLst/>
        </a:prstGeom>
        <a:solidFill>
          <a:schemeClr val="accent2">
            <a:hueOff val="477755"/>
            <a:satOff val="-1975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100" kern="1200" dirty="0"/>
            <a:t>Verlies van eigenwaarde</a:t>
          </a:r>
          <a:endParaRPr lang="en-US" sz="3100" kern="1200" dirty="0"/>
        </a:p>
      </dsp:txBody>
      <dsp:txXfrm>
        <a:off x="58982" y="1406247"/>
        <a:ext cx="4081217" cy="1090280"/>
      </dsp:txXfrm>
    </dsp:sp>
    <dsp:sp modelId="{BE5B574B-AF07-3244-BBEE-F7D6D87A41A9}">
      <dsp:nvSpPr>
        <dsp:cNvPr id="0" name=""/>
        <dsp:cNvSpPr/>
      </dsp:nvSpPr>
      <dsp:spPr>
        <a:xfrm>
          <a:off x="0" y="2644789"/>
          <a:ext cx="4199181" cy="1208244"/>
        </a:xfrm>
        <a:prstGeom prst="roundRect">
          <a:avLst/>
        </a:prstGeom>
        <a:solidFill>
          <a:schemeClr val="accent2">
            <a:hueOff val="955511"/>
            <a:satOff val="-3951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100" kern="1200"/>
            <a:t>Sociaal isolement</a:t>
          </a:r>
          <a:endParaRPr lang="en-US" sz="3100" kern="1200"/>
        </a:p>
      </dsp:txBody>
      <dsp:txXfrm>
        <a:off x="58982" y="2703771"/>
        <a:ext cx="4081217" cy="1090280"/>
      </dsp:txXfrm>
    </dsp:sp>
    <dsp:sp modelId="{949EBBF4-628A-994A-9946-103F92AC161A}">
      <dsp:nvSpPr>
        <dsp:cNvPr id="0" name=""/>
        <dsp:cNvSpPr/>
      </dsp:nvSpPr>
      <dsp:spPr>
        <a:xfrm>
          <a:off x="0" y="3942313"/>
          <a:ext cx="4199181" cy="1208244"/>
        </a:xfrm>
        <a:prstGeom prst="roundRect">
          <a:avLst/>
        </a:prstGeom>
        <a:solidFill>
          <a:schemeClr val="accent2">
            <a:hueOff val="1433266"/>
            <a:satOff val="-5926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100" kern="1200" dirty="0"/>
            <a:t>Veranderde smaak</a:t>
          </a:r>
          <a:endParaRPr lang="en-US" sz="3100" kern="1200" dirty="0"/>
        </a:p>
      </dsp:txBody>
      <dsp:txXfrm>
        <a:off x="58982" y="4001295"/>
        <a:ext cx="4081217" cy="1090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96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9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41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8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26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1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3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8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8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8" r:id="rId6"/>
    <p:sldLayoutId id="2147483733" r:id="rId7"/>
    <p:sldLayoutId id="2147483734" r:id="rId8"/>
    <p:sldLayoutId id="2147483735" r:id="rId9"/>
    <p:sldLayoutId id="2147483737" r:id="rId10"/>
    <p:sldLayoutId id="214748373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FDE56A-1665-3333-2E58-8E4A6A971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053EE0-42A4-12E6-5A03-32B4645DC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3404558"/>
            <a:ext cx="7355457" cy="1560167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nl-BE" sz="3200" dirty="0"/>
              <a:t>Mondzorg bij senioren</a:t>
            </a:r>
            <a:br>
              <a:rPr lang="nl-BE" sz="1500" dirty="0"/>
            </a:br>
            <a:r>
              <a:rPr lang="nl-BE" sz="1500" dirty="0"/>
              <a:t>Praktische informatie ter preventie van tandproblemen</a:t>
            </a:r>
            <a:br>
              <a:rPr lang="nl-BE" sz="1500" dirty="0"/>
            </a:br>
            <a:br>
              <a:rPr lang="nl-BE" sz="1500" dirty="0"/>
            </a:br>
            <a:r>
              <a:rPr lang="nl-BE" sz="1500" dirty="0"/>
              <a:t>Ann Van Hoye, 20-22 juni 2023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42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0228E6-18B1-B562-27EA-5DCA23F0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45304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F16BF8-225C-F6CE-AA27-C14A119D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368" y="2194879"/>
            <a:ext cx="3814854" cy="1459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Belang</a:t>
            </a:r>
            <a:r>
              <a:rPr lang="en-US" dirty="0">
                <a:solidFill>
                  <a:srgbClr val="000000"/>
                </a:solidFill>
              </a:rPr>
              <a:t> van </a:t>
            </a:r>
            <a:r>
              <a:rPr lang="en-US" dirty="0" err="1">
                <a:solidFill>
                  <a:srgbClr val="000000"/>
                </a:solidFill>
              </a:rPr>
              <a:t>een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gezonde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mond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97A974D-024F-0A60-4484-2AB79D5B8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334" y="756961"/>
            <a:ext cx="3773805" cy="53340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627FBB-F6B5-B421-7967-9DE1D453E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17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07C5F26-221A-E293-FD58-8C7394B8A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5" r="30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id="{E9D51C6D-A440-71F4-45C3-86809652E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0CBC0-31E7-9A68-BDB8-B09D7F34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28" y="1905000"/>
            <a:ext cx="3643951" cy="3026028"/>
          </a:xfrm>
        </p:spPr>
        <p:txBody>
          <a:bodyPr anchor="ctr">
            <a:normAutofit/>
          </a:bodyPr>
          <a:lstStyle/>
          <a:p>
            <a:pPr algn="ctr"/>
            <a:r>
              <a:rPr lang="nl-BE" dirty="0"/>
              <a:t>Gevolgen van een slechte mondzorg</a:t>
            </a:r>
          </a:p>
        </p:txBody>
      </p:sp>
      <p:graphicFrame>
        <p:nvGraphicFramePr>
          <p:cNvPr id="39" name="Tijdelijke aanduiding voor inhoud 2">
            <a:extLst>
              <a:ext uri="{FF2B5EF4-FFF2-40B4-BE49-F238E27FC236}">
                <a16:creationId xmlns:a16="http://schemas.microsoft.com/office/drawing/2014/main" id="{F5DD349B-7B80-D5BA-30BF-CDF092557D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514479"/>
              </p:ext>
            </p:extLst>
          </p:nvPr>
        </p:nvGraphicFramePr>
        <p:xfrm>
          <a:off x="7040319" y="835862"/>
          <a:ext cx="4199181" cy="5200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03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0CBC0-31E7-9A68-BDB8-B09D7F34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>
            <a:normAutofit/>
          </a:bodyPr>
          <a:lstStyle/>
          <a:p>
            <a:r>
              <a:rPr lang="nl-BE" dirty="0"/>
              <a:t>Gevolgen van een slechte mondzorg</a:t>
            </a:r>
            <a:endParaRPr lang="nl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D789E9-3460-7F09-781A-C044518E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/>
          </a:bodyPr>
          <a:lstStyle/>
          <a:p>
            <a:r>
              <a:rPr lang="nl-BE" sz="2400" dirty="0"/>
              <a:t>Longontsteking</a:t>
            </a:r>
          </a:p>
          <a:p>
            <a:r>
              <a:rPr lang="nl-BE" sz="2400" dirty="0"/>
              <a:t>Diabetes type II </a:t>
            </a:r>
          </a:p>
          <a:p>
            <a:r>
              <a:rPr lang="nl-BE" sz="2400" dirty="0"/>
              <a:t>Cardiovasculaire aandoeningen</a:t>
            </a:r>
          </a:p>
          <a:p>
            <a:r>
              <a:rPr lang="nl-BE" sz="2400" dirty="0"/>
              <a:t>Dementie</a:t>
            </a:r>
          </a:p>
          <a:p>
            <a:r>
              <a:rPr lang="nl-BE" sz="2400" dirty="0"/>
              <a:t>Ondervoeding</a:t>
            </a:r>
          </a:p>
          <a:p>
            <a:endParaRPr lang="nl-BE" dirty="0"/>
          </a:p>
        </p:txBody>
      </p:sp>
      <p:pic>
        <p:nvPicPr>
          <p:cNvPr id="5" name="Picture 4" descr="Mensen die elkaars hand vasthouden">
            <a:extLst>
              <a:ext uri="{FF2B5EF4-FFF2-40B4-BE49-F238E27FC236}">
                <a16:creationId xmlns:a16="http://schemas.microsoft.com/office/drawing/2014/main" id="{F74BBF78-5C24-B057-9822-67A682972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3" r="14973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5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overdekt, Sanitair armatuur, kraan, gootsteen&#10;&#10;Automatisch gegenereerde beschrijving">
            <a:extLst>
              <a:ext uri="{FF2B5EF4-FFF2-40B4-BE49-F238E27FC236}">
                <a16:creationId xmlns:a16="http://schemas.microsoft.com/office/drawing/2014/main" id="{FFB01638-575A-2F5D-6710-904C884F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9927" b="32535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75ABD0-DCEF-E1BB-53DE-0387FF63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211977"/>
            <a:ext cx="3535679" cy="1450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/>
              <a:t>Wat is </a:t>
            </a:r>
            <a:r>
              <a:rPr lang="en-US" sz="2600" dirty="0" err="1"/>
              <a:t>een</a:t>
            </a:r>
            <a:r>
              <a:rPr lang="en-US" sz="2600" dirty="0"/>
              <a:t> </a:t>
            </a:r>
            <a:r>
              <a:rPr lang="en-US" sz="2600" dirty="0" err="1"/>
              <a:t>goede</a:t>
            </a:r>
            <a:r>
              <a:rPr lang="en-US" sz="2600" dirty="0"/>
              <a:t> </a:t>
            </a:r>
            <a:r>
              <a:rPr lang="en-US" sz="2600" dirty="0" err="1"/>
              <a:t>mondzorg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4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0228E6-18B1-B562-27EA-5DCA23F0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45304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29A2D2-1EFE-1468-B6D8-A2121955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42" y="2194879"/>
            <a:ext cx="4454220" cy="1459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Wat is </a:t>
            </a:r>
            <a:r>
              <a:rPr lang="en-US" sz="2400" dirty="0" err="1">
                <a:solidFill>
                  <a:srgbClr val="000000"/>
                </a:solidFill>
              </a:rPr>
              <a:t>een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goede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mondzorg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000" i="1" dirty="0" err="1">
                <a:solidFill>
                  <a:srgbClr val="000000"/>
                </a:solidFill>
              </a:rPr>
              <a:t>Natuurlijke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tanden</a:t>
            </a:r>
            <a:endParaRPr lang="en-US" sz="2000" i="1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Uiteinden van verschillende tandenborstels">
            <a:extLst>
              <a:ext uri="{FF2B5EF4-FFF2-40B4-BE49-F238E27FC236}">
                <a16:creationId xmlns:a16="http://schemas.microsoft.com/office/drawing/2014/main" id="{D3D3C36D-A8B9-E171-E9EC-CBA2F3E69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80" r="11486" b="-1"/>
          <a:stretch/>
        </p:blipFill>
        <p:spPr>
          <a:xfrm>
            <a:off x="6291567" y="756961"/>
            <a:ext cx="4741340" cy="53340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627FBB-F6B5-B421-7967-9DE1D453E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8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EF91AB46-9EA3-8499-4CEC-40FB547C7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" r="348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C880D1-7443-E1A7-8D10-15EFCD36C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766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80228E6-18B1-B562-27EA-5DCA23F0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45304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A3C147-5642-48B8-23D3-7BAA2766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368" y="2139247"/>
            <a:ext cx="3814854" cy="15236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Natuurlijke tanden</a:t>
            </a:r>
          </a:p>
        </p:txBody>
      </p:sp>
      <p:pic>
        <p:nvPicPr>
          <p:cNvPr id="14" name="Afbeelding 13" descr="Afbeelding met roze, Magenta, tandenborstel, paars&#10;&#10;Automatisch gegenereerde beschrijving">
            <a:extLst>
              <a:ext uri="{FF2B5EF4-FFF2-40B4-BE49-F238E27FC236}">
                <a16:creationId xmlns:a16="http://schemas.microsoft.com/office/drawing/2014/main" id="{0EE5F358-DDD4-7459-4541-96C634C9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39" y="761998"/>
            <a:ext cx="3754507" cy="250613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75FE40-B84D-7658-B383-C7B3EEDE9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Tijdelijke aanduiding voor inhoud 11" descr="Afbeelding met tandenborstel, borstel, gereedschap, Mondhygiëne&#10;&#10;Automatisch gegenereerde beschrijving">
            <a:extLst>
              <a:ext uri="{FF2B5EF4-FFF2-40B4-BE49-F238E27FC236}">
                <a16:creationId xmlns:a16="http://schemas.microsoft.com/office/drawing/2014/main" id="{9E7F1B8F-826C-9D67-7E3B-9D6175AA3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2738" y="3589867"/>
            <a:ext cx="3754507" cy="250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40F93BE-BE73-2A3D-749E-6C548FAB3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0" y="80202"/>
            <a:ext cx="4815839" cy="66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6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3" name="Rectangle 7192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D80084-73E3-EA13-04F2-7B38E85D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>
            <a:normAutofit/>
          </a:bodyPr>
          <a:lstStyle/>
          <a:p>
            <a:r>
              <a:rPr lang="nl-BE" dirty="0"/>
              <a:t>Natuurlijke tanden</a:t>
            </a:r>
          </a:p>
        </p:txBody>
      </p:sp>
      <p:pic>
        <p:nvPicPr>
          <p:cNvPr id="7170" name="Picture 2" descr="tandenborstel tandpasta 1127">
            <a:extLst>
              <a:ext uri="{FF2B5EF4-FFF2-40B4-BE49-F238E27FC236}">
                <a16:creationId xmlns:a16="http://schemas.microsoft.com/office/drawing/2014/main" id="{72F4C3C7-0298-50EE-13D5-9193170A7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4" r="9496"/>
          <a:stretch/>
        </p:blipFill>
        <p:spPr bwMode="auto">
          <a:xfrm>
            <a:off x="-1" y="10"/>
            <a:ext cx="6096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5" name="Rectangle 7194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D861CD-B028-18A2-EA76-F49E810C4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BE" sz="1400" dirty="0"/>
              <a:t>Keuze van tandpasta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>
              <a:lnSpc>
                <a:spcPct val="110000"/>
              </a:lnSpc>
            </a:pPr>
            <a:r>
              <a:rPr lang="nl-BE" sz="1400" dirty="0"/>
              <a:t>Fluoridegehalte		1450 ppm </a:t>
            </a:r>
          </a:p>
          <a:p>
            <a:pPr>
              <a:lnSpc>
                <a:spcPct val="110000"/>
              </a:lnSpc>
            </a:pPr>
            <a:r>
              <a:rPr lang="nl-BE" sz="1400" dirty="0"/>
              <a:t>Niet te schuimend		SLS vrij 			                                            (natriumlaurylsulfaat)</a:t>
            </a:r>
          </a:p>
          <a:p>
            <a:pPr>
              <a:lnSpc>
                <a:spcPct val="110000"/>
              </a:lnSpc>
            </a:pPr>
            <a:r>
              <a:rPr lang="nl-BE" sz="1400" dirty="0"/>
              <a:t>GEEN kindertandpasta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 marL="0" indent="0">
              <a:lnSpc>
                <a:spcPct val="110000"/>
              </a:lnSpc>
              <a:buNone/>
            </a:pPr>
            <a:r>
              <a:rPr lang="nl-BE" sz="1400" dirty="0"/>
              <a:t>Hoeveelheid</a:t>
            </a:r>
          </a:p>
          <a:p>
            <a:pPr>
              <a:lnSpc>
                <a:spcPct val="110000"/>
              </a:lnSpc>
            </a:pPr>
            <a:r>
              <a:rPr lang="nl-BE" sz="1400" dirty="0"/>
              <a:t>1 (tot 2) cm		</a:t>
            </a:r>
          </a:p>
          <a:p>
            <a:pPr>
              <a:lnSpc>
                <a:spcPct val="110000"/>
              </a:lnSpc>
            </a:pPr>
            <a:r>
              <a:rPr lang="nl-BE" sz="1400" dirty="0"/>
              <a:t> aan te passen aan hoeveelheid tanden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 marL="0" indent="0">
              <a:lnSpc>
                <a:spcPct val="110000"/>
              </a:lnSpc>
              <a:buNone/>
            </a:pPr>
            <a:r>
              <a:rPr lang="nl-BE" sz="1400" dirty="0"/>
              <a:t>Niet naspoelen</a:t>
            </a:r>
          </a:p>
        </p:txBody>
      </p:sp>
      <p:sp>
        <p:nvSpPr>
          <p:cNvPr id="7197" name="TextBox 7196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2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51C6D-A440-71F4-45C3-86809652E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9FA5DBC-93F5-A63F-41A3-8C0F26EE5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1" y="125160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6BC2A1-862C-6C28-9967-D5AC9DD0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28" y="2286000"/>
            <a:ext cx="3643951" cy="2286000"/>
          </a:xfrm>
        </p:spPr>
        <p:txBody>
          <a:bodyPr anchor="ctr">
            <a:normAutofit/>
          </a:bodyPr>
          <a:lstStyle/>
          <a:p>
            <a:pPr algn="ctr"/>
            <a:r>
              <a:rPr lang="nl-BE" dirty="0"/>
              <a:t>Op het menu</a:t>
            </a:r>
            <a:endParaRPr lang="nl-BE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B9416F7-D008-7DAA-49CE-83F56F357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129042"/>
              </p:ext>
            </p:extLst>
          </p:nvPr>
        </p:nvGraphicFramePr>
        <p:xfrm>
          <a:off x="7048500" y="886352"/>
          <a:ext cx="4092594" cy="5088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685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736ACF6A-FC06-4E10-819E-2E7BC697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55F12CF4-2DA8-61EA-0A5C-3753DDDAD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7A45A4-53C4-FDEC-E029-6BD454EF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62" y="1905001"/>
            <a:ext cx="3936275" cy="1757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/>
              <a:t>Wat is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goede</a:t>
            </a:r>
            <a:r>
              <a:rPr lang="en-US" sz="2400" dirty="0"/>
              <a:t> </a:t>
            </a:r>
            <a:r>
              <a:rPr lang="en-US" sz="2400" dirty="0" err="1"/>
              <a:t>mondgezondheid</a:t>
            </a:r>
            <a:r>
              <a:rPr lang="en-US" sz="2400" dirty="0"/>
              <a:t>?</a:t>
            </a:r>
            <a:br>
              <a:rPr lang="en-US" sz="2400" dirty="0"/>
            </a:br>
            <a:r>
              <a:rPr lang="en-US" sz="2000" i="1" dirty="0" err="1"/>
              <a:t>Gebitsprothese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170" name="Picture 2" descr="Afbeelding met Tand, nagel, vinger, persoon&#10;&#10;Automatisch gegenereerde beschrijving">
            <a:extLst>
              <a:ext uri="{FF2B5EF4-FFF2-40B4-BE49-F238E27FC236}">
                <a16:creationId xmlns:a16="http://schemas.microsoft.com/office/drawing/2014/main" id="{BFAD56DA-8597-8F3F-FA3E-8B9B3275A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r="1984"/>
          <a:stretch/>
        </p:blipFill>
        <p:spPr bwMode="auto">
          <a:xfrm>
            <a:off x="6095999" y="1"/>
            <a:ext cx="6096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83" name="Straight Connector 7182">
            <a:extLst>
              <a:ext uri="{FF2B5EF4-FFF2-40B4-BE49-F238E27FC236}">
                <a16:creationId xmlns:a16="http://schemas.microsoft.com/office/drawing/2014/main" id="{7B9466E0-3884-B930-091B-5BB027876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2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2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E2AC9E9-8DF4-88F1-8E6A-2C7D9DF54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9" r="38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36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71C06AE-E5C7-335C-316E-36ABE0E5E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" y="362345"/>
            <a:ext cx="11064240" cy="63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44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D7B2B0-DDDE-5E5D-A80E-002C7FCF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BE" sz="2200"/>
              <a:t>Middelen specifiek voor gebitsprothese</a:t>
            </a:r>
          </a:p>
        </p:txBody>
      </p:sp>
      <p:pic>
        <p:nvPicPr>
          <p:cNvPr id="5" name="Afbeelding 4" descr="Afbeelding met Tand, persoon, overdekt, tanden&#10;&#10;Automatisch gegenereerde beschrijving">
            <a:extLst>
              <a:ext uri="{FF2B5EF4-FFF2-40B4-BE49-F238E27FC236}">
                <a16:creationId xmlns:a16="http://schemas.microsoft.com/office/drawing/2014/main" id="{21C304C6-B367-E745-2E91-7349759F4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40" r="26" b="-1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C95B39-A61D-24E6-53E8-3E548ED1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700"/>
              <a:t>Kleefpasta</a:t>
            </a:r>
          </a:p>
          <a:p>
            <a:pPr marL="0" indent="0">
              <a:buNone/>
            </a:pPr>
            <a:endParaRPr lang="nl-BE" sz="1700"/>
          </a:p>
          <a:p>
            <a:r>
              <a:rPr lang="nl-BE" sz="1700"/>
              <a:t>Enkel bij goed passende protheses!</a:t>
            </a:r>
          </a:p>
          <a:p>
            <a:r>
              <a:rPr lang="nl-BE" sz="1700"/>
              <a:t>Beperkte hoeveelheid als nodig (4 </a:t>
            </a:r>
          </a:p>
          <a:p>
            <a:pPr marL="0" indent="0">
              <a:buNone/>
            </a:pPr>
            <a:r>
              <a:rPr lang="nl-BE" sz="1700"/>
              <a:t>	toefjes boven, 3 toefjes onder)</a:t>
            </a:r>
          </a:p>
          <a:p>
            <a:r>
              <a:rPr lang="nl-BE" sz="1700"/>
              <a:t>Nooit met scherp voorwerp verwijderen </a:t>
            </a:r>
          </a:p>
          <a:p>
            <a:pPr marL="0" indent="0">
              <a:buNone/>
            </a:pPr>
            <a:r>
              <a:rPr lang="nl-BE" sz="1700"/>
              <a:t>	(beschadiging prothese!)</a:t>
            </a:r>
          </a:p>
          <a:p>
            <a:r>
              <a:rPr lang="nl-BE" sz="1700"/>
              <a:t>Kan eventueel draagcomfort verhogen 		bij droge mond</a:t>
            </a:r>
          </a:p>
          <a:p>
            <a:pPr marL="0" indent="0">
              <a:buNone/>
            </a:pPr>
            <a:endParaRPr lang="nl-BE" sz="1700"/>
          </a:p>
          <a:p>
            <a:pPr marL="0" indent="0">
              <a:buNone/>
            </a:pPr>
            <a:endParaRPr lang="nl-BE" sz="1700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83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7B2B0-DDDE-5E5D-A80E-002C7FCF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23901"/>
            <a:ext cx="4357316" cy="11811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BE" sz="2400"/>
              <a:t>Middelen specifiek voor gebitsprothese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C95B39-A61D-24E6-53E8-3E548ED1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BE" dirty="0"/>
              <a:t>Reinigingstabletten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>
              <a:lnSpc>
                <a:spcPct val="110000"/>
              </a:lnSpc>
            </a:pPr>
            <a:r>
              <a:rPr lang="nl-BE" sz="1400" dirty="0"/>
              <a:t>Vervangt de manuele reiniging niet</a:t>
            </a:r>
          </a:p>
          <a:p>
            <a:pPr>
              <a:lnSpc>
                <a:spcPct val="110000"/>
              </a:lnSpc>
            </a:pPr>
            <a:r>
              <a:rPr lang="nl-BE" sz="1400" dirty="0"/>
              <a:t>Gebit geen hele nacht in de oplossing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1400" dirty="0"/>
              <a:t>	(zie gebruiksaanwijzing product)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 marL="0" indent="0">
              <a:lnSpc>
                <a:spcPct val="110000"/>
              </a:lnSpc>
              <a:buNone/>
            </a:pPr>
            <a:r>
              <a:rPr lang="nl-BE" dirty="0"/>
              <a:t>Verkleuring gebit/tandsteen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>
              <a:lnSpc>
                <a:spcPct val="110000"/>
              </a:lnSpc>
            </a:pPr>
            <a:r>
              <a:rPr lang="nl-BE" sz="1400" dirty="0"/>
              <a:t>Niet afkoken =&gt; vervorming!</a:t>
            </a:r>
          </a:p>
          <a:p>
            <a:pPr>
              <a:lnSpc>
                <a:spcPct val="110000"/>
              </a:lnSpc>
            </a:pPr>
            <a:r>
              <a:rPr lang="nl-BE" sz="1400" dirty="0"/>
              <a:t>Eventueel 1x/week in azijn weken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  <a:p>
            <a:pPr marL="0" indent="0">
              <a:lnSpc>
                <a:spcPct val="110000"/>
              </a:lnSpc>
              <a:buNone/>
            </a:pPr>
            <a:endParaRPr lang="nl-BE" sz="1400" dirty="0"/>
          </a:p>
        </p:txBody>
      </p:sp>
      <p:pic>
        <p:nvPicPr>
          <p:cNvPr id="1026" name="Picture 2" descr="kunstgebit tablet">
            <a:extLst>
              <a:ext uri="{FF2B5EF4-FFF2-40B4-BE49-F238E27FC236}">
                <a16:creationId xmlns:a16="http://schemas.microsoft.com/office/drawing/2014/main" id="{308C315A-525D-306B-A935-6D83C3D9F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r="16164" b="1"/>
          <a:stretch/>
        </p:blipFill>
        <p:spPr bwMode="auto">
          <a:xfrm>
            <a:off x="6965341" y="1250342"/>
            <a:ext cx="4357316" cy="4357316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01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55" name="Rectangle 10254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Afbeelding met rimpel, Menselijk gezicht, zwart-wit, persoon&#10;&#10;Automatisch gegenereerde beschrijving">
            <a:extLst>
              <a:ext uri="{FF2B5EF4-FFF2-40B4-BE49-F238E27FC236}">
                <a16:creationId xmlns:a16="http://schemas.microsoft.com/office/drawing/2014/main" id="{CD143989-E419-7D94-F80E-417363EC6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 b="39381"/>
          <a:stretch/>
        </p:blipFill>
        <p:spPr bwMode="auto">
          <a:xfrm>
            <a:off x="-325657" y="-80827"/>
            <a:ext cx="12191980" cy="68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7" name="Freeform: Shape 10256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7A45A4-53C4-FDEC-E029-6BD454EF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2621906"/>
            <a:ext cx="3535679" cy="1450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Wat is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goede</a:t>
            </a:r>
            <a:r>
              <a:rPr lang="en-US" sz="2400" dirty="0"/>
              <a:t> </a:t>
            </a:r>
            <a:r>
              <a:rPr lang="en-US" sz="2400" dirty="0" err="1"/>
              <a:t>mondgezondheid</a:t>
            </a:r>
            <a:r>
              <a:rPr lang="en-US" sz="2400" dirty="0"/>
              <a:t>?</a:t>
            </a:r>
            <a:br>
              <a:rPr lang="en-US" sz="2400" dirty="0"/>
            </a:br>
            <a:r>
              <a:rPr lang="en-US" sz="2200" i="1" dirty="0" err="1"/>
              <a:t>Tandloze</a:t>
            </a:r>
            <a:r>
              <a:rPr lang="en-US" sz="2200" i="1" dirty="0"/>
              <a:t> </a:t>
            </a:r>
            <a:r>
              <a:rPr lang="en-US" sz="2200" i="1" dirty="0" err="1"/>
              <a:t>mond</a:t>
            </a:r>
            <a:br>
              <a:rPr lang="en-US" sz="2000" dirty="0"/>
            </a:br>
            <a:endParaRPr lang="en-US" sz="2000" dirty="0"/>
          </a:p>
        </p:txBody>
      </p:sp>
      <p:cxnSp>
        <p:nvCxnSpPr>
          <p:cNvPr id="10259" name="Straight Connector 10258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075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F82D80-FBDE-5C29-0EB2-69905C14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731" y="0"/>
            <a:ext cx="497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58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59B71-35CC-FB38-5FB6-579E144B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BE" sz="2000" dirty="0"/>
              <a:t>Mondzorg in een Palliatieve fase</a:t>
            </a:r>
          </a:p>
        </p:txBody>
      </p:sp>
      <p:pic>
        <p:nvPicPr>
          <p:cNvPr id="5" name="Picture 4" descr="Close-up van ongeopende blisterverpakkingen voor pillen">
            <a:extLst>
              <a:ext uri="{FF2B5EF4-FFF2-40B4-BE49-F238E27FC236}">
                <a16:creationId xmlns:a16="http://schemas.microsoft.com/office/drawing/2014/main" id="{BCCA2E57-BAB3-C376-AD17-B586F6AA1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4" r="1775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696FC1-2314-8FAA-9CA9-68922BD14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Advies op maat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Mondzorg van groot belang voor conditie, weerstand en comfort</a:t>
            </a:r>
          </a:p>
          <a:p>
            <a:r>
              <a:rPr lang="nl-BE" dirty="0"/>
              <a:t>Mogelijks negatieve invloed van medicatie/behandelingen</a:t>
            </a:r>
          </a:p>
          <a:p>
            <a:r>
              <a:rPr lang="nl-BE" dirty="0"/>
              <a:t>Meer risico op ontsteking in de mond en pijnklachten</a:t>
            </a:r>
          </a:p>
          <a:p>
            <a:r>
              <a:rPr lang="nl-BE" dirty="0"/>
              <a:t>Belang van comfort en eigenwaarde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16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59B71-35CC-FB38-5FB6-579E144B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>
            <a:normAutofit/>
          </a:bodyPr>
          <a:lstStyle/>
          <a:p>
            <a:r>
              <a:rPr lang="nl-BE" dirty="0"/>
              <a:t>Mondzorg in een terminale fase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696FC1-2314-8FAA-9CA9-68922BD14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r>
              <a:rPr lang="nl-BE" dirty="0"/>
              <a:t>Comfort, respect en waardigheid</a:t>
            </a:r>
          </a:p>
          <a:p>
            <a:r>
              <a:rPr lang="nl-BE" dirty="0"/>
              <a:t>Slechte ademgeur tegengaan</a:t>
            </a:r>
          </a:p>
          <a:p>
            <a:r>
              <a:rPr lang="nl-BE" dirty="0"/>
              <a:t>Mond/tong schoon en vochtig houden</a:t>
            </a:r>
          </a:p>
          <a:p>
            <a:r>
              <a:rPr lang="nl-BE" dirty="0"/>
              <a:t>Lippen regelmatig invetten</a:t>
            </a:r>
          </a:p>
          <a:p>
            <a:r>
              <a:rPr lang="nl-BE" dirty="0"/>
              <a:t>Handel zacht en doeltreffend, niet langdurig</a:t>
            </a:r>
          </a:p>
          <a:p>
            <a:r>
              <a:rPr lang="nl-BE" dirty="0"/>
              <a:t>Gebitsprothese vaak belastend</a:t>
            </a:r>
          </a:p>
        </p:txBody>
      </p:sp>
      <p:pic>
        <p:nvPicPr>
          <p:cNvPr id="5" name="Picture 4" descr="Binnenkant van een donker magazijn">
            <a:extLst>
              <a:ext uri="{FF2B5EF4-FFF2-40B4-BE49-F238E27FC236}">
                <a16:creationId xmlns:a16="http://schemas.microsoft.com/office/drawing/2014/main" id="{47166723-6F16-9715-DC6A-BFB0F2021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73" r="20427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39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56">
            <a:extLst>
              <a:ext uri="{FF2B5EF4-FFF2-40B4-BE49-F238E27FC236}">
                <a16:creationId xmlns:a16="http://schemas.microsoft.com/office/drawing/2014/main" id="{8E96BFD4-44B0-5C43-0FE6-AE8623F9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089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545A6-F13A-C369-AC38-C9C35B50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23901"/>
            <a:ext cx="4357316" cy="1181100"/>
          </a:xfrm>
        </p:spPr>
        <p:txBody>
          <a:bodyPr>
            <a:normAutofit/>
          </a:bodyPr>
          <a:lstStyle/>
          <a:p>
            <a:r>
              <a:rPr lang="nl-BE" dirty="0"/>
              <a:t>Mondspoelmiddel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E75FE9-BDEC-DD23-7B5B-C06B7BD02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274157" cy="3890965"/>
          </a:xfrm>
        </p:spPr>
        <p:txBody>
          <a:bodyPr>
            <a:normAutofit/>
          </a:bodyPr>
          <a:lstStyle/>
          <a:p>
            <a:r>
              <a:rPr lang="nl-BE" dirty="0"/>
              <a:t>Enkel op advies van (tand)arts/mondhygiënist</a:t>
            </a:r>
          </a:p>
          <a:p>
            <a:r>
              <a:rPr lang="nl-BE" dirty="0"/>
              <a:t>Indien noodzakelijk, nooit op basis van alcohol</a:t>
            </a:r>
          </a:p>
        </p:txBody>
      </p:sp>
      <p:sp>
        <p:nvSpPr>
          <p:cNvPr id="2063" name="Rectangle 2058">
            <a:extLst>
              <a:ext uri="{FF2B5EF4-FFF2-40B4-BE49-F238E27FC236}">
                <a16:creationId xmlns:a16="http://schemas.microsoft.com/office/drawing/2014/main" id="{8425A08A-6B40-CDA2-874C-CBD30AB4C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2521332"/>
            <a:ext cx="6110048" cy="4339757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ondspoelmiddelen - Tandartspraktijk Reusel">
            <a:extLst>
              <a:ext uri="{FF2B5EF4-FFF2-40B4-BE49-F238E27FC236}">
                <a16:creationId xmlns:a16="http://schemas.microsoft.com/office/drawing/2014/main" id="{BD68290B-88C8-17B7-0871-5F856DD0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37849" b="2"/>
          <a:stretch/>
        </p:blipFill>
        <p:spPr bwMode="auto">
          <a:xfrm>
            <a:off x="6965341" y="1250342"/>
            <a:ext cx="4357316" cy="4357316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39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CAD9723-F15A-0AD1-F3F7-144BE4B6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0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51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2520EC-B7CB-E58B-FC2F-8D84FEB2E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03" b="14427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FA18203-B609-C0FA-01E0-107701AB9178}"/>
              </a:ext>
            </a:extLst>
          </p:cNvPr>
          <p:cNvSpPr txBox="1"/>
          <p:nvPr/>
        </p:nvSpPr>
        <p:spPr>
          <a:xfrm>
            <a:off x="952500" y="3404558"/>
            <a:ext cx="8953500" cy="15601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600">
                <a:latin typeface="+mj-lt"/>
                <a:ea typeface="+mj-ea"/>
                <a:cs typeface="+mj-cs"/>
              </a:rPr>
              <a:t>www.gezondemond.be/kennisclips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156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F805AE-10C2-2880-10BD-ED85130146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4605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E936F6-669A-6ED7-2BDE-59B54548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Weerstand tijdens de dagelijkse mondzorg</a:t>
            </a:r>
          </a:p>
        </p:txBody>
      </p:sp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36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BC6C69BA-2CD5-8A2F-C155-305E6CBC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7DF01C-EBAF-E792-2B38-C0B71A69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401" y="762001"/>
            <a:ext cx="4219149" cy="11410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BE" sz="2000"/>
              <a:t>Weerstand tijdens de dagelijkse mondzorg</a:t>
            </a:r>
          </a:p>
        </p:txBody>
      </p:sp>
      <p:pic>
        <p:nvPicPr>
          <p:cNvPr id="6146" name="Picture 2" descr="Docentenhandleiding Module mondverzorging">
            <a:extLst>
              <a:ext uri="{FF2B5EF4-FFF2-40B4-BE49-F238E27FC236}">
                <a16:creationId xmlns:a16="http://schemas.microsoft.com/office/drawing/2014/main" id="{D2EEAB30-31C3-3653-98D5-8440899B4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r="29362" b="-2"/>
          <a:stretch/>
        </p:blipFill>
        <p:spPr bwMode="auto">
          <a:xfrm>
            <a:off x="869342" y="1250342"/>
            <a:ext cx="4357316" cy="4357316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13E865-5FC4-7880-A104-F06D03E31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/>
          </a:bodyPr>
          <a:lstStyle/>
          <a:p>
            <a:r>
              <a:rPr lang="nl-BE" dirty="0"/>
              <a:t>Oorzaak weerstand achterhalen</a:t>
            </a:r>
          </a:p>
          <a:p>
            <a:r>
              <a:rPr lang="nl-BE" dirty="0"/>
              <a:t>Vertrouwensband opbouwen</a:t>
            </a:r>
          </a:p>
          <a:p>
            <a:r>
              <a:rPr lang="nl-BE" dirty="0"/>
              <a:t>Omgeving</a:t>
            </a:r>
          </a:p>
          <a:p>
            <a:pPr marL="0" indent="0">
              <a:buNone/>
            </a:pPr>
            <a:r>
              <a:rPr lang="nl-BE" dirty="0"/>
              <a:t>	Zo weinig mogelijk personen 	aanwezig</a:t>
            </a:r>
          </a:p>
          <a:p>
            <a:pPr marL="0" indent="0">
              <a:buNone/>
            </a:pPr>
            <a:r>
              <a:rPr lang="nl-BE" dirty="0"/>
              <a:t>	Rustige en herkenbare ruimte</a:t>
            </a:r>
          </a:p>
          <a:p>
            <a:r>
              <a:rPr lang="nl-BE" dirty="0"/>
              <a:t>Afleiding</a:t>
            </a:r>
          </a:p>
        </p:txBody>
      </p:sp>
    </p:spTree>
    <p:extLst>
      <p:ext uri="{BB962C8B-B14F-4D97-AF65-F5344CB8AC3E}">
        <p14:creationId xmlns:p14="http://schemas.microsoft.com/office/powerpoint/2010/main" val="2951317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3D3A5-B4F8-3DA8-76F7-276F9418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Weerstand tijdens dagelijkse mondzorg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0E9AB6-19BF-8E19-523D-A7916BAF9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800" dirty="0"/>
              <a:t>Vervangen van zorgverlener</a:t>
            </a:r>
          </a:p>
          <a:p>
            <a:r>
              <a:rPr lang="nl-BE" sz="2800" dirty="0"/>
              <a:t>Aanmoedigen en geruststellen</a:t>
            </a:r>
          </a:p>
          <a:p>
            <a:r>
              <a:rPr lang="nl-BE" sz="2800" dirty="0"/>
              <a:t>Zelfzorg stimuleren</a:t>
            </a:r>
          </a:p>
          <a:p>
            <a:r>
              <a:rPr lang="nl-BE" sz="2800" dirty="0"/>
              <a:t>Klemmen van de tanden</a:t>
            </a:r>
          </a:p>
          <a:p>
            <a:r>
              <a:rPr lang="nl-BE" sz="2800" dirty="0"/>
              <a:t>Tijdstip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6400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eekselderij-appelsap">
            <a:extLst>
              <a:ext uri="{FF2B5EF4-FFF2-40B4-BE49-F238E27FC236}">
                <a16:creationId xmlns:a16="http://schemas.microsoft.com/office/drawing/2014/main" id="{30003B64-4CE0-083B-34FE-007924F14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545" b="591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947AB0-05DE-C2DF-7605-D225C33A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Voeding en gezonde mond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13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69F72C-E3FB-4C48-AEBD-AF7AC0D7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venaanzicht van snoep met een laag suiker">
            <a:extLst>
              <a:ext uri="{FF2B5EF4-FFF2-40B4-BE49-F238E27FC236}">
                <a16:creationId xmlns:a16="http://schemas.microsoft.com/office/drawing/2014/main" id="{E7167942-2FD6-021B-45F5-3DE212C69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4" r="25876" b="1"/>
          <a:stretch/>
        </p:blipFill>
        <p:spPr>
          <a:xfrm>
            <a:off x="1" y="2520"/>
            <a:ext cx="6096000" cy="685548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E51ADB7-9C8F-9DB1-6888-686E18BE3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3" y="125160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03063C-88CA-B3A5-D880-2DDDFF7DD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56" y="2288754"/>
            <a:ext cx="3629891" cy="2283013"/>
          </a:xfrm>
        </p:spPr>
        <p:txBody>
          <a:bodyPr anchor="ctr">
            <a:normAutofit/>
          </a:bodyPr>
          <a:lstStyle/>
          <a:p>
            <a:pPr algn="ctr"/>
            <a:r>
              <a:rPr lang="nl-BE"/>
              <a:t>Voeding en gezonde mond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E2AF82-A85B-A39D-434F-7017842B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48" y="762000"/>
            <a:ext cx="4219149" cy="5334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nl-BE" sz="3200" dirty="0"/>
              <a:t>Opletten met</a:t>
            </a:r>
          </a:p>
          <a:p>
            <a:r>
              <a:rPr lang="nl-BE" sz="3200" dirty="0"/>
              <a:t>Suikers</a:t>
            </a:r>
          </a:p>
          <a:p>
            <a:r>
              <a:rPr lang="nl-BE" sz="3200" dirty="0"/>
              <a:t>Zuren</a:t>
            </a:r>
          </a:p>
          <a:p>
            <a:pPr marL="0" indent="0">
              <a:buNone/>
            </a:pPr>
            <a:endParaRPr lang="nl-BE" sz="3200" dirty="0"/>
          </a:p>
          <a:p>
            <a:pPr marL="0" indent="0">
              <a:buNone/>
            </a:pPr>
            <a:r>
              <a:rPr lang="nl-BE" sz="3200" dirty="0"/>
              <a:t>Belang van</a:t>
            </a:r>
          </a:p>
          <a:p>
            <a:r>
              <a:rPr lang="nl-BE" sz="3200" dirty="0"/>
              <a:t>Rust</a:t>
            </a:r>
          </a:p>
          <a:p>
            <a:pPr marL="0" indent="0">
              <a:buNone/>
            </a:pPr>
            <a:endParaRPr lang="nl-BE" sz="3200" dirty="0"/>
          </a:p>
          <a:p>
            <a:pPr marL="0" indent="0">
              <a:buNone/>
            </a:pPr>
            <a:r>
              <a:rPr lang="nl-BE" sz="3200" dirty="0"/>
              <a:t>Wat bij ondervoeding?</a:t>
            </a:r>
          </a:p>
        </p:txBody>
      </p:sp>
    </p:spTree>
    <p:extLst>
      <p:ext uri="{BB962C8B-B14F-4D97-AF65-F5344CB8AC3E}">
        <p14:creationId xmlns:p14="http://schemas.microsoft.com/office/powerpoint/2010/main" val="3177150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0228E6-18B1-B562-27EA-5DCA23F0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45304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30DBA9-2DC3-C7C3-694D-5BEE734C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368" y="2194879"/>
            <a:ext cx="3814854" cy="1459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Voeding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gezonde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mond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Tijdelijke aanduiding voor inhoud 5" descr="Tijdelijke aanduiding voor inhoud 5">
            <a:extLst>
              <a:ext uri="{FF2B5EF4-FFF2-40B4-BE49-F238E27FC236}">
                <a16:creationId xmlns:a16="http://schemas.microsoft.com/office/drawing/2014/main" id="{D4339455-1472-BC25-4011-B47DCC1EB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1191336"/>
            <a:ext cx="5132472" cy="44652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627FBB-F6B5-B421-7967-9DE1D453E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120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7C458-EF75-03EC-D04F-8502140E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Voeding en gezonde mond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3A74CFA-1C02-9AE3-95BD-EA995338F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3342" y="1098709"/>
            <a:ext cx="3296171" cy="4660582"/>
          </a:xfrm>
        </p:spPr>
      </p:pic>
      <p:pic>
        <p:nvPicPr>
          <p:cNvPr id="2049" name="Picture 1" descr="page1image1417447200">
            <a:extLst>
              <a:ext uri="{FF2B5EF4-FFF2-40B4-BE49-F238E27FC236}">
                <a16:creationId xmlns:a16="http://schemas.microsoft.com/office/drawing/2014/main" id="{6A03DC7E-9391-8A81-6D01-B419BDE3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image1417436144">
            <a:extLst>
              <a:ext uri="{FF2B5EF4-FFF2-40B4-BE49-F238E27FC236}">
                <a16:creationId xmlns:a16="http://schemas.microsoft.com/office/drawing/2014/main" id="{565F91A6-65F9-989F-BBA0-860393F4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1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12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eel vraagteken">
            <a:extLst>
              <a:ext uri="{FF2B5EF4-FFF2-40B4-BE49-F238E27FC236}">
                <a16:creationId xmlns:a16="http://schemas.microsoft.com/office/drawing/2014/main" id="{3488FEFA-850B-0F22-26EE-973E8B32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625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4B7065-4B3A-4E43-CEF0-3FEDCF4B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Vragen</a:t>
            </a:r>
            <a:r>
              <a:rPr lang="en-US" dirty="0"/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70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6F8EF8-DB86-BC7F-35DC-B66F068FC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8D53AF-D358-3E3C-CBA8-2D44533BB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7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8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18825B-CB9C-C948-4F86-DEAF3F11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72" y="2052734"/>
            <a:ext cx="3614057" cy="15986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Meer </a:t>
            </a:r>
            <a:r>
              <a:rPr lang="en-US" dirty="0" err="1">
                <a:solidFill>
                  <a:srgbClr val="000000"/>
                </a:solidFill>
              </a:rPr>
              <a:t>informatie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3C141D-DA1E-074C-D69B-0381214AE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475" y="4239930"/>
            <a:ext cx="3067050" cy="9618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000000"/>
                </a:solidFill>
              </a:rPr>
              <a:t>www.gezondemond.be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8FFDED-D19A-5971-9E62-D66F69A8F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4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26DD882-9EA6-DF4B-AF70-0C6166EA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FB2E755-2902-3512-ABBE-E472FC03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0164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4C885-2EF8-121E-7F38-F97946DA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807" y="3826502"/>
            <a:ext cx="7714388" cy="1048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dirty="0" err="1"/>
              <a:t>Mondaandoeningen</a:t>
            </a:r>
            <a:br>
              <a:rPr lang="en-US" dirty="0"/>
            </a:br>
            <a:r>
              <a:rPr lang="en-US" dirty="0" err="1"/>
              <a:t>Tandvlees</a:t>
            </a:r>
            <a:r>
              <a:rPr lang="en-US" dirty="0"/>
              <a:t>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kaakbotontsteking</a:t>
            </a:r>
            <a:endParaRPr lang="en-US" dirty="0"/>
          </a:p>
        </p:txBody>
      </p:sp>
      <p:pic>
        <p:nvPicPr>
          <p:cNvPr id="8" name="Tijdelijke aanduiding voor inhoud 7" descr="Afbeelding met Tand, tanden, overdekt, röntgenfilm&#10;&#10;Automatisch gegenereerde beschrijving">
            <a:extLst>
              <a:ext uri="{FF2B5EF4-FFF2-40B4-BE49-F238E27FC236}">
                <a16:creationId xmlns:a16="http://schemas.microsoft.com/office/drawing/2014/main" id="{2CCD88BB-85A8-B33C-3C39-00AAA9FF9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091" b="2"/>
          <a:stretch/>
        </p:blipFill>
        <p:spPr>
          <a:xfrm>
            <a:off x="3902380" y="761999"/>
            <a:ext cx="4252159" cy="239129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D6A2EB7-6350-58C2-B619-F0C3C0C06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4" y="517139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35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FB5CEB-6169-0B8E-6313-ED85248E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>
            <a:normAutofit/>
          </a:bodyPr>
          <a:lstStyle/>
          <a:p>
            <a:r>
              <a:rPr lang="nl-BE" sz="2600"/>
              <a:t>Mondaandoeningen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1D8C42-BCD4-E054-B758-E34703C0E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/>
          </a:bodyPr>
          <a:lstStyle/>
          <a:p>
            <a:r>
              <a:rPr lang="nl-BE" dirty="0"/>
              <a:t>Slechte adem 	</a:t>
            </a:r>
          </a:p>
          <a:p>
            <a:pPr marL="0" indent="0">
              <a:buNone/>
            </a:pPr>
            <a:r>
              <a:rPr lang="nl-BE" dirty="0"/>
              <a:t>	90% oorzaak in </a:t>
            </a:r>
            <a:r>
              <a:rPr lang="nl-BE"/>
              <a:t>de mond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Gebitsslijtage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95915F-41AA-CCF1-AA29-DD859262C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4" r="29343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CF5B6D-4B06-45A2-DD72-8444719B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751070" cy="1141004"/>
          </a:xfrm>
        </p:spPr>
        <p:txBody>
          <a:bodyPr>
            <a:normAutofit/>
          </a:bodyPr>
          <a:lstStyle/>
          <a:p>
            <a:r>
              <a:rPr lang="nl-BE" dirty="0"/>
              <a:t>Mondaandoeningen</a:t>
            </a:r>
          </a:p>
        </p:txBody>
      </p:sp>
      <p:pic>
        <p:nvPicPr>
          <p:cNvPr id="4098" name="Picture 2" descr="Droge mond en slikproblemen werken door na kankerbehandeling - Actueel NTVT">
            <a:extLst>
              <a:ext uri="{FF2B5EF4-FFF2-40B4-BE49-F238E27FC236}">
                <a16:creationId xmlns:a16="http://schemas.microsoft.com/office/drawing/2014/main" id="{428D2CDB-24A1-55C1-4885-432F0A718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8040" b="1"/>
          <a:stretch/>
        </p:blipFill>
        <p:spPr bwMode="auto">
          <a:xfrm>
            <a:off x="-1" y="10"/>
            <a:ext cx="6096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E8CDFA-7354-686C-FE82-5DDB84C20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BE" sz="1500"/>
              <a:t>Droge mond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500"/>
          </a:p>
          <a:p>
            <a:pPr>
              <a:lnSpc>
                <a:spcPct val="110000"/>
              </a:lnSpc>
            </a:pPr>
            <a:r>
              <a:rPr lang="nl-BE" sz="1500"/>
              <a:t>Oncomfortabel</a:t>
            </a:r>
          </a:p>
          <a:p>
            <a:pPr>
              <a:lnSpc>
                <a:spcPct val="110000"/>
              </a:lnSpc>
            </a:pPr>
            <a:r>
              <a:rPr lang="nl-BE" sz="1500"/>
              <a:t>Meer tandbederf</a:t>
            </a:r>
          </a:p>
          <a:p>
            <a:pPr>
              <a:lnSpc>
                <a:spcPct val="110000"/>
              </a:lnSpc>
            </a:pPr>
            <a:r>
              <a:rPr lang="nl-BE" sz="1500"/>
              <a:t>Meer tandvleesontsteking</a:t>
            </a:r>
          </a:p>
          <a:p>
            <a:pPr>
              <a:lnSpc>
                <a:spcPct val="110000"/>
              </a:lnSpc>
            </a:pPr>
            <a:r>
              <a:rPr lang="nl-BE" sz="1500"/>
              <a:t>Meer slijmvliesinfecties</a:t>
            </a:r>
          </a:p>
          <a:p>
            <a:pPr>
              <a:lnSpc>
                <a:spcPct val="110000"/>
              </a:lnSpc>
            </a:pPr>
            <a:r>
              <a:rPr lang="nl-BE" sz="1500"/>
              <a:t>Problemen met het dragen gebitsprothese</a:t>
            </a:r>
          </a:p>
          <a:p>
            <a:pPr>
              <a:lnSpc>
                <a:spcPct val="110000"/>
              </a:lnSpc>
            </a:pPr>
            <a:r>
              <a:rPr lang="nl-BE" sz="1500"/>
              <a:t>Branderig gevoel</a:t>
            </a:r>
          </a:p>
          <a:p>
            <a:pPr>
              <a:lnSpc>
                <a:spcPct val="110000"/>
              </a:lnSpc>
            </a:pPr>
            <a:r>
              <a:rPr lang="nl-BE" sz="1500"/>
              <a:t>Meer moeite met eten, praten, …</a:t>
            </a:r>
          </a:p>
          <a:p>
            <a:pPr>
              <a:lnSpc>
                <a:spcPct val="110000"/>
              </a:lnSpc>
            </a:pPr>
            <a:endParaRPr lang="nl-BE" sz="1500"/>
          </a:p>
        </p:txBody>
      </p:sp>
      <p:sp>
        <p:nvSpPr>
          <p:cNvPr id="4107" name="TextBox 4106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9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8" name="Rectangle 8207">
            <a:extLst>
              <a:ext uri="{FF2B5EF4-FFF2-40B4-BE49-F238E27FC236}">
                <a16:creationId xmlns:a16="http://schemas.microsoft.com/office/drawing/2014/main" id="{D70BC64E-B094-49DE-BD9C-DB662FCF5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86BBAF-065D-BD8E-4EF8-1FE17410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23900"/>
            <a:ext cx="4859314" cy="1181100"/>
          </a:xfrm>
        </p:spPr>
        <p:txBody>
          <a:bodyPr>
            <a:normAutofit/>
          </a:bodyPr>
          <a:lstStyle/>
          <a:p>
            <a:r>
              <a:rPr lang="nl-BE" dirty="0"/>
              <a:t>Gescheurde mondhoeken</a:t>
            </a:r>
          </a:p>
        </p:txBody>
      </p:sp>
      <p:sp>
        <p:nvSpPr>
          <p:cNvPr id="8210" name="Rectangle 8209">
            <a:extLst>
              <a:ext uri="{FF2B5EF4-FFF2-40B4-BE49-F238E27FC236}">
                <a16:creationId xmlns:a16="http://schemas.microsoft.com/office/drawing/2014/main" id="{A718E0F5-1EF3-64D6-0802-B7983AC6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12192000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BD38B9-25F0-F9B1-1CB2-630269B3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 fontScale="92500" lnSpcReduction="10000"/>
          </a:bodyPr>
          <a:lstStyle/>
          <a:p>
            <a:r>
              <a:rPr lang="nl-BE" sz="1700" dirty="0"/>
              <a:t>Infectie met schimmels (Candida Albicans)</a:t>
            </a:r>
          </a:p>
          <a:p>
            <a:r>
              <a:rPr lang="nl-BE" sz="1700" dirty="0"/>
              <a:t> Gele korsten = bijkomende bacteriële infectie</a:t>
            </a:r>
          </a:p>
          <a:p>
            <a:r>
              <a:rPr lang="nl-BE" sz="1700" dirty="0"/>
              <a:t>Soms tekort aan ijzer, vitamine B of vitamine C</a:t>
            </a:r>
          </a:p>
          <a:p>
            <a:r>
              <a:rPr lang="nl-BE" sz="1700" dirty="0"/>
              <a:t>Vaker voorkomend bij gebitsprothese, bij antibioticakuur, bij mensen gevoeliger aan schimmelinfectie</a:t>
            </a:r>
          </a:p>
          <a:p>
            <a:r>
              <a:rPr lang="nl-BE" sz="1700" dirty="0"/>
              <a:t>Belang van een goede mondhygiëne en goed passen kunstgebit</a:t>
            </a:r>
          </a:p>
          <a:p>
            <a:r>
              <a:rPr lang="nl-BE" sz="1700" dirty="0"/>
              <a:t>Advies op maat inwinnen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3908DD3-664D-A5A3-7B52-900440952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6380187" y="1132406"/>
            <a:ext cx="4593188" cy="45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7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E96BFD4-44B0-5C43-0FE6-AE8623F9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089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E46224-F482-137B-6D56-3989F44B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23901"/>
            <a:ext cx="4357316" cy="1181100"/>
          </a:xfrm>
        </p:spPr>
        <p:txBody>
          <a:bodyPr>
            <a:normAutofit/>
          </a:bodyPr>
          <a:lstStyle/>
          <a:p>
            <a:r>
              <a:rPr lang="nl-BE" dirty="0"/>
              <a:t>Aften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53F69-B7C2-9089-62F3-45EDD4195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 fontScale="92500" lnSpcReduction="10000"/>
          </a:bodyPr>
          <a:lstStyle/>
          <a:p>
            <a:r>
              <a:rPr lang="nl-BE" dirty="0"/>
              <a:t>Onderscheid nodig tussen aften en drukplaatsen van slechtzittende prothese (bij twijfel, advies vragen!)</a:t>
            </a:r>
          </a:p>
          <a:p>
            <a:r>
              <a:rPr lang="nl-BE" dirty="0"/>
              <a:t>Goede dagelijkse mondhygiëne blijven verder zetten</a:t>
            </a:r>
          </a:p>
          <a:p>
            <a:r>
              <a:rPr lang="nl-BE" dirty="0"/>
              <a:t>Voldoende drinken</a:t>
            </a:r>
          </a:p>
          <a:p>
            <a:r>
              <a:rPr lang="nl-BE" dirty="0"/>
              <a:t>Slecht passende gebitsprothese steeds melden</a:t>
            </a:r>
          </a:p>
          <a:p>
            <a:r>
              <a:rPr lang="nl-BE" dirty="0"/>
              <a:t>SLS vrije tandpasta (zie verder)</a:t>
            </a:r>
          </a:p>
          <a:p>
            <a:r>
              <a:rPr lang="nl-BE" dirty="0"/>
              <a:t>Meer dan 2 weken last van aften? navragen bij tandarts/mondhygiënist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b="0" i="0" u="none" strike="noStrike" dirty="0">
              <a:effectLst/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8425A08A-6B40-CDA2-874C-CBD30AB4C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2521332"/>
            <a:ext cx="6110048" cy="4339757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ften behandelen &amp; genezen">
            <a:extLst>
              <a:ext uri="{FF2B5EF4-FFF2-40B4-BE49-F238E27FC236}">
                <a16:creationId xmlns:a16="http://schemas.microsoft.com/office/drawing/2014/main" id="{40F5FE17-7773-DE45-9127-D1E3F37F8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0"/>
          <a:stretch/>
        </p:blipFill>
        <p:spPr bwMode="auto">
          <a:xfrm>
            <a:off x="6965341" y="1250342"/>
            <a:ext cx="4357316" cy="4357316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9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86BBAF-065D-BD8E-4EF8-1FE17410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>
            <a:normAutofit/>
          </a:bodyPr>
          <a:lstStyle/>
          <a:p>
            <a:r>
              <a:rPr lang="nl-BE" dirty="0"/>
              <a:t>Invloed van medicatie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1F0A5-862D-68C7-5150-608D22EE1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7" r="31983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BD38B9-25F0-F9B1-1CB2-630269B3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500" b="0" i="0" u="none" strike="noStrike" dirty="0">
                <a:effectLst/>
              </a:rPr>
              <a:t>Bepaalde medicijnen veroorzaken droge mond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500" b="0" i="0" u="none" strike="noStrike" dirty="0">
                <a:effectLst/>
              </a:rPr>
              <a:t> &gt;3  medicijnen combineren = sterk verhoogd risico op droge mond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500" dirty="0"/>
              <a:t>S</a:t>
            </a:r>
            <a:r>
              <a:rPr lang="nl-BE" sz="1500" b="0" i="0" u="none" strike="noStrike" dirty="0">
                <a:effectLst/>
              </a:rPr>
              <a:t>ommige ziekten geven op zich al droge mond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BE" sz="1500" b="0" i="0" u="none" strike="noStrike" dirty="0">
                <a:effectLst/>
              </a:rPr>
              <a:t>Droge mond = meer cariës (tandbederf) : evolueert sneller naar meer tandplaque, meer tandvlees- en kaakbotaandoeningen, een onaangenaam gevoel in de mond, een vermindering van de smaakzin, moeilijkheden met gebitsprothesen, ….</a:t>
            </a:r>
          </a:p>
          <a:p>
            <a:pPr>
              <a:lnSpc>
                <a:spcPct val="110000"/>
              </a:lnSpc>
            </a:pPr>
            <a:endParaRPr lang="nl-BE" sz="1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69641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5E8"/>
      </a:lt2>
      <a:accent1>
        <a:srgbClr val="BC9B83"/>
      </a:accent1>
      <a:accent2>
        <a:srgbClr val="AAA274"/>
      </a:accent2>
      <a:accent3>
        <a:srgbClr val="9BA57D"/>
      </a:accent3>
      <a:accent4>
        <a:srgbClr val="87AC75"/>
      </a:accent4>
      <a:accent5>
        <a:srgbClr val="81AC85"/>
      </a:accent5>
      <a:accent6>
        <a:srgbClr val="77AE93"/>
      </a:accent6>
      <a:hlink>
        <a:srgbClr val="5A86A6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9EAD67FF8FF54A88C680861036661B" ma:contentTypeVersion="13" ma:contentTypeDescription="Een nieuw document maken." ma:contentTypeScope="" ma:versionID="4a94e20e372fdbdbe2c953bf5216fe1d">
  <xsd:schema xmlns:xsd="http://www.w3.org/2001/XMLSchema" xmlns:xs="http://www.w3.org/2001/XMLSchema" xmlns:p="http://schemas.microsoft.com/office/2006/metadata/properties" xmlns:ns2="087a4588-21d2-4e57-9de3-f34d468e93fe" xmlns:ns3="0b745df6-5091-4a43-8db1-494c1852a601" targetNamespace="http://schemas.microsoft.com/office/2006/metadata/properties" ma:root="true" ma:fieldsID="28aa9c55871328bc6f074e67a3d6bf0d" ns2:_="" ns3:_="">
    <xsd:import namespace="087a4588-21d2-4e57-9de3-f34d468e93fe"/>
    <xsd:import namespace="0b745df6-5091-4a43-8db1-494c1852a6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a4588-21d2-4e57-9de3-f34d468e93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eccbf62e-88eb-4162-a8b5-c8174a573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45df6-5091-4a43-8db1-494c1852a60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4d81ed6-9ee8-4681-8c17-69730a107822}" ma:internalName="TaxCatchAll" ma:showField="CatchAllData" ma:web="0b745df6-5091-4a43-8db1-494c1852a6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745df6-5091-4a43-8db1-494c1852a601" xsi:nil="true"/>
    <lcf76f155ced4ddcb4097134ff3c332f xmlns="087a4588-21d2-4e57-9de3-f34d468e93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081CAA-EC35-4B1B-B8CA-8E950E7E3013}"/>
</file>

<file path=customXml/itemProps2.xml><?xml version="1.0" encoding="utf-8"?>
<ds:datastoreItem xmlns:ds="http://schemas.openxmlformats.org/officeDocument/2006/customXml" ds:itemID="{242D94A7-35B0-48F4-8FF0-6955F101B904}"/>
</file>

<file path=customXml/itemProps3.xml><?xml version="1.0" encoding="utf-8"?>
<ds:datastoreItem xmlns:ds="http://schemas.openxmlformats.org/officeDocument/2006/customXml" ds:itemID="{C05DB486-422B-4B2B-8411-57E01C10D499}"/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7582</TotalTime>
  <Words>631</Words>
  <Application>Microsoft Office PowerPoint</Application>
  <PresentationFormat>Breedbeeld</PresentationFormat>
  <Paragraphs>140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4" baseType="lpstr">
      <vt:lpstr>Arial</vt:lpstr>
      <vt:lpstr>Calibri</vt:lpstr>
      <vt:lpstr>Trade Gothic Next Cond</vt:lpstr>
      <vt:lpstr>Trade Gothic Next Light</vt:lpstr>
      <vt:lpstr>AfterglowVTI</vt:lpstr>
      <vt:lpstr>Mondzorg bij senioren Praktische informatie ter preventie van tandproblemen  Ann Van Hoye, 20-22 juni 2023</vt:lpstr>
      <vt:lpstr>Op het menu</vt:lpstr>
      <vt:lpstr>PowerPoint-presentatie</vt:lpstr>
      <vt:lpstr>Mondaandoeningen Tandvlees- en kaakbotontsteking</vt:lpstr>
      <vt:lpstr>Mondaandoeningen</vt:lpstr>
      <vt:lpstr>Mondaandoeningen</vt:lpstr>
      <vt:lpstr>Gescheurde mondhoeken</vt:lpstr>
      <vt:lpstr>Aften</vt:lpstr>
      <vt:lpstr>Invloed van medicatie</vt:lpstr>
      <vt:lpstr>Belang van een gezonde mond</vt:lpstr>
      <vt:lpstr>PowerPoint-presentatie</vt:lpstr>
      <vt:lpstr>Gevolgen van een slechte mondzorg</vt:lpstr>
      <vt:lpstr>Gevolgen van een slechte mondzorg</vt:lpstr>
      <vt:lpstr>Wat is een goede mondzorg?</vt:lpstr>
      <vt:lpstr>Wat is een goede mondzorg? Natuurlijke tanden</vt:lpstr>
      <vt:lpstr>PowerPoint-presentatie</vt:lpstr>
      <vt:lpstr>Natuurlijke tanden</vt:lpstr>
      <vt:lpstr>PowerPoint-presentatie</vt:lpstr>
      <vt:lpstr>Natuurlijke tanden</vt:lpstr>
      <vt:lpstr>Wat is een goede mondgezondheid? Gebitsprothese </vt:lpstr>
      <vt:lpstr>PowerPoint-presentatie</vt:lpstr>
      <vt:lpstr>PowerPoint-presentatie</vt:lpstr>
      <vt:lpstr>Middelen specifiek voor gebitsprothese</vt:lpstr>
      <vt:lpstr>Middelen specifiek voor gebitsprothese</vt:lpstr>
      <vt:lpstr>  Wat is een goede mondgezondheid? Tandloze mond </vt:lpstr>
      <vt:lpstr>PowerPoint-presentatie</vt:lpstr>
      <vt:lpstr>Mondzorg in een Palliatieve fase</vt:lpstr>
      <vt:lpstr>Mondzorg in een terminale fase</vt:lpstr>
      <vt:lpstr>Mondspoelmiddel</vt:lpstr>
      <vt:lpstr>PowerPoint-presentatie</vt:lpstr>
      <vt:lpstr>Weerstand tijdens de dagelijkse mondzorg</vt:lpstr>
      <vt:lpstr>Weerstand tijdens de dagelijkse mondzorg</vt:lpstr>
      <vt:lpstr>Weerstand tijdens dagelijkse mondzorg</vt:lpstr>
      <vt:lpstr>Voeding en gezonde mond</vt:lpstr>
      <vt:lpstr>Voeding en gezonde mond</vt:lpstr>
      <vt:lpstr>Voeding en gezonde mond</vt:lpstr>
      <vt:lpstr>Voeding en gezonde mond</vt:lpstr>
      <vt:lpstr>Vragen?</vt:lpstr>
      <vt:lpstr>Meer informatie?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Mondzorg bij senioren Praktische informatie ter preventie van tandproblemen  Ann Van Hoye, 20-22 juni 2023</dc:title>
  <dc:creator>Philippe Voet</dc:creator>
  <cp:lastModifiedBy>Saskia moens</cp:lastModifiedBy>
  <cp:revision>50</cp:revision>
  <dcterms:created xsi:type="dcterms:W3CDTF">2023-06-09T10:02:43Z</dcterms:created>
  <dcterms:modified xsi:type="dcterms:W3CDTF">2023-08-16T10:45:11Z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0x010100C89EAD67FF8FF54A88C680861036661B</vt:lpwstr>
  </property>
</Properties>
</file>