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4"/>
  </p:sldMasterIdLst>
  <p:sldIdLst>
    <p:sldId id="294" r:id="rId5"/>
    <p:sldId id="344" r:id="rId6"/>
    <p:sldId id="330" r:id="rId7"/>
    <p:sldId id="264" r:id="rId8"/>
    <p:sldId id="295" r:id="rId9"/>
    <p:sldId id="317" r:id="rId10"/>
    <p:sldId id="316" r:id="rId11"/>
    <p:sldId id="296" r:id="rId12"/>
    <p:sldId id="261" r:id="rId13"/>
    <p:sldId id="310" r:id="rId14"/>
    <p:sldId id="326" r:id="rId15"/>
    <p:sldId id="327" r:id="rId16"/>
    <p:sldId id="328" r:id="rId17"/>
    <p:sldId id="329" r:id="rId18"/>
    <p:sldId id="331" r:id="rId19"/>
    <p:sldId id="333" r:id="rId20"/>
    <p:sldId id="334" r:id="rId21"/>
    <p:sldId id="335" r:id="rId22"/>
    <p:sldId id="337" r:id="rId23"/>
    <p:sldId id="339" r:id="rId24"/>
    <p:sldId id="340" r:id="rId25"/>
    <p:sldId id="341" r:id="rId26"/>
    <p:sldId id="342" r:id="rId27"/>
    <p:sldId id="34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46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3C4B9-63DA-4BD3-90AC-5C6C0E797EAD}" v="237" dt="2023-09-13T07:29:53.162"/>
    <p1510:client id="{8C1D65E8-5D6B-4D1B-B901-7E25ECF355AE}" v="160" dt="2023-09-13T07:34:50.298"/>
    <p1510:client id="{9A37B51A-D86B-49E1-991E-5A260AEB63A3}" v="1" dt="2023-09-13T07:13:52.040"/>
    <p1510:client id="{BA114565-1B37-5A0E-4AF8-EF5C826DC129}" v="1" dt="2023-09-14T06:17:29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86" autoAdjust="0"/>
  </p:normalViewPr>
  <p:slideViewPr>
    <p:cSldViewPr snapToGrid="0">
      <p:cViewPr varScale="1">
        <p:scale>
          <a:sx n="70" d="100"/>
          <a:sy n="70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DB89F-7E96-2A78-E121-B33767E0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E66F63-0000-5917-1C80-2E49D7936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8677AC-0571-9667-3BC6-9B56EDAD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ADB4B5-FF03-C852-CD15-744E27A1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B471ED-D30F-FAAC-5110-27E778C0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284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6E793-ACB0-9827-E7A8-32E76926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9219DE-4544-D3A5-E01E-14BD5DAD4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86DF9F-8430-F384-1F37-FC639664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7B03EC-058A-E449-3CA0-6140D26F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8A7FBF-7F59-C8DE-12DA-8417A5AC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56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1DD6B3F-E933-8FA5-D8AF-190A6D3C9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4B587C-2EF1-F61D-7053-D79A474F9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4A9E5C-1F07-34FB-990D-78F8B02A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736B3A-CE48-0FF0-BD32-57AFC867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9656CC-4D2B-43AD-877F-13A528C3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427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F057E-CB1D-3A2C-4F22-3B3DE92F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468893-97BF-81D0-606E-B2F1B698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375F7-B53F-8A30-3991-4B0B7B8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8A7B97-B738-E22B-B303-1ADF1BB3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849ECC-2294-44B6-D073-4EA332D4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406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DA9F5-EB9E-4CD2-714F-12183E57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02AB51-2018-68D9-9AF5-5115553B2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F3BD6-F06C-59D1-E315-28D863BB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8EA56E-BE83-46EB-CC14-A996FB13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AF5E50-C59D-806A-5D7D-5490841F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441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CC28C-C0CF-D2C7-D401-507217EF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EBB7F8-CD94-99E4-EA76-13C196C06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6C1DA4-20F2-40C3-7A8F-8D012CA07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724226-B9F6-1780-7081-55325622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2CC156-BF63-1A6F-D8E7-5B73B44B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F0879A-3AAE-191F-2BE6-C74F175A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06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8A743-84BA-2E0C-C342-39139489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58FB89-C0A8-6017-8D40-7E63322C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D7D3A4-673B-2820-AA6E-9E24A4CFF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803314-BDC0-3E00-BB37-0D1BBE809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2A8776-B2BA-4241-3AE2-1E0675B0B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F1E8D1D-577C-F769-C4B4-DF72EC9C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ED4FB61-84F8-F87C-6F96-65CABDC3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F81BE2E-9251-8AE4-6BD3-044A123D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408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4F365-EF18-4FD6-8DEB-00FC0264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03057F-875B-B9C8-77F0-B2ABF286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85E681-7292-9268-EF98-61DD03CD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C5A9EA-0B0C-DF9B-BFF7-14746D8E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070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0B78E1C-8E80-51FD-2652-EF24ECE6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D003C0-7DF2-F2CC-B7ED-1650F6F5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FD68E1-4F81-A4E4-B69D-F8A47BC3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25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674DA-0431-5217-1C27-046C82A9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5EC6C-64D4-6322-244C-88FA3CD70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1CE365-D110-4F65-2776-FE7102256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420303-9794-9490-BEDE-6D13AEFB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A79A15-C720-5162-B16B-68F7B027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DC1817-3205-2CC6-F85C-262DE7FF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248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D1885-32BD-ABF0-586E-A76DAC68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F31E2FF-CD7C-0342-182D-A0B16FE38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E8BE05-DD6E-1BBE-AA81-D6664D50F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CA552F-F61E-4714-A933-EE9007B7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7581D4-EF52-43D3-F91B-88A45E21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7CA7B4-3D9F-A58B-2FBD-027AB738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54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15B5A8-7D42-B55F-1D02-4BEEE373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688E88-4FBF-A234-BB11-3D5D3A912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30B58A-03F8-FBF7-1D1A-C9B0DB403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9E377-1F14-4F0D-8589-0A070DC4B2BE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8296A-E057-D14C-30DB-02595C2D1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40CC50-E26D-5FE5-F7AD-918AEC4FB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0061-4442-4297-A82E-749997D5C1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636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www.orienteringspuntvesta.be/" TargetMode="External"/><Relationship Id="rId4" Type="http://schemas.openxmlformats.org/officeDocument/2006/relationships/hyperlink" Target="mailto:ori&#235;nteringspunt@vestazwvl.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rienteringspuntvesta.be/" TargetMode="External"/><Relationship Id="rId4" Type="http://schemas.openxmlformats.org/officeDocument/2006/relationships/hyperlink" Target="mailto:ori&#235;nteringspunt@vestazwvl.b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hyperlink" Target="https://www.herstelacademie.be/zuid-west-vlaander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hyperlink" Target="https://www.instagram.com/herstelacademie_zuid/" TargetMode="External"/><Relationship Id="rId5" Type="http://schemas.openxmlformats.org/officeDocument/2006/relationships/image" Target="../media/image11.svg"/><Relationship Id="rId10" Type="http://schemas.openxmlformats.org/officeDocument/2006/relationships/hyperlink" Target="https://www.facebook.com/profile.php?id=100063860031725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68" y="811405"/>
            <a:ext cx="4461433" cy="44493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D7F38F-6673-438B-52C9-9039BB4A9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3" t="23830" r="29229" b="26241"/>
          <a:stretch/>
        </p:blipFill>
        <p:spPr>
          <a:xfrm>
            <a:off x="8419151" y="545786"/>
            <a:ext cx="2759119" cy="49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D68B00-297A-FD7C-B163-F8125AE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0" y="5515166"/>
            <a:ext cx="1682570" cy="5972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D7F38F-6673-438B-52C9-9039BB4A9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3" t="23830" r="29229" b="26241"/>
          <a:stretch/>
        </p:blipFill>
        <p:spPr>
          <a:xfrm>
            <a:off x="8419151" y="375804"/>
            <a:ext cx="2759119" cy="49805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 GGZ Vesta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Vragen naar bovenstaand aanbod ? 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Telefoonpermanentie: </a:t>
            </a:r>
            <a:r>
              <a:rPr kumimoji="0" lang="nl-N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0498/524173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E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lke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voormiddag tussen 8u30 en 12u30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 dinsdag en donderdagavond tussen 16 en 19u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Mogelijkheid tot inspreken op het antwoordapparaat in de namiddag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2000" dirty="0">
                <a:solidFill>
                  <a:prstClr val="black"/>
                </a:solidFill>
                <a:latin typeface="Calibri Light" panose="020F0302020204030204"/>
              </a:rPr>
              <a:t>V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ia mail: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4"/>
              </a:rPr>
              <a:t>oriënteringspunt@vestazwvl.be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Aanmeldingsformulier via 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5"/>
              </a:rPr>
              <a:t>www.orienteringspuntvesta.be</a:t>
            </a: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2000" dirty="0">
                <a:solidFill>
                  <a:prstClr val="black"/>
                </a:solidFill>
                <a:latin typeface="Calibri Light" panose="020F0302020204030204"/>
              </a:rPr>
              <a:t>Voor eerstelijnspartners en mantelzorgers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0" y="5381485"/>
            <a:ext cx="866922" cy="8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4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D68B00-297A-FD7C-B163-F8125AE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0" y="5515166"/>
            <a:ext cx="1682570" cy="5972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 GGZ 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Vesta/ Aan huis </a:t>
            </a:r>
            <a:endParaRPr kumimoji="0" lang="nl-NL" sz="40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0" y="5381485"/>
            <a:ext cx="866922" cy="86456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404257" y="1883228"/>
            <a:ext cx="77397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dirty="0" smtClean="0"/>
              <a:t>Naast </a:t>
            </a:r>
            <a:r>
              <a:rPr lang="nl-BE" sz="2000" dirty="0"/>
              <a:t>ons aanbod van VESTA front- en backoffice (consult en advies, screening, oriënteren, coaching, vorming , </a:t>
            </a:r>
            <a:r>
              <a:rPr lang="nl-BE" sz="2000" dirty="0" smtClean="0"/>
              <a:t>overlegcoördinatie</a:t>
            </a:r>
            <a:r>
              <a:rPr lang="nl-BE" sz="2000" dirty="0"/>
              <a:t>…)</a:t>
            </a:r>
          </a:p>
          <a:p>
            <a:endParaRPr lang="nl-BE" sz="2000" dirty="0"/>
          </a:p>
          <a:p>
            <a:endParaRPr lang="nl-BE" sz="2000" dirty="0" smtClean="0">
              <a:solidFill>
                <a:schemeClr val="accent6"/>
              </a:solidFill>
            </a:endParaRPr>
          </a:p>
          <a:p>
            <a:endParaRPr lang="nl-BE" sz="2000" dirty="0">
              <a:solidFill>
                <a:schemeClr val="accent6"/>
              </a:solidFill>
            </a:endParaRPr>
          </a:p>
          <a:p>
            <a:r>
              <a:rPr lang="nl-BE" sz="2000" dirty="0" smtClean="0">
                <a:solidFill>
                  <a:schemeClr val="accent6"/>
                </a:solidFill>
              </a:rPr>
              <a:t>Aanbod </a:t>
            </a:r>
            <a:r>
              <a:rPr lang="nl-BE" sz="2000" dirty="0">
                <a:solidFill>
                  <a:schemeClr val="accent6"/>
                </a:solidFill>
              </a:rPr>
              <a:t>mobiele werking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/>
              <a:t>Geen erkend langdurig mobiel zorgteam 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/>
              <a:t>Beperkte </a:t>
            </a:r>
            <a:r>
              <a:rPr lang="nl-BE" sz="2000" dirty="0" smtClean="0"/>
              <a:t>capaciteit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 smtClean="0"/>
              <a:t>Niet in ELZ Menen</a:t>
            </a:r>
            <a:endParaRPr lang="nl-B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/>
              <a:t>Opvangen van hiaat in de regio ELZ Kortrijk en ELZ Waregem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/>
              <a:t>Wachtlijst </a:t>
            </a:r>
          </a:p>
        </p:txBody>
      </p:sp>
    </p:spTree>
    <p:extLst>
      <p:ext uri="{BB962C8B-B14F-4D97-AF65-F5344CB8AC3E}">
        <p14:creationId xmlns:p14="http://schemas.microsoft.com/office/powerpoint/2010/main" val="60372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D68B00-297A-FD7C-B163-F8125AE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0" y="5515166"/>
            <a:ext cx="1682570" cy="5972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 GGZ 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Vesta/Aan huis</a:t>
            </a:r>
            <a:endParaRPr kumimoji="0" lang="nl-NL" sz="40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0" y="5381485"/>
            <a:ext cx="866922" cy="86456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16429" y="2242457"/>
            <a:ext cx="83275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	</a:t>
            </a:r>
            <a:r>
              <a:rPr lang="nl-BE" dirty="0" smtClean="0"/>
              <a:t>		</a:t>
            </a:r>
            <a:r>
              <a:rPr lang="nl-NL" sz="2000" b="1" i="1" dirty="0" smtClean="0">
                <a:solidFill>
                  <a:srgbClr val="70AD47"/>
                </a:solidFill>
                <a:latin typeface="Calibri Light" panose="020F0302020204030204"/>
              </a:rPr>
              <a:t>Kort </a:t>
            </a:r>
            <a:r>
              <a:rPr lang="nl-NL" sz="2000" b="1" i="1" dirty="0">
                <a:solidFill>
                  <a:srgbClr val="70AD47"/>
                </a:solidFill>
                <a:latin typeface="Calibri Light" panose="020F0302020204030204"/>
              </a:rPr>
              <a:t>traject : </a:t>
            </a:r>
            <a:r>
              <a:rPr lang="nl-NL" sz="2000" b="1" i="1" dirty="0" err="1">
                <a:solidFill>
                  <a:srgbClr val="70AD47"/>
                </a:solidFill>
                <a:latin typeface="Calibri Light" panose="020F0302020204030204"/>
              </a:rPr>
              <a:t>toeleiden</a:t>
            </a:r>
            <a:r>
              <a:rPr lang="nl-NL" sz="2000" b="1" i="1" dirty="0">
                <a:solidFill>
                  <a:srgbClr val="70AD47"/>
                </a:solidFill>
                <a:latin typeface="Calibri Light" panose="020F0302020204030204"/>
              </a:rPr>
              <a:t> naar gepaste hulpverlening</a:t>
            </a:r>
          </a:p>
          <a:p>
            <a:endParaRPr lang="nl-BE" sz="2000" dirty="0"/>
          </a:p>
          <a:p>
            <a:endParaRPr lang="nl-BE" sz="2000" dirty="0" smtClean="0"/>
          </a:p>
          <a:p>
            <a:endParaRPr lang="nl-BE" sz="2000" dirty="0"/>
          </a:p>
          <a:p>
            <a:r>
              <a:rPr lang="nl-BE" sz="2000" dirty="0" smtClean="0"/>
              <a:t>Kortdurend</a:t>
            </a:r>
            <a:endParaRPr lang="nl-BE" sz="2000" dirty="0"/>
          </a:p>
          <a:p>
            <a:r>
              <a:rPr lang="nl-BE" sz="2000" dirty="0"/>
              <a:t>Maximum 6 maanden </a:t>
            </a:r>
          </a:p>
          <a:p>
            <a:r>
              <a:rPr lang="nl-BE" sz="2000" dirty="0"/>
              <a:t>Samen op stap… / huisbezoeken</a:t>
            </a:r>
          </a:p>
          <a:p>
            <a:r>
              <a:rPr lang="nl-BE" sz="2000" dirty="0"/>
              <a:t>2 of 5 euro/</a:t>
            </a:r>
            <a:r>
              <a:rPr lang="nl-BE" sz="2000" dirty="0" err="1"/>
              <a:t>hb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67162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D68B00-297A-FD7C-B163-F8125AE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0" y="5515166"/>
            <a:ext cx="1682570" cy="5972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 GGZ 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Vesta/Aan</a:t>
            </a:r>
            <a:r>
              <a:rPr kumimoji="0" lang="nl-NL" sz="4000" b="1" i="0" u="sng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huis</a:t>
            </a:r>
            <a:endParaRPr kumimoji="0" lang="nl-NL" sz="40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0" y="5381485"/>
            <a:ext cx="866922" cy="86456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589314" y="1997839"/>
            <a:ext cx="75546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i="1" dirty="0" smtClean="0">
                <a:solidFill>
                  <a:srgbClr val="70AD47"/>
                </a:solidFill>
                <a:latin typeface="Calibri Light" panose="020F0302020204030204"/>
              </a:rPr>
              <a:t>	Lang </a:t>
            </a:r>
            <a:r>
              <a:rPr lang="nl-NL" sz="2000" b="1" i="1" dirty="0">
                <a:solidFill>
                  <a:srgbClr val="70AD47"/>
                </a:solidFill>
                <a:latin typeface="Calibri Light" panose="020F0302020204030204"/>
              </a:rPr>
              <a:t>traject : </a:t>
            </a:r>
            <a:r>
              <a:rPr lang="nl-BE" sz="2000" b="1" i="1" dirty="0">
                <a:solidFill>
                  <a:srgbClr val="70AD47"/>
                </a:solidFill>
                <a:latin typeface="Calibri Light" panose="020F0302020204030204"/>
              </a:rPr>
              <a:t>ondersteunen van cliënt en zijn context in de 	thuissituatie</a:t>
            </a:r>
            <a:r>
              <a:rPr lang="nl-BE" sz="2000" i="1" dirty="0"/>
              <a:t/>
            </a:r>
            <a:br>
              <a:rPr lang="nl-BE" sz="2000" i="1" dirty="0"/>
            </a:br>
            <a:endParaRPr lang="nl-BE" sz="2000" i="1" dirty="0"/>
          </a:p>
          <a:p>
            <a:endParaRPr lang="nl-BE" sz="2000" b="1" i="1" dirty="0">
              <a:solidFill>
                <a:srgbClr val="70AD47"/>
              </a:solidFill>
              <a:latin typeface="Calibri Light" panose="020F0302020204030204"/>
            </a:endParaRPr>
          </a:p>
          <a:p>
            <a:r>
              <a:rPr lang="nl-BE" sz="2000" dirty="0"/>
              <a:t>Wanneer geen alternatieven</a:t>
            </a:r>
          </a:p>
          <a:p>
            <a:r>
              <a:rPr lang="nl-BE" sz="2000" dirty="0"/>
              <a:t>Maximum 2 jaar (evaluatie om de 6 maanden)</a:t>
            </a:r>
          </a:p>
          <a:p>
            <a:r>
              <a:rPr lang="nl-BE" sz="2000" dirty="0"/>
              <a:t>Huisbezoeken </a:t>
            </a:r>
          </a:p>
          <a:p>
            <a:r>
              <a:rPr lang="nl-BE" sz="2000" dirty="0"/>
              <a:t>Kostprijs: 2EUR of 5EUR</a:t>
            </a:r>
          </a:p>
          <a:p>
            <a:r>
              <a:rPr lang="nl-BE" sz="2000" dirty="0"/>
              <a:t>Wachtlijst </a:t>
            </a:r>
          </a:p>
          <a:p>
            <a:r>
              <a:rPr lang="nl-BE" sz="2000" dirty="0"/>
              <a:t>Visie: herstelvisie</a:t>
            </a:r>
          </a:p>
        </p:txBody>
      </p:sp>
    </p:spTree>
    <p:extLst>
      <p:ext uri="{BB962C8B-B14F-4D97-AF65-F5344CB8AC3E}">
        <p14:creationId xmlns:p14="http://schemas.microsoft.com/office/powerpoint/2010/main" val="402126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D68B00-297A-FD7C-B163-F8125AE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0" y="5515166"/>
            <a:ext cx="1682570" cy="5972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 GGZ 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Vesta/Aan huis</a:t>
            </a:r>
            <a:endParaRPr kumimoji="0" lang="nl-NL" sz="40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0" y="5381485"/>
            <a:ext cx="866922" cy="86456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915886" y="1888981"/>
            <a:ext cx="64116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i="1" dirty="0" smtClean="0">
                <a:solidFill>
                  <a:srgbClr val="70AD47"/>
                </a:solidFill>
                <a:latin typeface="Calibri Light" panose="020F0302020204030204"/>
              </a:rPr>
              <a:t>		Samenwerking </a:t>
            </a:r>
            <a:r>
              <a:rPr lang="nl-BE" sz="2000" b="1" i="1" dirty="0">
                <a:solidFill>
                  <a:srgbClr val="70AD47"/>
                </a:solidFill>
                <a:latin typeface="Calibri Light" panose="020F0302020204030204"/>
              </a:rPr>
              <a:t>in de regio voor mobiele werking</a:t>
            </a:r>
          </a:p>
          <a:p>
            <a:endParaRPr lang="nl-BE" sz="2000" dirty="0"/>
          </a:p>
          <a:p>
            <a:r>
              <a:rPr lang="nl-BE" sz="2000" b="1" dirty="0"/>
              <a:t>Mobiele teams </a:t>
            </a:r>
            <a:r>
              <a:rPr lang="nl-BE" sz="2000" dirty="0"/>
              <a:t>ELZ Menen</a:t>
            </a:r>
          </a:p>
          <a:p>
            <a:pPr lvl="1"/>
            <a:r>
              <a:rPr lang="nl-BE" sz="2000" b="1" dirty="0" err="1"/>
              <a:t>Amphora</a:t>
            </a:r>
            <a:r>
              <a:rPr lang="nl-BE" sz="2000" dirty="0"/>
              <a:t> : langdurig zorgteam</a:t>
            </a:r>
          </a:p>
          <a:p>
            <a:pPr lvl="2"/>
            <a:r>
              <a:rPr lang="nl-BE" sz="2000" dirty="0"/>
              <a:t>VESTA doet screening, intake, overleg, </a:t>
            </a:r>
            <a:r>
              <a:rPr lang="nl-BE" sz="2000" dirty="0" err="1"/>
              <a:t>toeleiden</a:t>
            </a:r>
            <a:r>
              <a:rPr lang="nl-BE" sz="2000" dirty="0"/>
              <a:t> naar</a:t>
            </a:r>
          </a:p>
          <a:p>
            <a:pPr lvl="2"/>
            <a:r>
              <a:rPr lang="nl-BE" sz="2000" dirty="0"/>
              <a:t>Aanmeldingsnummer voor </a:t>
            </a:r>
            <a:r>
              <a:rPr lang="nl-BE" sz="2000" dirty="0" err="1"/>
              <a:t>Amphora</a:t>
            </a:r>
            <a:r>
              <a:rPr lang="nl-BE" sz="2000" dirty="0"/>
              <a:t> = ook nummer van VESTA</a:t>
            </a:r>
          </a:p>
          <a:p>
            <a:pPr lvl="2"/>
            <a:endParaRPr lang="nl-BE" sz="2000" dirty="0"/>
          </a:p>
          <a:p>
            <a:pPr lvl="1"/>
            <a:r>
              <a:rPr lang="nl-BE" sz="2000" b="1" dirty="0"/>
              <a:t>Impact  : </a:t>
            </a:r>
            <a:r>
              <a:rPr lang="nl-BE" sz="2000" dirty="0"/>
              <a:t>mobiel crisisteam</a:t>
            </a:r>
          </a:p>
          <a:p>
            <a:pPr lvl="2"/>
            <a:r>
              <a:rPr lang="nl-BE" sz="2000" b="1" dirty="0"/>
              <a:t>Surplus </a:t>
            </a:r>
            <a:r>
              <a:rPr lang="nl-BE" sz="2000" dirty="0"/>
              <a:t>middelen aanklampende zorg en ouderen </a:t>
            </a:r>
          </a:p>
        </p:txBody>
      </p:sp>
    </p:spTree>
    <p:extLst>
      <p:ext uri="{BB962C8B-B14F-4D97-AF65-F5344CB8AC3E}">
        <p14:creationId xmlns:p14="http://schemas.microsoft.com/office/powerpoint/2010/main" val="267242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D68B00-297A-FD7C-B163-F8125AE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0" y="5515166"/>
            <a:ext cx="1682570" cy="5972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 GGZ 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Vesta/Aan huis</a:t>
            </a:r>
            <a:endParaRPr kumimoji="0" lang="nl-NL" sz="40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0" y="5381485"/>
            <a:ext cx="866922" cy="86456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886586" y="2028614"/>
            <a:ext cx="76091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i="1" dirty="0">
                <a:solidFill>
                  <a:srgbClr val="70AD47"/>
                </a:solidFill>
                <a:latin typeface="Calibri Light" panose="020F0302020204030204"/>
              </a:rPr>
              <a:t>		</a:t>
            </a:r>
            <a:r>
              <a:rPr lang="nl-BE" sz="2000" b="1" i="1" dirty="0">
                <a:solidFill>
                  <a:srgbClr val="70AD47"/>
                </a:solidFill>
                <a:latin typeface="Calibri Light" panose="020F0302020204030204"/>
              </a:rPr>
              <a:t>Samenwerking in de regio voor mobiele begeleiding </a:t>
            </a:r>
          </a:p>
          <a:p>
            <a:endParaRPr lang="nl-BE" sz="2000" b="1" dirty="0"/>
          </a:p>
          <a:p>
            <a:r>
              <a:rPr lang="nl-BE" sz="2000" b="1" dirty="0"/>
              <a:t>Mobiel crisisteam </a:t>
            </a:r>
            <a:r>
              <a:rPr lang="nl-BE" sz="2000" dirty="0"/>
              <a:t>ELZ Kortrijk</a:t>
            </a:r>
          </a:p>
          <a:p>
            <a:pPr lvl="1"/>
            <a:r>
              <a:rPr lang="nl-BE" sz="2000" b="1" dirty="0"/>
              <a:t>Surplus</a:t>
            </a:r>
            <a:r>
              <a:rPr lang="nl-BE" sz="2000" dirty="0"/>
              <a:t> middelen aanklampende zorg en ouderen </a:t>
            </a:r>
          </a:p>
          <a:p>
            <a:pPr lvl="1"/>
            <a:endParaRPr lang="nl-BE" sz="2000" b="1" dirty="0"/>
          </a:p>
          <a:p>
            <a:r>
              <a:rPr lang="nl-BE" sz="2000" b="1" dirty="0"/>
              <a:t>PZT De Fender</a:t>
            </a:r>
            <a:r>
              <a:rPr lang="nl-BE" sz="2000" dirty="0"/>
              <a:t>: gekende cliënten in kliniek Heilige Familie (opname of consultatie bij psychiater)</a:t>
            </a:r>
          </a:p>
          <a:p>
            <a:pPr lvl="1"/>
            <a:r>
              <a:rPr lang="nl-BE" sz="2000" dirty="0"/>
              <a:t>Woonachtig in straal van 15 km rond het ziekenhuis</a:t>
            </a:r>
          </a:p>
          <a:p>
            <a:pPr lvl="1"/>
            <a:r>
              <a:rPr lang="nl-BE" sz="2000" dirty="0"/>
              <a:t>Begeleiding aan huis of nazorg, maximum 1 jaar</a:t>
            </a:r>
          </a:p>
          <a:p>
            <a:r>
              <a:rPr lang="nl-BE" sz="2000" dirty="0"/>
              <a:t>Mobiel langdurig zorgteam ELZ Kortrijk , in wording ? </a:t>
            </a:r>
          </a:p>
        </p:txBody>
      </p:sp>
    </p:spTree>
    <p:extLst>
      <p:ext uri="{BB962C8B-B14F-4D97-AF65-F5344CB8AC3E}">
        <p14:creationId xmlns:p14="http://schemas.microsoft.com/office/powerpoint/2010/main" val="277683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D68B00-297A-FD7C-B163-F8125AE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0" y="5515166"/>
            <a:ext cx="1682570" cy="5972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 GGZ 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Vesta/Aan huis</a:t>
            </a:r>
            <a:endParaRPr kumimoji="0" lang="nl-NL" sz="40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0" y="5381485"/>
            <a:ext cx="866922" cy="86456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b="1" i="1" dirty="0">
                <a:solidFill>
                  <a:srgbClr val="70AD47"/>
                </a:solidFill>
                <a:latin typeface="Calibri Light" panose="020F0302020204030204"/>
              </a:rPr>
              <a:t>	</a:t>
            </a:r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1436914" y="2136339"/>
            <a:ext cx="77070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i="1" dirty="0">
                <a:solidFill>
                  <a:srgbClr val="70AD47"/>
                </a:solidFill>
                <a:latin typeface="Calibri Light" panose="020F0302020204030204"/>
              </a:rPr>
              <a:t>	</a:t>
            </a:r>
            <a:r>
              <a:rPr lang="nl-BE" sz="2000" b="1" i="1" dirty="0">
                <a:solidFill>
                  <a:srgbClr val="70AD47"/>
                </a:solidFill>
                <a:latin typeface="Calibri Light" panose="020F0302020204030204"/>
              </a:rPr>
              <a:t>Samenwerking in de regio voor mobiele begeleiding </a:t>
            </a:r>
          </a:p>
          <a:p>
            <a:endParaRPr lang="nl-BE" sz="2000" b="1" dirty="0"/>
          </a:p>
          <a:p>
            <a:r>
              <a:rPr lang="nl-BE" sz="2000" b="1" dirty="0"/>
              <a:t>W-Move team </a:t>
            </a:r>
            <a:r>
              <a:rPr lang="nl-BE" sz="2000" dirty="0"/>
              <a:t>ELZ Waregem</a:t>
            </a:r>
          </a:p>
          <a:p>
            <a:pPr lvl="1"/>
            <a:r>
              <a:rPr lang="nl-BE" sz="2000" dirty="0"/>
              <a:t> </a:t>
            </a:r>
            <a:r>
              <a:rPr lang="nl-BE" sz="2000" b="1" dirty="0"/>
              <a:t>uitsluitend</a:t>
            </a:r>
            <a:r>
              <a:rPr lang="nl-BE" sz="2000" dirty="0"/>
              <a:t> middelen aanklampende zorg en ouderen </a:t>
            </a:r>
          </a:p>
          <a:p>
            <a:pPr lvl="1"/>
            <a:endParaRPr lang="nl-BE" sz="2000" dirty="0"/>
          </a:p>
          <a:p>
            <a:r>
              <a:rPr lang="nl-BE" sz="2000" b="1" dirty="0"/>
              <a:t>PZT Waregem</a:t>
            </a:r>
            <a:r>
              <a:rPr lang="nl-BE" sz="2000" dirty="0"/>
              <a:t>: gekende cliënten in ZH Waregem (consultatie bij psychiater)</a:t>
            </a:r>
          </a:p>
          <a:p>
            <a:pPr lvl="1"/>
            <a:r>
              <a:rPr lang="nl-BE" sz="2000" dirty="0"/>
              <a:t>Woonachtig in Groot Waregem</a:t>
            </a:r>
          </a:p>
          <a:p>
            <a:pPr lvl="1"/>
            <a:r>
              <a:rPr lang="nl-BE" sz="2000" dirty="0"/>
              <a:t>Begeleiding aan huis, max 1 jaar</a:t>
            </a:r>
          </a:p>
        </p:txBody>
      </p:sp>
    </p:spTree>
    <p:extLst>
      <p:ext uri="{BB962C8B-B14F-4D97-AF65-F5344CB8AC3E}">
        <p14:creationId xmlns:p14="http://schemas.microsoft.com/office/powerpoint/2010/main" val="1380938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D68B00-297A-FD7C-B163-F8125AE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0" y="5515166"/>
            <a:ext cx="1682570" cy="5972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 GGZ 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Vesta/Aan huis</a:t>
            </a:r>
            <a:endParaRPr kumimoji="0" lang="nl-NL" sz="40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0" y="5381485"/>
            <a:ext cx="866922" cy="86456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b="1" i="1" dirty="0">
                <a:solidFill>
                  <a:srgbClr val="70AD47"/>
                </a:solidFill>
                <a:latin typeface="Calibri Light" panose="020F0302020204030204"/>
              </a:rPr>
              <a:t>	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1665514" y="2136339"/>
            <a:ext cx="7478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nl-BE" sz="2000" b="1" i="1" dirty="0">
                <a:solidFill>
                  <a:srgbClr val="70AD47"/>
                </a:solidFill>
                <a:latin typeface="Calibri Light" panose="020F0302020204030204"/>
              </a:rPr>
              <a:t>Samenwerking in de regio voor mobiele begeleiding </a:t>
            </a:r>
          </a:p>
          <a:p>
            <a:endParaRPr lang="nl-BE" sz="2000" b="1" dirty="0"/>
          </a:p>
          <a:p>
            <a:r>
              <a:rPr lang="nl-BE" sz="2000" b="1" dirty="0"/>
              <a:t>ANZOH</a:t>
            </a:r>
          </a:p>
          <a:p>
            <a:pPr lvl="1"/>
            <a:r>
              <a:rPr lang="nl-BE" sz="2000" dirty="0"/>
              <a:t>Team aanklampende zorg voor sociaal huurders</a:t>
            </a:r>
          </a:p>
          <a:p>
            <a:pPr lvl="1"/>
            <a:r>
              <a:rPr lang="nl-BE" sz="2000" dirty="0"/>
              <a:t>Regio ZW-Vlaanderen</a:t>
            </a:r>
          </a:p>
          <a:p>
            <a:pPr lvl="1"/>
            <a:endParaRPr lang="nl-BE" sz="2000" dirty="0"/>
          </a:p>
          <a:p>
            <a:r>
              <a:rPr lang="nl-BE" sz="2000" b="1" dirty="0"/>
              <a:t>Dia-Mo</a:t>
            </a:r>
          </a:p>
          <a:p>
            <a:pPr lvl="1"/>
            <a:r>
              <a:rPr lang="nl-BE" sz="2000" dirty="0"/>
              <a:t>een dienst voor mensen met dubbeldiagnose (mensen met een beperking en een psychische kwetsbaarheid)  </a:t>
            </a:r>
          </a:p>
        </p:txBody>
      </p:sp>
    </p:spTree>
    <p:extLst>
      <p:ext uri="{BB962C8B-B14F-4D97-AF65-F5344CB8AC3E}">
        <p14:creationId xmlns:p14="http://schemas.microsoft.com/office/powerpoint/2010/main" val="186472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D68B00-297A-FD7C-B163-F8125AE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0" y="5515166"/>
            <a:ext cx="1682570" cy="5972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 GGZ </a:t>
            </a:r>
            <a:r>
              <a:rPr kumimoji="0" lang="nl-NL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Vesta/Aan huis</a:t>
            </a:r>
            <a:endParaRPr kumimoji="0" lang="nl-NL" sz="40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0" y="5381485"/>
            <a:ext cx="866922" cy="86456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b="1" i="1" dirty="0">
                <a:solidFill>
                  <a:srgbClr val="70AD47"/>
                </a:solidFill>
                <a:latin typeface="Calibri Light" panose="020F0302020204030204"/>
              </a:rPr>
              <a:t>	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 </a:t>
            </a:r>
          </a:p>
        </p:txBody>
      </p:sp>
      <p:sp>
        <p:nvSpPr>
          <p:cNvPr id="2" name="Rechthoek 1"/>
          <p:cNvSpPr/>
          <p:nvPr/>
        </p:nvSpPr>
        <p:spPr>
          <a:xfrm>
            <a:off x="1578429" y="1566952"/>
            <a:ext cx="75655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i="1" dirty="0" smtClean="0">
                <a:solidFill>
                  <a:srgbClr val="70AD47"/>
                </a:solidFill>
                <a:latin typeface="Calibri Light" panose="020F0302020204030204"/>
              </a:rPr>
              <a:t>		Aanmelden </a:t>
            </a:r>
            <a:r>
              <a:rPr lang="nl-BE" sz="2000" b="1" i="1" dirty="0">
                <a:solidFill>
                  <a:srgbClr val="70AD47"/>
                </a:solidFill>
                <a:latin typeface="Calibri Light" panose="020F0302020204030204"/>
              </a:rPr>
              <a:t>voor mobiele begeleiding ?  </a:t>
            </a:r>
          </a:p>
          <a:p>
            <a:endParaRPr lang="nl-BE" sz="2000" b="1" dirty="0"/>
          </a:p>
          <a:p>
            <a:pPr lvl="0">
              <a:defRPr/>
            </a:pPr>
            <a:endParaRPr lang="nl-NL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Telefoonpermanentie: </a:t>
            </a:r>
            <a:r>
              <a:rPr lang="nl-NL" sz="2000" b="1" u="sng" dirty="0">
                <a:solidFill>
                  <a:prstClr val="black"/>
                </a:solidFill>
                <a:latin typeface="Calibri Light" panose="020F0302020204030204"/>
              </a:rPr>
              <a:t>0498/524173</a:t>
            </a:r>
          </a:p>
          <a:p>
            <a:pPr lvl="0">
              <a:defRPr/>
            </a:pPr>
            <a:endParaRPr lang="nl-NL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Elke voormiddag tussen 8u30 en 12u30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Op dinsdag en donderdagavond tussen 16 en 19u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Mogelijkheid tot inspreken op het antwoordapparaat in de namiddag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nl-BE" sz="2000" dirty="0">
                <a:solidFill>
                  <a:prstClr val="black"/>
                </a:solidFill>
                <a:latin typeface="Calibri Light" panose="020F0302020204030204"/>
              </a:rPr>
              <a:t>Via mail: </a:t>
            </a:r>
            <a:r>
              <a:rPr lang="nl-BE" sz="2000" b="1" dirty="0">
                <a:solidFill>
                  <a:prstClr val="black"/>
                </a:solidFill>
                <a:latin typeface="Calibri Light" panose="020F0302020204030204"/>
                <a:hlinkClick r:id="rId4"/>
              </a:rPr>
              <a:t>oriënteringspunt@vestazwvl.be</a:t>
            </a:r>
            <a:r>
              <a:rPr lang="nl-BE" sz="20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nl-BE" sz="2000" dirty="0">
                <a:solidFill>
                  <a:prstClr val="black"/>
                </a:solidFill>
                <a:latin typeface="Calibri Light" panose="020F0302020204030204"/>
              </a:rPr>
              <a:t>Aanmeldingsformulier via </a:t>
            </a:r>
            <a:r>
              <a:rPr lang="nl-BE" sz="2000" b="1" dirty="0">
                <a:solidFill>
                  <a:prstClr val="black"/>
                </a:solidFill>
                <a:latin typeface="Calibri Light" panose="020F0302020204030204"/>
                <a:hlinkClick r:id="rId5"/>
              </a:rPr>
              <a:t>www.orienteringspuntvesta.be</a:t>
            </a:r>
            <a:r>
              <a:rPr lang="nl-BE" sz="20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03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27600" y="4505169"/>
            <a:ext cx="3086855" cy="1667031"/>
          </a:xfrm>
          <a:custGeom>
            <a:avLst/>
            <a:gdLst/>
            <a:ahLst/>
            <a:cxnLst/>
            <a:rect l="l" t="t" r="r" b="b"/>
            <a:pathLst>
              <a:path w="4630282" h="2500547">
                <a:moveTo>
                  <a:pt x="0" y="0"/>
                </a:moveTo>
                <a:lnTo>
                  <a:pt x="4630282" y="0"/>
                </a:lnTo>
                <a:lnTo>
                  <a:pt x="4630282" y="2500547"/>
                </a:lnTo>
                <a:lnTo>
                  <a:pt x="0" y="2500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58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32801" y="4674032"/>
            <a:ext cx="3299099" cy="1496273"/>
          </a:xfrm>
          <a:custGeom>
            <a:avLst/>
            <a:gdLst/>
            <a:ahLst/>
            <a:cxnLst/>
            <a:rect l="l" t="t" r="r" b="b"/>
            <a:pathLst>
              <a:path w="4948649" h="2244410">
                <a:moveTo>
                  <a:pt x="0" y="0"/>
                </a:moveTo>
                <a:lnTo>
                  <a:pt x="4948649" y="0"/>
                </a:lnTo>
                <a:lnTo>
                  <a:pt x="4948649" y="2244410"/>
                </a:lnTo>
                <a:lnTo>
                  <a:pt x="0" y="22444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831083"/>
            <a:ext cx="1082040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4281" spc="-85">
                <a:solidFill>
                  <a:srgbClr val="634C50"/>
                </a:solidFill>
                <a:latin typeface="Gotham Condensed Bold"/>
              </a:rPr>
              <a:t>WAT IS EEN HERSTELACADEMIE 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74267" y="2083562"/>
            <a:ext cx="3310307" cy="1870994"/>
            <a:chOff x="0" y="0"/>
            <a:chExt cx="6620615" cy="374198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620615" cy="3710609"/>
            </a:xfrm>
            <a:prstGeom prst="rect">
              <a:avLst/>
            </a:prstGeom>
            <a:solidFill>
              <a:srgbClr val="A6DB8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61630"/>
              <a:ext cx="6620615" cy="3180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9"/>
                </a:lnSpc>
              </a:pPr>
              <a:r>
                <a:rPr lang="en-US" sz="2206">
                  <a:solidFill>
                    <a:srgbClr val="634C50"/>
                  </a:solidFill>
                  <a:latin typeface="Source Sans Pro"/>
                </a:rPr>
                <a:t>Een samenwerking tussen verschillende actoren in de regio. </a:t>
              </a:r>
            </a:p>
            <a:p>
              <a:pPr algn="ctr">
                <a:lnSpc>
                  <a:spcPts val="3089"/>
                </a:lnSpc>
                <a:spcBef>
                  <a:spcPct val="0"/>
                </a:spcBef>
              </a:pPr>
              <a:endParaRPr lang="en-US" sz="2206">
                <a:solidFill>
                  <a:srgbClr val="634C50"/>
                </a:solidFill>
                <a:latin typeface="Source Sans Pro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74267" y="4316896"/>
            <a:ext cx="3310307" cy="1870994"/>
            <a:chOff x="0" y="0"/>
            <a:chExt cx="6620615" cy="3741987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6620615" cy="3710609"/>
            </a:xfrm>
            <a:prstGeom prst="rect">
              <a:avLst/>
            </a:prstGeom>
            <a:solidFill>
              <a:srgbClr val="A6DB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561630"/>
              <a:ext cx="6620615" cy="3180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9"/>
                </a:lnSpc>
                <a:spcBef>
                  <a:spcPct val="0"/>
                </a:spcBef>
              </a:pPr>
              <a:r>
                <a:rPr lang="en-US" sz="2206">
                  <a:solidFill>
                    <a:srgbClr val="634C50"/>
                  </a:solidFill>
                  <a:latin typeface="Source Sans Pro"/>
                </a:rPr>
                <a:t>Opgericht door Vlaanderen, met de steun van het departement Welzijn. </a:t>
              </a:r>
            </a:p>
          </p:txBody>
        </p:sp>
      </p:grpSp>
      <p:sp>
        <p:nvSpPr>
          <p:cNvPr id="11" name="Freeform 2"/>
          <p:cNvSpPr/>
          <p:nvPr/>
        </p:nvSpPr>
        <p:spPr>
          <a:xfrm>
            <a:off x="6242819" y="1923608"/>
            <a:ext cx="3850904" cy="2183969"/>
          </a:xfrm>
          <a:custGeom>
            <a:avLst/>
            <a:gdLst/>
            <a:ahLst/>
            <a:cxnLst/>
            <a:rect l="l" t="t" r="r" b="b"/>
            <a:pathLst>
              <a:path w="18258312" h="10287000">
                <a:moveTo>
                  <a:pt x="0" y="0"/>
                </a:moveTo>
                <a:lnTo>
                  <a:pt x="18258312" y="0"/>
                </a:lnTo>
                <a:lnTo>
                  <a:pt x="1825831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18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D68B00-297A-FD7C-B163-F8125AE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0" y="5515166"/>
            <a:ext cx="1682570" cy="5972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D7F38F-6673-438B-52C9-9039BB4A9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3" t="23830" r="29229" b="26241"/>
          <a:stretch/>
        </p:blipFill>
        <p:spPr>
          <a:xfrm>
            <a:off x="8419151" y="375804"/>
            <a:ext cx="2759119" cy="49805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 GGZ Vesta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solidFill>
                  <a:prstClr val="black"/>
                </a:solidFill>
                <a:latin typeface="Calibri Light" panose="020F0302020204030204"/>
              </a:rPr>
              <a:t>Initiatief van Netwerk GGZ Zuid-West</a:t>
            </a:r>
            <a:r>
              <a:rPr lang="nl-BE" sz="2000" dirty="0">
                <a:solidFill>
                  <a:prstClr val="black"/>
                </a:solidFill>
                <a:latin typeface="Calibri Light" panose="020F0302020204030204"/>
              </a:rPr>
              <a:t>-</a:t>
            </a:r>
            <a:r>
              <a:rPr lang="nl-BE" sz="2000" dirty="0" smtClean="0">
                <a:solidFill>
                  <a:prstClr val="black"/>
                </a:solidFill>
                <a:latin typeface="Calibri Light" panose="020F0302020204030204"/>
              </a:rPr>
              <a:t>Vlaanderen en uitbreiding van huidige werking van Vesta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nl-BE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solidFill>
                  <a:prstClr val="black"/>
                </a:solidFill>
                <a:latin typeface="Calibri Light" panose="020F0302020204030204"/>
              </a:rPr>
              <a:t>In afstemming en in overleg met het CAW </a:t>
            </a:r>
            <a:r>
              <a:rPr lang="nl-BE" sz="2000" dirty="0" err="1" smtClean="0">
                <a:solidFill>
                  <a:prstClr val="black"/>
                </a:solidFill>
                <a:latin typeface="Calibri Light" panose="020F0302020204030204"/>
              </a:rPr>
              <a:t>Zuid-West</a:t>
            </a:r>
            <a:r>
              <a:rPr lang="nl-BE" sz="2000" dirty="0" smtClean="0">
                <a:solidFill>
                  <a:prstClr val="black"/>
                </a:solidFill>
                <a:latin typeface="Calibri Light" panose="020F0302020204030204"/>
              </a:rPr>
              <a:t> Vlaanderen en WINGG : zie folder ‘de snelle weg naar de juiste hulp in psychische zorg’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Naamswijziging van Psychiatrisch Ondersteuningsteam naar Oriënteringspunt GGZ VESTA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nl-NL" sz="2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Gewijzigd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0" y="5381485"/>
            <a:ext cx="866922" cy="8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831083"/>
            <a:ext cx="1082040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4281" spc="-85">
                <a:solidFill>
                  <a:srgbClr val="634C50"/>
                </a:solidFill>
                <a:latin typeface="Gotham Condensed Bold"/>
              </a:rPr>
              <a:t>DOEL VAN DE HERSTELACADEMIE</a:t>
            </a:r>
          </a:p>
        </p:txBody>
      </p:sp>
      <p:sp>
        <p:nvSpPr>
          <p:cNvPr id="3" name="AutoShape 3"/>
          <p:cNvSpPr/>
          <p:nvPr/>
        </p:nvSpPr>
        <p:spPr>
          <a:xfrm>
            <a:off x="685801" y="2427021"/>
            <a:ext cx="3310307" cy="3745179"/>
          </a:xfrm>
          <a:prstGeom prst="rect">
            <a:avLst/>
          </a:prstGeom>
          <a:solidFill>
            <a:srgbClr val="A6DB80"/>
          </a:solidFill>
        </p:spPr>
      </p:sp>
      <p:sp>
        <p:nvSpPr>
          <p:cNvPr id="4" name="TextBox 4"/>
          <p:cNvSpPr txBox="1"/>
          <p:nvPr/>
        </p:nvSpPr>
        <p:spPr>
          <a:xfrm>
            <a:off x="835323" y="2846063"/>
            <a:ext cx="2970523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5"/>
              </a:lnSpc>
              <a:spcBef>
                <a:spcPct val="0"/>
              </a:spcBef>
            </a:pPr>
            <a:r>
              <a:rPr lang="en-US" sz="2204">
                <a:solidFill>
                  <a:srgbClr val="634C50"/>
                </a:solidFill>
                <a:latin typeface="Source Sans Pro"/>
              </a:rPr>
              <a:t>Het aanbieden van </a:t>
            </a:r>
            <a:r>
              <a:rPr lang="en-US" sz="2204">
                <a:solidFill>
                  <a:srgbClr val="634C50"/>
                </a:solidFill>
                <a:latin typeface="Source Sans Pro Bold"/>
              </a:rPr>
              <a:t>laagdrempelige educatie</a:t>
            </a:r>
            <a:r>
              <a:rPr lang="en-US" sz="2204">
                <a:solidFill>
                  <a:srgbClr val="634C50"/>
                </a:solidFill>
                <a:latin typeface="Source Sans Pro"/>
              </a:rPr>
              <a:t> binnen het grotere geheel van een therapeutisch proces. </a:t>
            </a:r>
          </a:p>
        </p:txBody>
      </p:sp>
      <p:sp>
        <p:nvSpPr>
          <p:cNvPr id="5" name="AutoShape 5"/>
          <p:cNvSpPr/>
          <p:nvPr/>
        </p:nvSpPr>
        <p:spPr>
          <a:xfrm>
            <a:off x="4440847" y="2427021"/>
            <a:ext cx="3310307" cy="3745179"/>
          </a:xfrm>
          <a:prstGeom prst="rect">
            <a:avLst/>
          </a:prstGeom>
          <a:solidFill>
            <a:srgbClr val="A6DB80"/>
          </a:solidFill>
        </p:spPr>
      </p:sp>
      <p:sp>
        <p:nvSpPr>
          <p:cNvPr id="6" name="TextBox 6"/>
          <p:cNvSpPr txBox="1"/>
          <p:nvPr/>
        </p:nvSpPr>
        <p:spPr>
          <a:xfrm>
            <a:off x="4654695" y="2846063"/>
            <a:ext cx="2882611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4"/>
              </a:lnSpc>
            </a:pPr>
            <a:r>
              <a:rPr lang="en-US" sz="2139">
                <a:solidFill>
                  <a:srgbClr val="634C50"/>
                </a:solidFill>
                <a:latin typeface="Source Sans Pro"/>
              </a:rPr>
              <a:t>Mensen  ondersteunen in hun </a:t>
            </a:r>
            <a:r>
              <a:rPr lang="en-US" sz="2139">
                <a:solidFill>
                  <a:srgbClr val="634C50"/>
                </a:solidFill>
                <a:latin typeface="Source Sans Pro Bold"/>
              </a:rPr>
              <a:t>persoonlijke groei en ontwikkeling</a:t>
            </a:r>
            <a:r>
              <a:rPr lang="en-US" sz="2139">
                <a:solidFill>
                  <a:srgbClr val="634C50"/>
                </a:solidFill>
                <a:latin typeface="Source Sans Pro"/>
              </a:rPr>
              <a:t>. </a:t>
            </a:r>
          </a:p>
          <a:p>
            <a:pPr>
              <a:lnSpc>
                <a:spcPts val="2994"/>
              </a:lnSpc>
              <a:spcBef>
                <a:spcPct val="0"/>
              </a:spcBef>
            </a:pPr>
            <a:r>
              <a:rPr lang="en-US" sz="2139">
                <a:solidFill>
                  <a:srgbClr val="634C50"/>
                </a:solidFill>
                <a:latin typeface="Source Sans Pro"/>
              </a:rPr>
              <a:t>Daarbij zetten we sterk in op het positief inzetten van hun eigen krachten en talenten. </a:t>
            </a:r>
          </a:p>
        </p:txBody>
      </p:sp>
      <p:sp>
        <p:nvSpPr>
          <p:cNvPr id="7" name="AutoShape 7"/>
          <p:cNvSpPr/>
          <p:nvPr/>
        </p:nvSpPr>
        <p:spPr>
          <a:xfrm>
            <a:off x="8195893" y="2427021"/>
            <a:ext cx="3310307" cy="3745179"/>
          </a:xfrm>
          <a:prstGeom prst="rect">
            <a:avLst/>
          </a:prstGeom>
          <a:solidFill>
            <a:srgbClr val="A6DB80"/>
          </a:solidFill>
        </p:spPr>
      </p:sp>
      <p:sp>
        <p:nvSpPr>
          <p:cNvPr id="8" name="TextBox 8"/>
          <p:cNvSpPr txBox="1"/>
          <p:nvPr/>
        </p:nvSpPr>
        <p:spPr>
          <a:xfrm>
            <a:off x="8411553" y="2846063"/>
            <a:ext cx="2970523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5"/>
              </a:lnSpc>
            </a:pPr>
            <a:r>
              <a:rPr lang="en-US" sz="2204">
                <a:solidFill>
                  <a:srgbClr val="634C50"/>
                </a:solidFill>
                <a:latin typeface="Source Sans Pro"/>
              </a:rPr>
              <a:t>Een </a:t>
            </a:r>
            <a:r>
              <a:rPr lang="en-US" sz="2204">
                <a:solidFill>
                  <a:srgbClr val="634C50"/>
                </a:solidFill>
                <a:latin typeface="Source Sans Pro Bold"/>
              </a:rPr>
              <a:t>open cursusaanbod</a:t>
            </a:r>
            <a:r>
              <a:rPr lang="en-US" sz="2204">
                <a:solidFill>
                  <a:srgbClr val="634C50"/>
                </a:solidFill>
                <a:latin typeface="Source Sans Pro"/>
              </a:rPr>
              <a:t> aanbieden met korte en flexibele sessies die gegeven worden in </a:t>
            </a:r>
          </a:p>
          <a:p>
            <a:pPr>
              <a:lnSpc>
                <a:spcPts val="3085"/>
              </a:lnSpc>
              <a:spcBef>
                <a:spcPct val="0"/>
              </a:spcBef>
            </a:pPr>
            <a:r>
              <a:rPr lang="en-US" sz="2204">
                <a:solidFill>
                  <a:srgbClr val="634C50"/>
                </a:solidFill>
                <a:latin typeface="Source Sans Pro Bold"/>
              </a:rPr>
              <a:t>co-productie </a:t>
            </a:r>
            <a:r>
              <a:rPr lang="en-US" sz="2204">
                <a:solidFill>
                  <a:srgbClr val="634C50"/>
                </a:solidFill>
                <a:latin typeface="Source Sans Pro"/>
              </a:rPr>
              <a:t>door een professional en een ervarings-deskundige. </a:t>
            </a:r>
          </a:p>
        </p:txBody>
      </p:sp>
    </p:spTree>
    <p:extLst>
      <p:ext uri="{BB962C8B-B14F-4D97-AF65-F5344CB8AC3E}">
        <p14:creationId xmlns:p14="http://schemas.microsoft.com/office/powerpoint/2010/main" val="16879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3449" y="2938862"/>
            <a:ext cx="209518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2"/>
              </a:lnSpc>
            </a:pPr>
            <a:endParaRPr sz="1200"/>
          </a:p>
        </p:txBody>
      </p:sp>
      <p:sp>
        <p:nvSpPr>
          <p:cNvPr id="3" name="TextBox 3"/>
          <p:cNvSpPr txBox="1"/>
          <p:nvPr/>
        </p:nvSpPr>
        <p:spPr>
          <a:xfrm>
            <a:off x="1931468" y="875742"/>
            <a:ext cx="8329065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4"/>
              </a:lnSpc>
              <a:spcBef>
                <a:spcPct val="0"/>
              </a:spcBef>
            </a:pPr>
            <a:r>
              <a:rPr lang="en-US" sz="4740" spc="-95">
                <a:solidFill>
                  <a:srgbClr val="634C50"/>
                </a:solidFill>
                <a:latin typeface="Gotham Condensed Bold"/>
              </a:rPr>
              <a:t>DOELGROEP / REGIO / WERKWIJZE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425821" y="2030257"/>
            <a:ext cx="2607947" cy="3417799"/>
            <a:chOff x="0" y="0"/>
            <a:chExt cx="1030300" cy="13502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0300" cy="1350242"/>
            </a:xfrm>
            <a:custGeom>
              <a:avLst/>
              <a:gdLst/>
              <a:ahLst/>
              <a:cxnLst/>
              <a:rect l="l" t="t" r="r" b="b"/>
              <a:pathLst>
                <a:path w="1030300" h="1350242">
                  <a:moveTo>
                    <a:pt x="0" y="0"/>
                  </a:moveTo>
                  <a:lnTo>
                    <a:pt x="1030300" y="0"/>
                  </a:lnTo>
                  <a:lnTo>
                    <a:pt x="1030300" y="1350242"/>
                  </a:lnTo>
                  <a:lnTo>
                    <a:pt x="0" y="1350242"/>
                  </a:lnTo>
                  <a:close/>
                </a:path>
              </a:pathLst>
            </a:custGeom>
            <a:solidFill>
              <a:srgbClr val="A6DB8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731067" y="2421452"/>
            <a:ext cx="209315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866">
                <a:solidFill>
                  <a:srgbClr val="634C50"/>
                </a:solidFill>
                <a:latin typeface="Source Sans Pro Bold"/>
              </a:rPr>
              <a:t>Regio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83219" y="2907429"/>
            <a:ext cx="2055736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6">
                <a:solidFill>
                  <a:srgbClr val="634C50"/>
                </a:solidFill>
                <a:latin typeface="Source Sans Pro"/>
              </a:rPr>
              <a:t>We organiseren sessies voor regio Zuid-West-Vlaanderen. De sessies gaan door op verschillende locaties in Kortrijk, Menen en Waregem.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160769" y="2030257"/>
            <a:ext cx="2607947" cy="3417799"/>
            <a:chOff x="0" y="0"/>
            <a:chExt cx="1030300" cy="13502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30300" cy="1350242"/>
            </a:xfrm>
            <a:custGeom>
              <a:avLst/>
              <a:gdLst/>
              <a:ahLst/>
              <a:cxnLst/>
              <a:rect l="l" t="t" r="r" b="b"/>
              <a:pathLst>
                <a:path w="1030300" h="1350242">
                  <a:moveTo>
                    <a:pt x="0" y="0"/>
                  </a:moveTo>
                  <a:lnTo>
                    <a:pt x="1030300" y="0"/>
                  </a:lnTo>
                  <a:lnTo>
                    <a:pt x="1030300" y="1350242"/>
                  </a:lnTo>
                  <a:lnTo>
                    <a:pt x="0" y="1350242"/>
                  </a:lnTo>
                  <a:close/>
                </a:path>
              </a:pathLst>
            </a:custGeom>
            <a:solidFill>
              <a:srgbClr val="A6DB8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522052" y="2421452"/>
            <a:ext cx="209315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866">
                <a:solidFill>
                  <a:srgbClr val="634C50"/>
                </a:solidFill>
                <a:latin typeface="Source Sans Pro Bold"/>
              </a:rPr>
              <a:t>Inschrijven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18167" y="3199529"/>
            <a:ext cx="205573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6">
                <a:solidFill>
                  <a:srgbClr val="634C50"/>
                </a:solidFill>
                <a:latin typeface="Source Sans Pro"/>
              </a:rPr>
              <a:t>Inschrijven vooraf is noodzakelijk en  kan steeds via onze website of telefonisch. </a:t>
            </a:r>
          </a:p>
          <a:p>
            <a:pPr algn="ctr">
              <a:lnSpc>
                <a:spcPts val="2333"/>
              </a:lnSpc>
            </a:pPr>
            <a:endParaRPr lang="en-US" sz="1666">
              <a:solidFill>
                <a:srgbClr val="634C50"/>
              </a:solidFill>
              <a:latin typeface="Source Sans Pro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8895716" y="2030257"/>
            <a:ext cx="2610484" cy="3417799"/>
            <a:chOff x="0" y="0"/>
            <a:chExt cx="1030300" cy="13489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30300" cy="1348930"/>
            </a:xfrm>
            <a:custGeom>
              <a:avLst/>
              <a:gdLst/>
              <a:ahLst/>
              <a:cxnLst/>
              <a:rect l="l" t="t" r="r" b="b"/>
              <a:pathLst>
                <a:path w="1030300" h="1348930">
                  <a:moveTo>
                    <a:pt x="0" y="0"/>
                  </a:moveTo>
                  <a:lnTo>
                    <a:pt x="1030300" y="0"/>
                  </a:lnTo>
                  <a:lnTo>
                    <a:pt x="1030300" y="1348930"/>
                  </a:lnTo>
                  <a:lnTo>
                    <a:pt x="0" y="1348930"/>
                  </a:lnTo>
                  <a:close/>
                </a:path>
              </a:pathLst>
            </a:custGeom>
            <a:solidFill>
              <a:srgbClr val="A6DB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99" tIns="33899" rIns="33899" bIns="33899" rtlCol="0" anchor="ctr"/>
            <a:lstStyle/>
            <a:p>
              <a:pPr algn="ctr">
                <a:lnSpc>
                  <a:spcPts val="1679"/>
                </a:lnSpc>
              </a:pPr>
              <a:endParaRPr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106022" y="2421452"/>
            <a:ext cx="218987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2"/>
              </a:lnSpc>
            </a:pPr>
            <a:r>
              <a:rPr lang="en-US" sz="1868">
                <a:solidFill>
                  <a:srgbClr val="634C50"/>
                </a:solidFill>
                <a:latin typeface="Source Sans Pro Bold"/>
              </a:rPr>
              <a:t>Kostprijs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06022" y="3338157"/>
            <a:ext cx="215072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5"/>
              </a:lnSpc>
            </a:pPr>
            <a:r>
              <a:rPr lang="en-US" sz="1668">
                <a:solidFill>
                  <a:srgbClr val="634C50"/>
                </a:solidFill>
                <a:latin typeface="Source Sans Pro"/>
              </a:rPr>
              <a:t>We hanteren een laag symbolisch tarief van 1 euro per sessie. </a:t>
            </a:r>
          </a:p>
          <a:p>
            <a:pPr algn="ctr">
              <a:lnSpc>
                <a:spcPts val="2335"/>
              </a:lnSpc>
            </a:pPr>
            <a:endParaRPr lang="en-US" sz="1668">
              <a:solidFill>
                <a:srgbClr val="634C50"/>
              </a:solidFill>
              <a:latin typeface="Source Sans Pro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5753101" y="6368301"/>
            <a:ext cx="7116859" cy="0"/>
          </a:xfrm>
          <a:prstGeom prst="line">
            <a:avLst/>
          </a:prstGeom>
          <a:ln w="76200" cap="flat">
            <a:solidFill>
              <a:srgbClr val="97C16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627494" y="2030257"/>
            <a:ext cx="2607947" cy="3417799"/>
            <a:chOff x="0" y="0"/>
            <a:chExt cx="1030300" cy="135024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30300" cy="1350242"/>
            </a:xfrm>
            <a:custGeom>
              <a:avLst/>
              <a:gdLst/>
              <a:ahLst/>
              <a:cxnLst/>
              <a:rect l="l" t="t" r="r" b="b"/>
              <a:pathLst>
                <a:path w="1030300" h="1350242">
                  <a:moveTo>
                    <a:pt x="0" y="0"/>
                  </a:moveTo>
                  <a:lnTo>
                    <a:pt x="1030300" y="0"/>
                  </a:lnTo>
                  <a:lnTo>
                    <a:pt x="1030300" y="1350242"/>
                  </a:lnTo>
                  <a:lnTo>
                    <a:pt x="0" y="1350242"/>
                  </a:lnTo>
                  <a:close/>
                </a:path>
              </a:pathLst>
            </a:custGeom>
            <a:solidFill>
              <a:srgbClr val="A6DB8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84892" y="2421452"/>
            <a:ext cx="209315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866">
                <a:solidFill>
                  <a:srgbClr val="634C50"/>
                </a:solidFill>
                <a:latin typeface="Source Sans Pro Bold"/>
              </a:rPr>
              <a:t>Doelgroep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84891" y="2761379"/>
            <a:ext cx="2055736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6">
                <a:solidFill>
                  <a:srgbClr val="634C50"/>
                </a:solidFill>
                <a:latin typeface="Source Sans Pro"/>
              </a:rPr>
              <a:t>We richten ons op mensen met een psychische kwetsbaarheid, mensen die graag willen werken aan hun mentaal welzijn en naastbetrokkenen. </a:t>
            </a:r>
          </a:p>
        </p:txBody>
      </p:sp>
    </p:spTree>
    <p:extLst>
      <p:ext uri="{BB962C8B-B14F-4D97-AF65-F5344CB8AC3E}">
        <p14:creationId xmlns:p14="http://schemas.microsoft.com/office/powerpoint/2010/main" val="421327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92559" y="1729662"/>
            <a:ext cx="7200175" cy="4270591"/>
          </a:xfrm>
          <a:custGeom>
            <a:avLst/>
            <a:gdLst/>
            <a:ahLst/>
            <a:cxnLst/>
            <a:rect l="l" t="t" r="r" b="b"/>
            <a:pathLst>
              <a:path w="10800262" h="6405886">
                <a:moveTo>
                  <a:pt x="0" y="0"/>
                </a:moveTo>
                <a:lnTo>
                  <a:pt x="10800262" y="0"/>
                </a:lnTo>
                <a:lnTo>
                  <a:pt x="10800262" y="6405886"/>
                </a:lnTo>
                <a:lnTo>
                  <a:pt x="0" y="6405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0116" y="233903"/>
            <a:ext cx="7184812" cy="4301603"/>
          </a:xfrm>
          <a:custGeom>
            <a:avLst/>
            <a:gdLst/>
            <a:ahLst/>
            <a:cxnLst/>
            <a:rect l="l" t="t" r="r" b="b"/>
            <a:pathLst>
              <a:path w="10777218" h="6452405">
                <a:moveTo>
                  <a:pt x="0" y="0"/>
                </a:moveTo>
                <a:lnTo>
                  <a:pt x="10777218" y="0"/>
                </a:lnTo>
                <a:lnTo>
                  <a:pt x="10777218" y="6452404"/>
                </a:lnTo>
                <a:lnTo>
                  <a:pt x="0" y="6452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60116" y="4643027"/>
            <a:ext cx="3600227" cy="1357226"/>
          </a:xfrm>
          <a:custGeom>
            <a:avLst/>
            <a:gdLst/>
            <a:ahLst/>
            <a:cxnLst/>
            <a:rect l="l" t="t" r="r" b="b"/>
            <a:pathLst>
              <a:path w="5400340" h="2035839">
                <a:moveTo>
                  <a:pt x="0" y="0"/>
                </a:moveTo>
                <a:lnTo>
                  <a:pt x="5400340" y="0"/>
                </a:lnTo>
                <a:lnTo>
                  <a:pt x="5400340" y="2035839"/>
                </a:lnTo>
                <a:lnTo>
                  <a:pt x="0" y="2035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9992" b="-21465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92647" y="4592250"/>
            <a:ext cx="3633761" cy="1458781"/>
          </a:xfrm>
          <a:custGeom>
            <a:avLst/>
            <a:gdLst/>
            <a:ahLst/>
            <a:cxnLst/>
            <a:rect l="l" t="t" r="r" b="b"/>
            <a:pathLst>
              <a:path w="5450642" h="2188171">
                <a:moveTo>
                  <a:pt x="0" y="0"/>
                </a:moveTo>
                <a:lnTo>
                  <a:pt x="5450642" y="0"/>
                </a:lnTo>
                <a:lnTo>
                  <a:pt x="5450642" y="2188171"/>
                </a:lnTo>
                <a:lnTo>
                  <a:pt x="0" y="2188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683" r="-98146" b="-9706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39841" y="250691"/>
            <a:ext cx="325289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5867" dirty="0" err="1">
                <a:solidFill>
                  <a:srgbClr val="000000"/>
                </a:solidFill>
                <a:latin typeface="Open Sans Bold"/>
              </a:rPr>
              <a:t>Thema's</a:t>
            </a:r>
            <a:endParaRPr lang="en-US" sz="6134" dirty="0">
              <a:solidFill>
                <a:srgbClr val="000000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677207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3200" y="279400"/>
            <a:ext cx="3772529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4400" dirty="0" err="1">
                <a:solidFill>
                  <a:srgbClr val="000000"/>
                </a:solidFill>
                <a:latin typeface="Open Sans Bold"/>
              </a:rPr>
              <a:t>Kalender</a:t>
            </a:r>
            <a:endParaRPr lang="en-US" sz="6134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1" y="1584113"/>
            <a:ext cx="350424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endParaRPr sz="1200" dirty="0"/>
          </a:p>
          <a:p>
            <a:pPr algn="ctr">
              <a:lnSpc>
                <a:spcPts val="1867"/>
              </a:lnSpc>
            </a:pPr>
            <a:endParaRPr sz="1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32500" t="21111" r="29583" b="7037"/>
          <a:stretch/>
        </p:blipFill>
        <p:spPr>
          <a:xfrm>
            <a:off x="4190047" y="584200"/>
            <a:ext cx="529000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78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94284" y="2258848"/>
            <a:ext cx="803433" cy="803433"/>
          </a:xfrm>
          <a:custGeom>
            <a:avLst/>
            <a:gdLst/>
            <a:ahLst/>
            <a:cxnLst/>
            <a:rect l="l" t="t" r="r" b="b"/>
            <a:pathLst>
              <a:path w="1205150" h="1205150">
                <a:moveTo>
                  <a:pt x="0" y="0"/>
                </a:moveTo>
                <a:lnTo>
                  <a:pt x="1205150" y="0"/>
                </a:lnTo>
                <a:lnTo>
                  <a:pt x="1205150" y="1205150"/>
                </a:lnTo>
                <a:lnTo>
                  <a:pt x="0" y="1205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46750" y="2187993"/>
            <a:ext cx="849085" cy="849085"/>
          </a:xfrm>
          <a:custGeom>
            <a:avLst/>
            <a:gdLst/>
            <a:ahLst/>
            <a:cxnLst/>
            <a:rect l="l" t="t" r="r" b="b"/>
            <a:pathLst>
              <a:path w="1273628" h="1273628">
                <a:moveTo>
                  <a:pt x="0" y="0"/>
                </a:moveTo>
                <a:lnTo>
                  <a:pt x="1273627" y="0"/>
                </a:lnTo>
                <a:lnTo>
                  <a:pt x="1273627" y="1273628"/>
                </a:lnTo>
                <a:lnTo>
                  <a:pt x="0" y="1273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54346" y="2258848"/>
            <a:ext cx="803433" cy="803433"/>
          </a:xfrm>
          <a:custGeom>
            <a:avLst/>
            <a:gdLst/>
            <a:ahLst/>
            <a:cxnLst/>
            <a:rect l="l" t="t" r="r" b="b"/>
            <a:pathLst>
              <a:path w="1205150" h="1205150">
                <a:moveTo>
                  <a:pt x="0" y="0"/>
                </a:moveTo>
                <a:lnTo>
                  <a:pt x="1205150" y="0"/>
                </a:lnTo>
                <a:lnTo>
                  <a:pt x="1205150" y="1205150"/>
                </a:lnTo>
                <a:lnTo>
                  <a:pt x="0" y="1205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54347" y="5362025"/>
            <a:ext cx="972071" cy="883370"/>
          </a:xfrm>
          <a:custGeom>
            <a:avLst/>
            <a:gdLst/>
            <a:ahLst/>
            <a:cxnLst/>
            <a:rect l="l" t="t" r="r" b="b"/>
            <a:pathLst>
              <a:path w="1458107" h="1325055">
                <a:moveTo>
                  <a:pt x="0" y="0"/>
                </a:moveTo>
                <a:lnTo>
                  <a:pt x="1458107" y="0"/>
                </a:lnTo>
                <a:lnTo>
                  <a:pt x="1458107" y="1325055"/>
                </a:lnTo>
                <a:lnTo>
                  <a:pt x="0" y="1325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31468" y="730251"/>
            <a:ext cx="8329065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4800" spc="-96">
                <a:solidFill>
                  <a:srgbClr val="634C50"/>
                </a:solidFill>
                <a:latin typeface="Gotham Condensed Bold"/>
              </a:rPr>
              <a:t>CONTACTGEGEVENS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7483" y="3201982"/>
            <a:ext cx="2499765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1866" spc="214">
                <a:solidFill>
                  <a:srgbClr val="634C50"/>
                </a:solidFill>
                <a:latin typeface="Source Sans Pro Bold"/>
              </a:rPr>
              <a:t>WEBSITE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46118" y="3201982"/>
            <a:ext cx="2499765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1866" spc="214">
                <a:solidFill>
                  <a:srgbClr val="634C50"/>
                </a:solidFill>
                <a:latin typeface="Source Sans Pro Bold"/>
              </a:rPr>
              <a:t>FACEBOOK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14368" y="3597704"/>
            <a:ext cx="253151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u="sng">
                <a:solidFill>
                  <a:srgbClr val="634C50"/>
                </a:solidFill>
                <a:latin typeface="Source Sans Pro"/>
                <a:hlinkClick r:id="rId10" tooltip="https://www.facebook.com/profile.php?id=100063860031725"/>
              </a:rPr>
              <a:t>https://www.facebook.com/profile.php?id=100063860031725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21410" y="3201982"/>
            <a:ext cx="2499765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1866" spc="214">
                <a:solidFill>
                  <a:srgbClr val="634C50"/>
                </a:solidFill>
                <a:latin typeface="Source Sans Pro Bold"/>
              </a:rPr>
              <a:t>INSTAGRAM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57910" y="3597704"/>
            <a:ext cx="256326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u="sng">
                <a:solidFill>
                  <a:srgbClr val="634C50"/>
                </a:solidFill>
                <a:latin typeface="Source Sans Pro"/>
                <a:hlinkClick r:id="rId11" tooltip="https://www.instagram.com/herstelacademie_zuid/"/>
              </a:rPr>
              <a:t>https://www.instagram.com/herstelacademie_zuid/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483" y="3597704"/>
            <a:ext cx="256326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u="sng">
                <a:solidFill>
                  <a:srgbClr val="634C50"/>
                </a:solidFill>
                <a:latin typeface="Source Sans Pro"/>
                <a:hlinkClick r:id="rId12" tooltip="https://www.herstelacademie.be/zuid-west-vlaanderen/"/>
              </a:rPr>
              <a:t>https://www.herstelacademie.be/zuid-west-vlaanderen/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14980" y="5035550"/>
            <a:ext cx="635631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1866" spc="214">
                <a:solidFill>
                  <a:srgbClr val="634C50"/>
                </a:solidFill>
                <a:latin typeface="Source Sans Pro Bold"/>
              </a:rPr>
              <a:t>CONTACTPERSOON (VRAGEN, INFO, FLYERS, ...)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09473" y="5431875"/>
            <a:ext cx="658636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634C50"/>
                </a:solidFill>
                <a:latin typeface="Source Sans Pro"/>
              </a:rPr>
              <a:t>Isabelle Van Hoecke - projectcoördinator Herstelacademie Zuid</a:t>
            </a:r>
          </a:p>
          <a:p>
            <a:pPr>
              <a:lnSpc>
                <a:spcPts val="1960"/>
              </a:lnSpc>
            </a:pPr>
            <a:r>
              <a:rPr lang="en-US" sz="1400" u="sng">
                <a:solidFill>
                  <a:srgbClr val="634C50"/>
                </a:solidFill>
                <a:latin typeface="Source Sans Pro Italics"/>
              </a:rPr>
              <a:t>E-mail</a:t>
            </a:r>
            <a:r>
              <a:rPr lang="en-US" sz="1400">
                <a:solidFill>
                  <a:srgbClr val="634C50"/>
                </a:solidFill>
                <a:latin typeface="Source Sans Pro"/>
              </a:rPr>
              <a:t>: zuid.wvl@herstelacademie.be | </a:t>
            </a:r>
            <a:r>
              <a:rPr lang="en-US" sz="1400" u="sng">
                <a:solidFill>
                  <a:srgbClr val="634C50"/>
                </a:solidFill>
                <a:latin typeface="Source Sans Pro Italics"/>
              </a:rPr>
              <a:t>GSM</a:t>
            </a:r>
            <a:r>
              <a:rPr lang="en-US" sz="1400">
                <a:solidFill>
                  <a:srgbClr val="634C50"/>
                </a:solidFill>
                <a:latin typeface="Source Sans Pro"/>
              </a:rPr>
              <a:t>: 0471/77.05.50 </a:t>
            </a:r>
          </a:p>
          <a:p>
            <a:pPr>
              <a:lnSpc>
                <a:spcPts val="1960"/>
              </a:lnSpc>
            </a:pPr>
            <a:r>
              <a:rPr lang="en-US" sz="1400">
                <a:solidFill>
                  <a:srgbClr val="634C50"/>
                </a:solidFill>
                <a:latin typeface="Source Sans Pro"/>
              </a:rPr>
              <a:t>bereikbaar op maandag 8u30-12u30, dinsdag 8u30-16u30 en donderdag 8u30-16u30. </a:t>
            </a:r>
          </a:p>
          <a:p>
            <a:pPr algn="just">
              <a:lnSpc>
                <a:spcPts val="1960"/>
              </a:lnSpc>
              <a:spcBef>
                <a:spcPct val="0"/>
              </a:spcBef>
            </a:pPr>
            <a:endParaRPr lang="en-US" sz="1400">
              <a:solidFill>
                <a:srgbClr val="634C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2765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D68B00-297A-FD7C-B163-F8125AE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0" y="5515166"/>
            <a:ext cx="1682570" cy="5972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D7F38F-6673-438B-52C9-9039BB4A9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3" t="23830" r="29229" b="26241"/>
          <a:stretch/>
        </p:blipFill>
        <p:spPr>
          <a:xfrm>
            <a:off x="8419151" y="375804"/>
            <a:ext cx="2759119" cy="49805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194554" y="545786"/>
            <a:ext cx="8005863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 GGZ Vesta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defTabSz="914400">
              <a:defRPr/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Eerste aanspreekpunt</a:t>
            </a:r>
            <a:r>
              <a:rPr lang="nl-BE" sz="2000" dirty="0">
                <a:solidFill>
                  <a:prstClr val="black"/>
                </a:solidFill>
                <a:latin typeface="Calibri Light" panose="020F0302020204030204"/>
              </a:rPr>
              <a:t> voor </a:t>
            </a:r>
            <a:r>
              <a:rPr lang="nl-BE" sz="2000" dirty="0" smtClean="0">
                <a:solidFill>
                  <a:prstClr val="black"/>
                </a:solidFill>
                <a:latin typeface="Calibri Light" panose="020F0302020204030204"/>
              </a:rPr>
              <a:t>alle </a:t>
            </a:r>
            <a:r>
              <a:rPr lang="nl-BE" sz="2000" dirty="0">
                <a:solidFill>
                  <a:prstClr val="black"/>
                </a:solidFill>
                <a:latin typeface="Calibri Light" panose="020F0302020204030204"/>
              </a:rPr>
              <a:t>vragen rond </a:t>
            </a:r>
            <a:r>
              <a:rPr lang="nl-BE" sz="2000" dirty="0" smtClean="0">
                <a:solidFill>
                  <a:prstClr val="black"/>
                </a:solidFill>
                <a:latin typeface="Calibri Light" panose="020F0302020204030204"/>
              </a:rPr>
              <a:t>geestelijke gezondheidszorg in</a:t>
            </a: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regio Zuid-West-Vlaanderen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2000" dirty="0">
                <a:solidFill>
                  <a:prstClr val="black"/>
                </a:solidFill>
                <a:latin typeface="Calibri Light" panose="020F0302020204030204"/>
              </a:rPr>
              <a:t>Voor eerstelijnspartners en </a:t>
            </a:r>
            <a:r>
              <a:rPr lang="nl-BE" sz="2000" dirty="0" smtClean="0">
                <a:solidFill>
                  <a:prstClr val="black"/>
                </a:solidFill>
                <a:latin typeface="Calibri Light" panose="020F0302020204030204"/>
              </a:rPr>
              <a:t>mantelzorgers die samenwerken met </a:t>
            </a:r>
            <a:r>
              <a:rPr lang="nl-BE" sz="2000" b="1" dirty="0" smtClean="0">
                <a:solidFill>
                  <a:prstClr val="black"/>
                </a:solidFill>
                <a:latin typeface="Calibri Light" panose="020F0302020204030204"/>
              </a:rPr>
              <a:t>volwassenen</a:t>
            </a:r>
            <a:r>
              <a:rPr lang="nl-BE" sz="2000" dirty="0" smtClean="0">
                <a:solidFill>
                  <a:prstClr val="black"/>
                </a:solidFill>
                <a:latin typeface="Calibri Light" panose="020F0302020204030204"/>
              </a:rPr>
              <a:t> met een (vermoeden van) </a:t>
            </a:r>
            <a:r>
              <a:rPr lang="nl-BE" sz="2000" b="1" dirty="0" smtClean="0">
                <a:solidFill>
                  <a:prstClr val="black"/>
                </a:solidFill>
                <a:latin typeface="Calibri Light" panose="020F0302020204030204"/>
              </a:rPr>
              <a:t>psychische kwetsbaarheid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0FC2D24D-C0CB-FCFF-3049-714224D9E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70" y="5381485"/>
            <a:ext cx="866922" cy="8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D7F38F-6673-438B-52C9-9039BB4A9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13" t="23830" r="29229" b="26241"/>
          <a:stretch/>
        </p:blipFill>
        <p:spPr>
          <a:xfrm>
            <a:off x="8419151" y="375804"/>
            <a:ext cx="2759119" cy="49805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701758" y="556543"/>
            <a:ext cx="750769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nl-NL" sz="4000" b="1" u="sng" dirty="0">
                <a:solidFill>
                  <a:schemeClr val="accent6"/>
                </a:solidFill>
                <a:latin typeface="Calibri Light" panose="020F0302020204030204"/>
              </a:rPr>
              <a:t>Oriënteringspunt GGZ Vesta</a:t>
            </a:r>
          </a:p>
          <a:p>
            <a:pPr lvl="0" algn="ctr" defTabSz="914400">
              <a:defRPr/>
            </a:pPr>
            <a:r>
              <a:rPr kumimoji="0" lang="nl-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</a:rPr>
              <a:t>Screening </a:t>
            </a:r>
            <a:r>
              <a:rPr lang="nl-NL" sz="2400" b="1" i="1" dirty="0">
                <a:solidFill>
                  <a:srgbClr val="70AD47"/>
                </a:solidFill>
                <a:latin typeface="Calibri Light" panose="020F0302020204030204"/>
              </a:rPr>
              <a:t>,</a:t>
            </a:r>
            <a:r>
              <a:rPr kumimoji="0" lang="nl-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lang="nl-NL" sz="2400" b="1" i="1" dirty="0" smtClean="0">
                <a:solidFill>
                  <a:srgbClr val="70AD47"/>
                </a:solidFill>
                <a:latin typeface="Calibri Light" panose="020F0302020204030204"/>
              </a:rPr>
              <a:t>Informatie &amp; Advies</a:t>
            </a:r>
          </a:p>
          <a:p>
            <a:pPr lvl="0" algn="ctr" defTabSz="914400">
              <a:defRPr/>
            </a:pPr>
            <a:endParaRPr lang="nl-NL" sz="2400" b="1" i="1" dirty="0">
              <a:solidFill>
                <a:srgbClr val="70AD47"/>
              </a:solidFill>
              <a:latin typeface="Calibri Light" panose="020F03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Telefonisch gesprek om zicht te krijgen op de situatie en de hulpvraag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H</a:t>
            </a:r>
            <a:r>
              <a:rPr lang="nl-NL" sz="2000" dirty="0" err="1">
                <a:solidFill>
                  <a:prstClr val="black"/>
                </a:solidFill>
                <a:latin typeface="Calibri Light" panose="020F0302020204030204"/>
              </a:rPr>
              <a:t>uisbezoek</a:t>
            </a: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/fysiek gesprek mogelijk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Toeleiding naar gepaste zorg/ informatie en advies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Toeleiding naar coachend traject vanuit specifieke expertise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877ADC-4814-1A84-E65E-FEBFDFB92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908" y="5377313"/>
            <a:ext cx="26276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D7F38F-6673-438B-52C9-9039BB4A9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13" t="23830" r="29229" b="26241"/>
          <a:stretch/>
        </p:blipFill>
        <p:spPr>
          <a:xfrm>
            <a:off x="8419151" y="375804"/>
            <a:ext cx="2759119" cy="49805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248342" y="212299"/>
            <a:ext cx="8005863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nl-NL" sz="4000" b="1" u="sng" dirty="0">
                <a:solidFill>
                  <a:schemeClr val="accent6"/>
                </a:solidFill>
                <a:latin typeface="Calibri Light" panose="020F0302020204030204"/>
              </a:rPr>
              <a:t>Oriënteringspunt GGZ Vesta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i="1" dirty="0" smtClean="0">
                <a:solidFill>
                  <a:srgbClr val="70AD47"/>
                </a:solidFill>
                <a:latin typeface="Calibri Light" panose="020F0302020204030204"/>
              </a:rPr>
              <a:t>Coachend traject</a:t>
            </a:r>
            <a:endParaRPr lang="nl-NL" sz="2400" b="1" i="1" dirty="0">
              <a:solidFill>
                <a:srgbClr val="70AD47"/>
              </a:solidFill>
              <a:latin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 advies/consult mogelijkheid tot aansluitend coachend traject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Vanuit de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back-office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van het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oriënteringspunt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nl-NL" sz="2000" dirty="0" smtClean="0">
                <a:solidFill>
                  <a:prstClr val="black"/>
                </a:solidFill>
                <a:latin typeface="Calibri Light" panose="020F0302020204030204"/>
              </a:rPr>
              <a:t>(eigen) medewerkers </a:t>
            </a: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uit organisatie GGZ 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zelfstandig psychologen met specifieke expertise </a:t>
            </a:r>
          </a:p>
          <a:p>
            <a:pPr lvl="1" defTabSz="914400"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Verschillende expertises: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Psychose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Persoonlijkheidsproblematiek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Trauma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l-NL" sz="2000" dirty="0" smtClean="0">
                <a:solidFill>
                  <a:prstClr val="black"/>
                </a:solidFill>
                <a:latin typeface="Calibri Light" panose="020F0302020204030204"/>
              </a:rPr>
              <a:t>Angst- en stemmingsmoeilijkheden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nl-NL" sz="2000" dirty="0" smtClean="0">
                <a:solidFill>
                  <a:prstClr val="black"/>
                </a:solidFill>
                <a:latin typeface="Calibri Light" panose="020F0302020204030204"/>
              </a:rPr>
              <a:t>Afhankelijkheidsproblemen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 Light" panose="020F0302020204030204"/>
              </a:rPr>
              <a:t>….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DB291D-B49A-8448-557A-782ECF7AB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51" y="5418249"/>
            <a:ext cx="26276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D7F38F-6673-438B-52C9-9039BB4A9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13" t="23830" r="29229" b="26241"/>
          <a:stretch/>
        </p:blipFill>
        <p:spPr>
          <a:xfrm>
            <a:off x="8419151" y="375804"/>
            <a:ext cx="2759119" cy="49805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675906" y="178248"/>
            <a:ext cx="7186687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ctr" defTabSz="914400">
              <a:defRPr/>
            </a:pPr>
            <a:r>
              <a:rPr lang="nl-NL" sz="4000" b="1" u="sng" dirty="0">
                <a:solidFill>
                  <a:schemeClr val="accent6"/>
                </a:solidFill>
                <a:latin typeface="Calibri Light" panose="020F0302020204030204"/>
              </a:rPr>
              <a:t>Oriënteringspunt GGZ Vesta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ctr" defTabSz="914400">
              <a:defRPr/>
            </a:pPr>
            <a:r>
              <a:rPr lang="nl-NL" sz="2400" b="1" i="1" dirty="0">
                <a:solidFill>
                  <a:srgbClr val="70AD47"/>
                </a:solidFill>
                <a:latin typeface="Calibri Light" panose="020F0302020204030204"/>
              </a:rPr>
              <a:t>Overlegcoördinatie</a:t>
            </a:r>
          </a:p>
          <a:p>
            <a:pPr>
              <a:lnSpc>
                <a:spcPct val="110000"/>
              </a:lnSpc>
              <a:defRPr/>
            </a:pPr>
            <a:endParaRPr lang="nl-BE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 defTabSz="9144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altLang="nl-BE" sz="1600" dirty="0">
                <a:solidFill>
                  <a:prstClr val="black"/>
                </a:solidFill>
                <a:latin typeface="Calibri Light" panose="020F0302020204030204"/>
              </a:rPr>
              <a:t>Netwerkoverleg  organiseren en coördineren, in aanwezigheid van cliënt en zijn steunfiguren </a:t>
            </a:r>
          </a:p>
          <a:p>
            <a:pPr marL="285750" indent="-285750" defTabSz="9144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altLang="nl-BE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lvl="1" indent="-45720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altLang="nl-BE" sz="1600" dirty="0" smtClean="0">
                <a:solidFill>
                  <a:prstClr val="black"/>
                </a:solidFill>
                <a:latin typeface="Calibri Light" panose="020F0302020204030204"/>
              </a:rPr>
              <a:t>Voor </a:t>
            </a:r>
            <a:r>
              <a:rPr lang="nl-BE" altLang="nl-BE" sz="1600" dirty="0">
                <a:solidFill>
                  <a:prstClr val="black"/>
                </a:solidFill>
                <a:latin typeface="Calibri Light" panose="020F0302020204030204"/>
              </a:rPr>
              <a:t>eigen cliënten</a:t>
            </a:r>
          </a:p>
          <a:p>
            <a:pPr lvl="1" indent="-45720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altLang="nl-BE" sz="1600" dirty="0" smtClean="0">
                <a:solidFill>
                  <a:prstClr val="black"/>
                </a:solidFill>
                <a:latin typeface="Calibri Light" panose="020F0302020204030204"/>
              </a:rPr>
              <a:t>Op </a:t>
            </a:r>
            <a:r>
              <a:rPr lang="nl-BE" altLang="nl-BE" sz="1600" dirty="0">
                <a:solidFill>
                  <a:prstClr val="black"/>
                </a:solidFill>
                <a:latin typeface="Calibri Light" panose="020F0302020204030204"/>
              </a:rPr>
              <a:t>vraag van een dienst, voor niet-gekende cliënten</a:t>
            </a:r>
          </a:p>
          <a:p>
            <a:pPr lvl="1" indent="-45720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altLang="nl-BE" sz="1600" dirty="0" smtClean="0">
                <a:solidFill>
                  <a:prstClr val="black"/>
                </a:solidFill>
                <a:latin typeface="Calibri Light" panose="020F0302020204030204"/>
              </a:rPr>
              <a:t>Administratie </a:t>
            </a:r>
            <a:r>
              <a:rPr lang="nl-BE" altLang="nl-BE" sz="1600" dirty="0">
                <a:solidFill>
                  <a:prstClr val="black"/>
                </a:solidFill>
                <a:latin typeface="Calibri Light" panose="020F0302020204030204"/>
              </a:rPr>
              <a:t>in orde brengen </a:t>
            </a:r>
          </a:p>
          <a:p>
            <a:pPr lvl="1" indent="-45720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altLang="nl-BE" sz="1600" dirty="0" smtClean="0">
                <a:solidFill>
                  <a:prstClr val="black"/>
                </a:solidFill>
                <a:latin typeface="Calibri Light" panose="020F0302020204030204"/>
              </a:rPr>
              <a:t>Nagaan </a:t>
            </a:r>
            <a:r>
              <a:rPr lang="nl-BE" altLang="nl-BE" sz="1600" dirty="0">
                <a:solidFill>
                  <a:prstClr val="black"/>
                </a:solidFill>
                <a:latin typeface="Calibri Light" panose="020F0302020204030204"/>
              </a:rPr>
              <a:t>of het een geldig MDO is </a:t>
            </a:r>
            <a:r>
              <a:rPr lang="nl-BE" altLang="nl-BE" sz="1600" dirty="0" err="1">
                <a:solidFill>
                  <a:prstClr val="black"/>
                </a:solidFill>
                <a:latin typeface="Calibri Light" panose="020F0302020204030204"/>
              </a:rPr>
              <a:t>ifv</a:t>
            </a:r>
            <a:r>
              <a:rPr lang="nl-BE" altLang="nl-BE" sz="1600" dirty="0">
                <a:solidFill>
                  <a:prstClr val="black"/>
                </a:solidFill>
                <a:latin typeface="Calibri Light" panose="020F0302020204030204"/>
              </a:rPr>
              <a:t> financiële vergoeding voor max 4 deelnemers</a:t>
            </a:r>
          </a:p>
          <a:p>
            <a:pPr marL="285750" indent="-285750" defTabSz="9144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altLang="nl-BE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 defTabSz="9144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altLang="nl-BE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indent="-285750" defTabSz="9144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altLang="nl-BE" sz="1600" dirty="0">
                <a:solidFill>
                  <a:prstClr val="black"/>
                </a:solidFill>
                <a:latin typeface="Calibri Light" panose="020F0302020204030204"/>
              </a:rPr>
              <a:t>Afstemmen van de hulpverlening </a:t>
            </a:r>
          </a:p>
          <a:p>
            <a:pPr marL="285750" indent="-285750" defTabSz="9144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altLang="nl-BE" sz="1600" dirty="0">
                <a:solidFill>
                  <a:prstClr val="black"/>
                </a:solidFill>
                <a:latin typeface="Calibri Light" panose="020F0302020204030204"/>
              </a:rPr>
              <a:t>Uitbouw van een netwerk</a:t>
            </a:r>
          </a:p>
          <a:p>
            <a:pPr marL="285750" indent="-28575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altLang="nl-BE" sz="1600" dirty="0">
                <a:solidFill>
                  <a:prstClr val="black"/>
                </a:solidFill>
                <a:latin typeface="Calibri Light" panose="020F0302020204030204"/>
              </a:rPr>
              <a:t>GGZ-expertise binnen brengen </a:t>
            </a:r>
          </a:p>
          <a:p>
            <a:pPr marL="285750" indent="-28575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altLang="nl-BE" sz="1600" dirty="0">
                <a:solidFill>
                  <a:prstClr val="black"/>
                </a:solidFill>
                <a:latin typeface="Calibri Light" panose="020F0302020204030204"/>
              </a:rPr>
              <a:t>Coaching van het netwerk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D753AEB-CF37-6CE9-B785-A6E8C06A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51" y="5484289"/>
            <a:ext cx="26276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D7F38F-6673-438B-52C9-9039BB4A9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13" t="23830" r="29229" b="26241"/>
          <a:stretch/>
        </p:blipFill>
        <p:spPr>
          <a:xfrm>
            <a:off x="8419151" y="375804"/>
            <a:ext cx="2759119" cy="49805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359924" y="545786"/>
            <a:ext cx="7710650" cy="491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ctr" defTabSz="914400">
              <a:defRPr/>
            </a:pPr>
            <a:r>
              <a:rPr lang="nl-NL" sz="4000" b="1" u="sng" dirty="0">
                <a:solidFill>
                  <a:schemeClr val="accent6"/>
                </a:solidFill>
                <a:latin typeface="Calibri Light" panose="020F0302020204030204"/>
              </a:rPr>
              <a:t>Oriënteringspunt GGZ Vesta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nl-NL" sz="2400" b="1" i="1" dirty="0">
                <a:solidFill>
                  <a:srgbClr val="70AD47"/>
                </a:solidFill>
                <a:latin typeface="Calibri Light" panose="020F0302020204030204"/>
              </a:rPr>
              <a:t>GGZ-casusoverleg</a:t>
            </a:r>
          </a:p>
          <a:p>
            <a:pPr algn="ctr">
              <a:defRPr/>
            </a:pPr>
            <a:endParaRPr lang="nl-NL" sz="3600" b="1" i="1" dirty="0">
              <a:solidFill>
                <a:srgbClr val="70AD47"/>
              </a:solidFill>
              <a:latin typeface="Calibri Light" panose="020F0302020204030204"/>
            </a:endParaRPr>
          </a:p>
          <a:p>
            <a:pPr marL="285750" lvl="2" indent="-28575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latin typeface="Calibri Light" panose="020F0302020204030204"/>
              </a:rPr>
              <a:t>4x/jaar</a:t>
            </a:r>
          </a:p>
          <a:p>
            <a:pPr marL="285750" lvl="2" indent="-28575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latin typeface="Calibri Light" panose="020F0302020204030204"/>
              </a:rPr>
              <a:t>Deelnemers uit verschillende organisaties zitten samen </a:t>
            </a:r>
          </a:p>
          <a:p>
            <a:pPr marL="285750" lvl="2" indent="-28575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latin typeface="Calibri Light" panose="020F0302020204030204"/>
              </a:rPr>
              <a:t>Anoniem casusoverleg – casussen worden ingebracht door deelnemers</a:t>
            </a:r>
          </a:p>
          <a:p>
            <a:pPr marL="285750" lvl="2" indent="-28575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latin typeface="Calibri Light" panose="020F0302020204030204"/>
              </a:rPr>
              <a:t>Leren van elkaar – elkaars deskundigheid bevorderen</a:t>
            </a:r>
          </a:p>
          <a:p>
            <a:pPr marL="285750" lvl="2" indent="-28575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latin typeface="Calibri Light" panose="020F0302020204030204"/>
              </a:rPr>
              <a:t>GGZ-expertise binnen brengen</a:t>
            </a:r>
          </a:p>
          <a:p>
            <a:pPr marL="285750" lvl="2" indent="-28575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latin typeface="Calibri Light" panose="020F0302020204030204"/>
              </a:rPr>
              <a:t>Gratis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2A16C1-AE67-B723-2AC9-85FD1A45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908" y="5438777"/>
            <a:ext cx="26276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D7F38F-6673-438B-52C9-9039BB4A9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13" t="23830" r="29229" b="26241"/>
          <a:stretch/>
        </p:blipFill>
        <p:spPr>
          <a:xfrm>
            <a:off x="8419151" y="375804"/>
            <a:ext cx="2759119" cy="49805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359924" y="545786"/>
            <a:ext cx="7710650" cy="5182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ctr" defTabSz="914400">
              <a:defRPr/>
            </a:pPr>
            <a:r>
              <a:rPr lang="nl-NL" sz="4000" b="1" u="sng" dirty="0">
                <a:solidFill>
                  <a:schemeClr val="accent6"/>
                </a:solidFill>
                <a:latin typeface="Calibri Light" panose="020F0302020204030204"/>
              </a:rPr>
              <a:t>Oriënteringspunt GGZ Vesta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i="1" dirty="0" smtClean="0">
                <a:solidFill>
                  <a:srgbClr val="70AD47"/>
                </a:solidFill>
                <a:latin typeface="Calibri Light" panose="020F0302020204030204"/>
              </a:rPr>
              <a:t>Teamondersteuning- expertise op team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2" indent="-285750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6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285750" marR="0" lvl="2" indent="-285750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marR="0" lvl="2" indent="-285750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 smtClean="0">
                <a:solidFill>
                  <a:prstClr val="black"/>
                </a:solidFill>
                <a:latin typeface="Calibri Light" panose="020F0302020204030204"/>
              </a:rPr>
              <a:t>GGZ-medewerkers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/>
              </a:rPr>
              <a:t>komen langs om gezamenlijk hulpvragen uit te klaren met als doel om de competenties en de draagkracht van de zorgdragers in het omgaan met psychische kwetsbaarheden te vergroten. </a:t>
            </a:r>
            <a:endParaRPr lang="nl-NL" sz="16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285750" marR="0" lvl="2" indent="-285750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marR="0" lvl="2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marR="0" lvl="2" indent="-285750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prstClr val="black"/>
                </a:solidFill>
                <a:latin typeface="Calibri Light" panose="020F0302020204030204"/>
              </a:rPr>
              <a:t>Casus gebonden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2A16C1-AE67-B723-2AC9-85FD1A45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908" y="5438777"/>
            <a:ext cx="26276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06BDD1B-0C37-ED0A-81F5-62DFDB4A5985}"/>
              </a:ext>
            </a:extLst>
          </p:cNvPr>
          <p:cNvSpPr/>
          <p:nvPr/>
        </p:nvSpPr>
        <p:spPr>
          <a:xfrm>
            <a:off x="0" y="6477918"/>
            <a:ext cx="12192000" cy="380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 Geestelijke Gezondheid voor volwassenen– www.psyzuid.be  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D7F38F-6673-438B-52C9-9039BB4A9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13" t="23830" r="29229" b="26241"/>
          <a:stretch/>
        </p:blipFill>
        <p:spPr>
          <a:xfrm>
            <a:off x="8419151" y="375804"/>
            <a:ext cx="2759119" cy="49805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29DBBC9-8C8D-5878-A110-716A6B19227E}"/>
              </a:ext>
            </a:extLst>
          </p:cNvPr>
          <p:cNvSpPr txBox="1"/>
          <p:nvPr/>
        </p:nvSpPr>
        <p:spPr>
          <a:xfrm>
            <a:off x="784762" y="276221"/>
            <a:ext cx="7186687" cy="667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ctr" defTabSz="914400">
              <a:defRPr/>
            </a:pPr>
            <a:r>
              <a:rPr lang="nl-NL" sz="4000" b="1" u="sng" dirty="0">
                <a:solidFill>
                  <a:schemeClr val="accent6"/>
                </a:solidFill>
                <a:latin typeface="Calibri Light" panose="020F0302020204030204"/>
              </a:rPr>
              <a:t>Oriënteringspunt GGZ Vesta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nl-NL" sz="2400" b="1" i="1" dirty="0" smtClean="0">
                <a:solidFill>
                  <a:srgbClr val="70AD47"/>
                </a:solidFill>
                <a:latin typeface="Calibri Light" panose="020F0302020204030204"/>
              </a:rPr>
              <a:t>Vorming</a:t>
            </a:r>
            <a:endParaRPr lang="nl-NL" sz="2400" b="1" i="1" dirty="0">
              <a:solidFill>
                <a:srgbClr val="70AD47"/>
              </a:solidFill>
              <a:latin typeface="Calibri Light" panose="020F0302020204030204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lvl="2" indent="-28575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 smtClean="0">
                <a:solidFill>
                  <a:prstClr val="black"/>
                </a:solidFill>
                <a:latin typeface="Calibri Light" panose="020F0302020204030204"/>
              </a:rPr>
              <a:t>Vormingspakketten</a:t>
            </a:r>
          </a:p>
          <a:p>
            <a:pPr marL="0" lvl="2" defTabSz="914400">
              <a:lnSpc>
                <a:spcPct val="110000"/>
              </a:lnSpc>
              <a:defRPr/>
            </a:pPr>
            <a:r>
              <a:rPr lang="nl-NL" dirty="0" smtClean="0">
                <a:solidFill>
                  <a:prstClr val="black"/>
                </a:solidFill>
                <a:latin typeface="Calibri Light" panose="020F0302020204030204"/>
              </a:rPr>
              <a:t>Maart – ‘Wegwijs in het GGZ-landschap’ </a:t>
            </a:r>
          </a:p>
          <a:p>
            <a:pPr marL="0" lvl="2" defTabSz="914400">
              <a:lnSpc>
                <a:spcPct val="110000"/>
              </a:lnSpc>
              <a:defRPr/>
            </a:pPr>
            <a:r>
              <a:rPr lang="nl-NL" dirty="0" smtClean="0">
                <a:solidFill>
                  <a:prstClr val="black"/>
                </a:solidFill>
                <a:latin typeface="Calibri Light" panose="020F0302020204030204"/>
              </a:rPr>
              <a:t>April – ‘Traumasensitief werk’ </a:t>
            </a:r>
          </a:p>
          <a:p>
            <a:pPr marL="0" lvl="2" defTabSz="914400">
              <a:lnSpc>
                <a:spcPct val="110000"/>
              </a:lnSpc>
              <a:defRPr/>
            </a:pPr>
            <a:r>
              <a:rPr lang="nl-NL" dirty="0" smtClean="0">
                <a:solidFill>
                  <a:prstClr val="black"/>
                </a:solidFill>
                <a:latin typeface="Calibri Light" panose="020F0302020204030204"/>
              </a:rPr>
              <a:t>Mei – ‘Borderline’ </a:t>
            </a:r>
          </a:p>
          <a:p>
            <a:pPr marL="0" lvl="2" defTabSz="914400">
              <a:lnSpc>
                <a:spcPct val="110000"/>
              </a:lnSpc>
              <a:defRPr/>
            </a:pPr>
            <a:r>
              <a:rPr lang="nl-NL" dirty="0" smtClean="0">
                <a:solidFill>
                  <a:prstClr val="black"/>
                </a:solidFill>
                <a:latin typeface="Calibri Light" panose="020F0302020204030204"/>
              </a:rPr>
              <a:t>Juni – ‘Alcoholverslaving en illegale drugs’</a:t>
            </a:r>
          </a:p>
          <a:p>
            <a:pPr marL="0" lvl="2" defTabSz="914400">
              <a:lnSpc>
                <a:spcPct val="110000"/>
              </a:lnSpc>
              <a:defRPr/>
            </a:pPr>
            <a:r>
              <a:rPr lang="nl-NL" dirty="0" smtClean="0">
                <a:solidFill>
                  <a:prstClr val="black"/>
                </a:solidFill>
                <a:latin typeface="Calibri Light" panose="020F0302020204030204"/>
              </a:rPr>
              <a:t>September – ‘Zelf verwondend gedrag’</a:t>
            </a:r>
          </a:p>
          <a:p>
            <a:pPr marL="0" lvl="2" defTabSz="914400">
              <a:lnSpc>
                <a:spcPct val="110000"/>
              </a:lnSpc>
              <a:defRPr/>
            </a:pPr>
            <a:r>
              <a:rPr lang="nl-NL" dirty="0" smtClean="0">
                <a:solidFill>
                  <a:prstClr val="black"/>
                </a:solidFill>
                <a:latin typeface="Calibri Light" panose="020F0302020204030204"/>
              </a:rPr>
              <a:t>Oktober – ‘Gedragsverslaving’</a:t>
            </a:r>
          </a:p>
          <a:p>
            <a:pPr marL="0" lvl="2" defTabSz="914400">
              <a:lnSpc>
                <a:spcPct val="110000"/>
              </a:lnSpc>
              <a:defRPr/>
            </a:pPr>
            <a:r>
              <a:rPr lang="nl-NL" dirty="0" smtClean="0">
                <a:solidFill>
                  <a:prstClr val="black"/>
                </a:solidFill>
                <a:latin typeface="Calibri Light" panose="020F0302020204030204"/>
              </a:rPr>
              <a:t>November – ‘Psychose’ </a:t>
            </a:r>
          </a:p>
          <a:p>
            <a:pPr marL="0" lvl="2" defTabSz="914400">
              <a:lnSpc>
                <a:spcPct val="110000"/>
              </a:lnSpc>
              <a:defRPr/>
            </a:pPr>
            <a:r>
              <a:rPr lang="nl-NL" dirty="0" smtClean="0">
                <a:solidFill>
                  <a:prstClr val="black"/>
                </a:solidFill>
                <a:latin typeface="Calibri Light" panose="020F0302020204030204"/>
              </a:rPr>
              <a:t>December -  ‘Grensoverschrijdend gedrag’ </a:t>
            </a:r>
            <a:endParaRPr lang="nl-NL" sz="16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0" lvl="2" defTabSz="914400">
              <a:lnSpc>
                <a:spcPct val="110000"/>
              </a:lnSpc>
              <a:defRPr/>
            </a:pPr>
            <a:endParaRPr lang="nl-NL" sz="24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85750" lvl="2" indent="-285750" defTabSz="9144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Calibri Light" panose="020F0302020204030204"/>
              </a:rPr>
              <a:t>Vorming op maat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D753AEB-CF37-6CE9-B785-A6E8C06A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51" y="5484289"/>
            <a:ext cx="26276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6896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3800A631BF5449078C7F98E96F49D" ma:contentTypeVersion="11" ma:contentTypeDescription="Create a new document." ma:contentTypeScope="" ma:versionID="a03ba7b4e9f4b6617436b68249a80015">
  <xsd:schema xmlns:xsd="http://www.w3.org/2001/XMLSchema" xmlns:xs="http://www.w3.org/2001/XMLSchema" xmlns:p="http://schemas.microsoft.com/office/2006/metadata/properties" xmlns:ns2="184fd3dc-bf3a-4d6a-830c-cfca170919e6" xmlns:ns3="01c4f10e-a331-4e7d-b2c3-0a28d3ea42c1" targetNamespace="http://schemas.microsoft.com/office/2006/metadata/properties" ma:root="true" ma:fieldsID="ca0e762bf6303e54f8045ce12251461d" ns2:_="" ns3:_="">
    <xsd:import namespace="184fd3dc-bf3a-4d6a-830c-cfca170919e6"/>
    <xsd:import namespace="01c4f10e-a331-4e7d-b2c3-0a28d3ea4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fd3dc-bf3a-4d6a-830c-cfca170919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162b360-8973-4550-b403-c14f1a15e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4f10e-a331-4e7d-b2c3-0a28d3ea42c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817f71e-4fc9-4a26-9cf9-495254e9b895}" ma:internalName="TaxCatchAll" ma:showField="CatchAllData" ma:web="01c4f10e-a331-4e7d-b2c3-0a28d3ea42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c4f10e-a331-4e7d-b2c3-0a28d3ea42c1" xsi:nil="true"/>
    <lcf76f155ced4ddcb4097134ff3c332f xmlns="184fd3dc-bf3a-4d6a-830c-cfca170919e6">
      <Terms xmlns="http://schemas.microsoft.com/office/infopath/2007/PartnerControls"/>
    </lcf76f155ced4ddcb4097134ff3c332f>
    <SharedWithUsers xmlns="01c4f10e-a331-4e7d-b2c3-0a28d3ea42c1">
      <UserInfo>
        <DisplayName>Sandra Van den Berghe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50A6839-426F-45D5-9939-84A64C225935}">
  <ds:schemaRefs>
    <ds:schemaRef ds:uri="01c4f10e-a331-4e7d-b2c3-0a28d3ea42c1"/>
    <ds:schemaRef ds:uri="184fd3dc-bf3a-4d6a-830c-cfca170919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53E8974-A7A7-42FF-9A8E-091B152029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D48F58-3B82-4F27-98E4-6B1CB826B36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01c4f10e-a331-4e7d-b2c3-0a28d3ea42c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84fd3dc-bf3a-4d6a-830c-cfca170919e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251</TotalTime>
  <Words>1145</Words>
  <Application>Microsoft Office PowerPoint</Application>
  <PresentationFormat>Breedbeeld</PresentationFormat>
  <Paragraphs>301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Gotham Condensed Bold</vt:lpstr>
      <vt:lpstr>Open Sans Bold</vt:lpstr>
      <vt:lpstr>Source Sans Pro</vt:lpstr>
      <vt:lpstr>Source Sans Pro Bold</vt:lpstr>
      <vt:lpstr>Source Sans Pro Italics</vt:lpstr>
      <vt:lpstr>Wingdings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Lotte Verschuere</dc:creator>
  <cp:lastModifiedBy>Vesta Inge Lernout</cp:lastModifiedBy>
  <cp:revision>40</cp:revision>
  <dcterms:created xsi:type="dcterms:W3CDTF">2023-05-31T14:32:24Z</dcterms:created>
  <dcterms:modified xsi:type="dcterms:W3CDTF">2023-12-07T08:47:45Z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0x0101007753800A631BF5449078C7F98E96F49D</vt:lpwstr>
  </property>
  <property fmtid="{D5CDD505-2E9C-101B-9397-08002B2CF9AE}" pid="3" name="MediaServiceImageTags">
    <vt:lpwstr/>
  </property>
</Properties>
</file>