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8" r:id="rId7"/>
    <p:sldId id="275" r:id="rId8"/>
    <p:sldId id="259" r:id="rId9"/>
    <p:sldId id="266" r:id="rId10"/>
    <p:sldId id="274" r:id="rId11"/>
    <p:sldId id="265" r:id="rId12"/>
    <p:sldId id="260" r:id="rId13"/>
    <p:sldId id="271" r:id="rId14"/>
    <p:sldId id="272" r:id="rId15"/>
    <p:sldId id="273" r:id="rId16"/>
    <p:sldId id="276" r:id="rId17"/>
    <p:sldId id="277" r:id="rId18"/>
    <p:sldId id="279" r:id="rId19"/>
    <p:sldId id="281" r:id="rId20"/>
    <p:sldId id="282" r:id="rId21"/>
    <p:sldId id="283" r:id="rId22"/>
    <p:sldId id="284" r:id="rId23"/>
    <p:sldId id="278" r:id="rId24"/>
    <p:sldId id="515" r:id="rId25"/>
    <p:sldId id="516" r:id="rId26"/>
    <p:sldId id="517" r:id="rId27"/>
    <p:sldId id="518" r:id="rId28"/>
    <p:sldId id="519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6C2"/>
    <a:srgbClr val="399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B2E8F-E9CA-CD1B-5732-B9D5FF5D62DD}" v="2" dt="2024-04-22T14:38:57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843B1-8F88-4727-9218-8962619C4BC8}" type="datetimeFigureOut">
              <a:t>17/11/2025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7C086-415C-4192-A31C-8C8DB373A7CA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865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n--ngezin-nplan-9dbaha.be/#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Eén gezin - één plan - Overview (xn--ngezin-nplan-9dbaha.be)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7C086-415C-4192-A31C-8C8DB373A7C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7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Calibri" panose="020F0502020204030204" pitchFamily="34" charset="0"/>
              <a:buNone/>
            </a:pPr>
            <a:endParaRPr lang="nl-BE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Cocon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Corligo</a:t>
            </a:r>
            <a:endParaRPr lang="nl-BE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 Knipperkot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Kompas vzw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Groep Intro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Home-Start-</a:t>
            </a:r>
            <a:r>
              <a:rPr lang="nl-BE" sz="1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Domo</a:t>
            </a:r>
            <a:endParaRPr lang="nl-BE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Envia</a:t>
            </a:r>
            <a:endParaRPr lang="nl-BE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Katrol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Thuiszorg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Zorggarantie  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Scholen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SDJ/OCJ/VK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Crisis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Compaan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OCMW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Beschutwonen</a:t>
            </a: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jongvolwassen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Mobiel team  </a:t>
            </a:r>
            <a:r>
              <a:rPr lang="nl-BE" sz="1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vowassenen</a:t>
            </a:r>
            <a:r>
              <a:rPr lang="nl-B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Pakt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/>
              <a:t>Meander (PH)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7C086-415C-4192-A31C-8C8DB373A7CA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265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Concrete </a:t>
            </a:r>
            <a:r>
              <a:rPr lang="en-US" err="1"/>
              <a:t>voorbeelden</a:t>
            </a:r>
            <a:r>
              <a:rPr lang="en-US"/>
              <a:t>:</a:t>
            </a:r>
          </a:p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Verbinding</a:t>
            </a:r>
            <a:r>
              <a:rPr lang="en-US"/>
              <a:t> </a:t>
            </a:r>
            <a:r>
              <a:rPr lang="en-US" err="1"/>
              <a:t>tussen</a:t>
            </a:r>
            <a:r>
              <a:rPr lang="en-US"/>
              <a:t> </a:t>
            </a:r>
            <a:r>
              <a:rPr lang="en-US" err="1"/>
              <a:t>gezinsleden</a:t>
            </a:r>
            <a:endParaRPr lang="en-US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Trauma in </a:t>
            </a:r>
            <a:r>
              <a:rPr lang="en-US" err="1"/>
              <a:t>verleden</a:t>
            </a:r>
            <a:r>
              <a:rPr lang="en-US"/>
              <a:t> (</a:t>
            </a:r>
            <a:r>
              <a:rPr lang="en-US" err="1"/>
              <a:t>agressie</a:t>
            </a:r>
            <a:r>
              <a:rPr lang="en-US"/>
              <a:t>, </a:t>
            </a:r>
            <a:r>
              <a:rPr lang="en-US" err="1"/>
              <a:t>misbruik</a:t>
            </a:r>
            <a:r>
              <a:rPr lang="en-US"/>
              <a:t>, …)</a:t>
            </a:r>
            <a:endParaRPr lang="nl-NL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Rouw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verlies</a:t>
            </a:r>
            <a:endParaRPr lang="nl-NL" err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Suicide</a:t>
            </a:r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Depressie</a:t>
            </a:r>
            <a:endParaRPr lang="nl-NL" err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(</a:t>
            </a:r>
            <a:r>
              <a:rPr lang="en-US" err="1"/>
              <a:t>Gevolgen</a:t>
            </a:r>
            <a:r>
              <a:rPr lang="en-US"/>
              <a:t> van) </a:t>
            </a:r>
            <a:r>
              <a:rPr lang="en-US" err="1"/>
              <a:t>Verslaving</a:t>
            </a:r>
            <a:r>
              <a:rPr lang="en-US"/>
              <a:t> (alcohol, drugs, </a:t>
            </a:r>
            <a:r>
              <a:rPr lang="en-US" err="1"/>
              <a:t>medicatie</a:t>
            </a:r>
            <a:r>
              <a:rPr lang="en-US"/>
              <a:t>, </a:t>
            </a:r>
            <a:r>
              <a:rPr lang="en-US" err="1"/>
              <a:t>gokken</a:t>
            </a:r>
            <a:r>
              <a:rPr lang="en-US"/>
              <a:t>,…)</a:t>
            </a:r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Psychische</a:t>
            </a:r>
            <a:r>
              <a:rPr lang="en-US"/>
              <a:t> </a:t>
            </a:r>
            <a:r>
              <a:rPr lang="en-US" err="1"/>
              <a:t>problemen</a:t>
            </a:r>
            <a:r>
              <a:rPr lang="en-US"/>
              <a:t> </a:t>
            </a:r>
            <a:r>
              <a:rPr lang="en-US" err="1"/>
              <a:t>ouder</a:t>
            </a:r>
            <a:endParaRPr lang="nl-NL" err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Psychische</a:t>
            </a:r>
            <a:r>
              <a:rPr lang="en-US"/>
              <a:t> </a:t>
            </a:r>
            <a:r>
              <a:rPr lang="en-US" err="1"/>
              <a:t>problemen</a:t>
            </a:r>
            <a:r>
              <a:rPr lang="en-US"/>
              <a:t> kind</a:t>
            </a:r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Kopp </a:t>
            </a:r>
            <a:r>
              <a:rPr lang="en-US" err="1"/>
              <a:t>kinderen</a:t>
            </a:r>
            <a:r>
              <a:rPr lang="en-US"/>
              <a:t> (</a:t>
            </a:r>
            <a:r>
              <a:rPr lang="en-US" err="1"/>
              <a:t>ouders</a:t>
            </a:r>
            <a:r>
              <a:rPr lang="en-US"/>
              <a:t> </a:t>
            </a:r>
            <a:r>
              <a:rPr lang="en-US" err="1"/>
              <a:t>ook</a:t>
            </a:r>
            <a:r>
              <a:rPr lang="en-US"/>
              <a:t> die </a:t>
            </a:r>
            <a:r>
              <a:rPr lang="en-US" err="1"/>
              <a:t>kopp</a:t>
            </a:r>
            <a:r>
              <a:rPr lang="en-US"/>
              <a:t> kind </a:t>
            </a:r>
            <a:r>
              <a:rPr lang="en-US" err="1"/>
              <a:t>waren</a:t>
            </a:r>
            <a:r>
              <a:rPr lang="en-US"/>
              <a:t>)</a:t>
            </a:r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Scheidingen</a:t>
            </a:r>
            <a:r>
              <a:rPr lang="en-US"/>
              <a:t> </a:t>
            </a:r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Draagkracht-draaglast</a:t>
            </a:r>
            <a:endParaRPr lang="nl-NL" err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Ontwikkelingsstoornissen</a:t>
            </a:r>
            <a:r>
              <a:rPr lang="en-US"/>
              <a:t> </a:t>
            </a:r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Positie</a:t>
            </a:r>
            <a:r>
              <a:rPr lang="en-US"/>
              <a:t> </a:t>
            </a:r>
            <a:r>
              <a:rPr lang="en-US" err="1"/>
              <a:t>ouder</a:t>
            </a:r>
            <a:r>
              <a:rPr lang="en-US"/>
              <a:t>-kind (</a:t>
            </a:r>
            <a:r>
              <a:rPr lang="en-US" err="1"/>
              <a:t>duplo’s</a:t>
            </a:r>
            <a:r>
              <a:rPr lang="en-US"/>
              <a:t>)</a:t>
            </a:r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Opvoedingsvragen</a:t>
            </a:r>
            <a:endParaRPr lang="nl-NL" err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Nieuw </a:t>
            </a:r>
            <a:r>
              <a:rPr lang="en-US" err="1"/>
              <a:t>samengesteld</a:t>
            </a:r>
            <a:r>
              <a:rPr lang="en-US"/>
              <a:t> </a:t>
            </a:r>
            <a:r>
              <a:rPr lang="en-US" err="1"/>
              <a:t>gezin</a:t>
            </a:r>
            <a:endParaRPr lang="nl-NL" err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Relaties</a:t>
            </a:r>
            <a:r>
              <a:rPr lang="en-US"/>
              <a:t> (impact op </a:t>
            </a:r>
            <a:r>
              <a:rPr lang="en-US" err="1"/>
              <a:t>opvoeding</a:t>
            </a:r>
            <a:r>
              <a:rPr lang="en-US"/>
              <a:t>)</a:t>
            </a:r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Financiële</a:t>
            </a:r>
            <a:r>
              <a:rPr lang="en-US"/>
              <a:t> </a:t>
            </a:r>
            <a:r>
              <a:rPr lang="en-US" err="1"/>
              <a:t>problemen</a:t>
            </a:r>
            <a:r>
              <a:rPr lang="en-US"/>
              <a:t> </a:t>
            </a:r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Schoolse</a:t>
            </a:r>
            <a:r>
              <a:rPr lang="en-US"/>
              <a:t> </a:t>
            </a:r>
            <a:r>
              <a:rPr lang="en-US" err="1"/>
              <a:t>problemen</a:t>
            </a:r>
            <a:r>
              <a:rPr lang="en-US"/>
              <a:t> </a:t>
            </a:r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Sociale media </a:t>
            </a:r>
            <a:r>
              <a:rPr lang="en-US" err="1"/>
              <a:t>en</a:t>
            </a:r>
            <a:r>
              <a:rPr lang="en-US"/>
              <a:t> de </a:t>
            </a:r>
            <a:r>
              <a:rPr lang="en-US" err="1"/>
              <a:t>gevaren</a:t>
            </a:r>
            <a:r>
              <a:rPr lang="en-US"/>
              <a:t>/</a:t>
            </a:r>
            <a:r>
              <a:rPr lang="en-US" err="1"/>
              <a:t>veiligheid</a:t>
            </a:r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(Phishing, grooming, sexting…)</a:t>
            </a:r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Gamen</a:t>
            </a:r>
            <a:r>
              <a:rPr lang="en-US"/>
              <a:t> (</a:t>
            </a:r>
            <a:r>
              <a:rPr lang="en-US" err="1"/>
              <a:t>verslaving</a:t>
            </a:r>
            <a:r>
              <a:rPr lang="en-US"/>
              <a:t>, impact op </a:t>
            </a:r>
            <a:r>
              <a:rPr lang="en-US" err="1"/>
              <a:t>schoolse</a:t>
            </a:r>
            <a:r>
              <a:rPr lang="en-US"/>
              <a:t>)</a:t>
            </a:r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Medische</a:t>
            </a:r>
            <a:r>
              <a:rPr lang="en-US"/>
              <a:t> </a:t>
            </a:r>
            <a:r>
              <a:rPr lang="en-US" err="1"/>
              <a:t>problemen</a:t>
            </a:r>
            <a:r>
              <a:rPr lang="en-US"/>
              <a:t> van </a:t>
            </a:r>
            <a:r>
              <a:rPr lang="en-US" err="1"/>
              <a:t>ouder</a:t>
            </a:r>
            <a:r>
              <a:rPr lang="en-US"/>
              <a:t> of kind (</a:t>
            </a:r>
            <a:r>
              <a:rPr lang="en-US" err="1"/>
              <a:t>ongeval</a:t>
            </a:r>
            <a:r>
              <a:rPr lang="en-US"/>
              <a:t>, </a:t>
            </a:r>
            <a:r>
              <a:rPr lang="en-US" err="1"/>
              <a:t>operaties</a:t>
            </a:r>
            <a:r>
              <a:rPr lang="en-US"/>
              <a:t>, </a:t>
            </a:r>
            <a:r>
              <a:rPr lang="en-US" err="1"/>
              <a:t>chronische</a:t>
            </a:r>
            <a:r>
              <a:rPr lang="en-US"/>
              <a:t> </a:t>
            </a:r>
            <a:r>
              <a:rPr lang="en-US" err="1"/>
              <a:t>ziektes</a:t>
            </a:r>
            <a:r>
              <a:rPr lang="en-US"/>
              <a:t>, </a:t>
            </a:r>
            <a:r>
              <a:rPr lang="en-US" err="1"/>
              <a:t>vermoeidheid</a:t>
            </a:r>
            <a:r>
              <a:rPr lang="en-US"/>
              <a:t>, impact op </a:t>
            </a:r>
            <a:r>
              <a:rPr lang="en-US" err="1"/>
              <a:t>werk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inkomen</a:t>
            </a:r>
            <a:r>
              <a:rPr lang="en-US"/>
              <a:t>, </a:t>
            </a:r>
            <a:r>
              <a:rPr lang="en-US" err="1"/>
              <a:t>verlies</a:t>
            </a:r>
            <a:r>
              <a:rPr lang="en-US"/>
              <a:t> van </a:t>
            </a:r>
            <a:r>
              <a:rPr lang="en-US" err="1"/>
              <a:t>mogelijkheden</a:t>
            </a:r>
            <a:r>
              <a:rPr lang="en-US"/>
              <a:t>)</a:t>
            </a:r>
            <a:endParaRPr lang="nl-NL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Mentale</a:t>
            </a:r>
            <a:r>
              <a:rPr lang="en-US"/>
              <a:t> </a:t>
            </a:r>
            <a:r>
              <a:rPr lang="en-US" err="1"/>
              <a:t>beperkingen</a:t>
            </a:r>
            <a:r>
              <a:rPr lang="en-US"/>
              <a:t> </a:t>
            </a:r>
            <a:r>
              <a:rPr lang="en-US" err="1"/>
              <a:t>ouder</a:t>
            </a:r>
            <a:r>
              <a:rPr lang="en-US"/>
              <a:t> of kind</a:t>
            </a:r>
            <a:endParaRPr lang="en-US" sz="1200">
              <a:solidFill>
                <a:schemeClr val="tx1"/>
              </a:solidFill>
              <a:effectLst/>
              <a:latin typeface="+mn-lt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Schooluitval</a:t>
            </a:r>
            <a:endParaRPr lang="nl-BE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conflictueuze scheidingen</a:t>
            </a:r>
            <a:endParaRPr lang="nl-BE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Gedragsmoeilijkheden</a:t>
            </a:r>
            <a:endParaRPr lang="nl-BE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omgaan met en leren aanvoelen van emoties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Geweldloze communicatie</a:t>
            </a:r>
            <a:endParaRPr lang="nl-BE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geweldloos verzet</a:t>
            </a:r>
            <a:endParaRPr lang="nl-BE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Mildheid in het ouderschap</a:t>
            </a:r>
            <a:endParaRPr lang="nl-BE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Veiligheid in het gezin</a:t>
            </a:r>
            <a:endParaRPr lang="nl-BE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communicatie (emoties bespreekbaar maken maar ook bijvoorbeeld huisregels, elkaar leren kennen,...)</a:t>
            </a:r>
            <a:endParaRPr lang="nl-BE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inzicht in dynamieken in een systeem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Psycho</a:t>
            </a: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-educatie rond ASS, ADHD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Emotieregulatie &amp; Emotiedifferentiatie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Structuur en Ritme inbouwen via </a:t>
            </a:r>
            <a:r>
              <a:rPr lang="nl-BE" sz="180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dagroutines</a:t>
            </a:r>
            <a:endParaRPr lang="nl-BE" sz="180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Veerkrachtig ouderschap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Nieuwe Autoriteit/Geweldloos Verzet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Angst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Ontwikkelingsfasen van -9mnd tot 26jr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Stress-Tolerantie/Overprikkeling en hoe daarop te reageren en wat te doen wanneer je denkt richting crisis te gaan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Valideren </a:t>
            </a:r>
            <a:r>
              <a:rPr lang="nl-BE" sz="180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vs</a:t>
            </a:r>
            <a:r>
              <a:rPr lang="nl-BE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accepteren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80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Emotieregulatie</a:t>
            </a:r>
            <a:br>
              <a:rPr lang="nl-BE" sz="1800">
                <a:effectLst/>
                <a:latin typeface="Aptos" panose="020B0004020202020204" pitchFamily="34" charset="0"/>
                <a:ea typeface="Calibri" panose="020F0502020204030204" pitchFamily="34" charset="0"/>
              </a:rPr>
            </a:br>
            <a:r>
              <a:rPr lang="nl-BE" sz="180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Faalangst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80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Zelfverwonding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80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Zelfmoordideeën, donkere gedachten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800" err="1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zelfwaardegevoel</a:t>
            </a:r>
            <a:br>
              <a:rPr lang="nl-BE" sz="1800">
                <a:effectLst/>
                <a:latin typeface="Aptos" panose="020B0004020202020204" pitchFamily="34" charset="0"/>
                <a:ea typeface="Calibri" panose="020F0502020204030204" pitchFamily="34" charset="0"/>
              </a:rPr>
            </a:br>
            <a:r>
              <a:rPr lang="nl-BE" sz="180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Bespreekbaar maken van contextuele problemen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80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toewerken naar een tafel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80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trauma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80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grensoverschrijdend gedrag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80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Pesten en gepest worden</a:t>
            </a:r>
            <a:endParaRPr lang="nl-BE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BE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BE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7C086-415C-4192-A31C-8C8DB373A7CA}" type="slidenum">
              <a:rPr lang="nl-NL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10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xn--ngezin-nplan-9dbaha.be/#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9.png"/><Relationship Id="rId7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shboard.mailerlite.com/forms/339660/90150717800580854/share" TargetMode="External"/><Relationship Id="rId11" Type="http://schemas.openxmlformats.org/officeDocument/2006/relationships/image" Target="../media/image81.svg"/><Relationship Id="rId5" Type="http://schemas.openxmlformats.org/officeDocument/2006/relationships/hyperlink" Target="https://www.facebook.com/RTJDeTafels/" TargetMode="External"/><Relationship Id="rId10" Type="http://schemas.openxmlformats.org/officeDocument/2006/relationships/image" Target="../media/image80.png"/><Relationship Id="rId4" Type="http://schemas.openxmlformats.org/officeDocument/2006/relationships/hyperlink" Target="http://www.rtjdetafels.be" TargetMode="External"/><Relationship Id="rId9" Type="http://schemas.openxmlformats.org/officeDocument/2006/relationships/image" Target="../media/image7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iesbeth.sevenoy@netwerkdetafels.be" TargetMode="External"/><Relationship Id="rId5" Type="http://schemas.openxmlformats.org/officeDocument/2006/relationships/hyperlink" Target="mailto:stefanie.ryckaert@netwerkdetafels.be" TargetMode="External"/><Relationship Id="rId4" Type="http://schemas.openxmlformats.org/officeDocument/2006/relationships/hyperlink" Target="mailto:sarah.reynaert@netwerkdetafels.b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om.walgraeve@netwerkdetafels.be" TargetMode="External"/><Relationship Id="rId5" Type="http://schemas.openxmlformats.org/officeDocument/2006/relationships/hyperlink" Target="mailto:katrien.vansteen@netwerkdetafels.be" TargetMode="External"/><Relationship Id="rId4" Type="http://schemas.openxmlformats.org/officeDocument/2006/relationships/hyperlink" Target="mailto:yadira.windels@netwerkdetafels.be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9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1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9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5143501"/>
            <a:ext cx="9144000" cy="757317"/>
          </a:xfrm>
        </p:spPr>
        <p:txBody>
          <a:bodyPr>
            <a:normAutofit/>
          </a:bodyPr>
          <a:lstStyle/>
          <a:p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RTJ De </a:t>
            </a: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Tafels</a:t>
            </a:r>
            <a:endParaRPr lang="de-DE" sz="3200" b="1">
              <a:solidFill>
                <a:srgbClr val="0676C2"/>
              </a:solidFill>
              <a:latin typeface="Calibri"/>
              <a:cs typeface="Calibri Ligh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887370"/>
            <a:ext cx="9144000" cy="4689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800" err="1">
                <a:solidFill>
                  <a:srgbClr val="0676C2"/>
                </a:solidFill>
                <a:cs typeface="Calibri"/>
              </a:rPr>
              <a:t>Eén</a:t>
            </a:r>
            <a:r>
              <a:rPr lang="de-DE" sz="1800">
                <a:solidFill>
                  <a:srgbClr val="0676C2"/>
                </a:solidFill>
                <a:cs typeface="Calibri"/>
              </a:rPr>
              <a:t> </a:t>
            </a:r>
            <a:r>
              <a:rPr lang="de-DE" sz="1800" err="1">
                <a:solidFill>
                  <a:srgbClr val="0676C2"/>
                </a:solidFill>
                <a:cs typeface="Calibri"/>
              </a:rPr>
              <a:t>gezin</a:t>
            </a:r>
            <a:r>
              <a:rPr lang="de-DE" sz="1800">
                <a:solidFill>
                  <a:srgbClr val="0676C2"/>
                </a:solidFill>
                <a:cs typeface="Calibri"/>
              </a:rPr>
              <a:t> </a:t>
            </a:r>
            <a:r>
              <a:rPr lang="de-DE" sz="1800" err="1">
                <a:solidFill>
                  <a:srgbClr val="0676C2"/>
                </a:solidFill>
                <a:cs typeface="Calibri"/>
              </a:rPr>
              <a:t>één</a:t>
            </a:r>
            <a:r>
              <a:rPr lang="de-DE" sz="1800">
                <a:solidFill>
                  <a:srgbClr val="0676C2"/>
                </a:solidFill>
                <a:cs typeface="Calibri"/>
              </a:rPr>
              <a:t> plan (1G1P) </a:t>
            </a:r>
            <a:r>
              <a:rPr lang="de-DE" sz="1800" err="1">
                <a:solidFill>
                  <a:srgbClr val="0676C2"/>
                </a:solidFill>
                <a:cs typeface="Calibri"/>
              </a:rPr>
              <a:t>samenwerkingsverband</a:t>
            </a:r>
            <a:endParaRPr lang="de-DE" sz="1800">
              <a:solidFill>
                <a:srgbClr val="0676C2"/>
              </a:solidFill>
              <a:cs typeface="Calibri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E7D98-3D55-80C4-C8EA-40EC70EB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6692" y="4888672"/>
            <a:ext cx="10439007" cy="123363"/>
            <a:chOff x="876692" y="4888672"/>
            <a:chExt cx="10439007" cy="12336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A306F60-DCBC-4BDA-A680-F76005620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515" y="-269151"/>
              <a:ext cx="123362" cy="10439007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C26A085-CFBC-6FED-8A8F-E9371A3A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719273" y="2415609"/>
              <a:ext cx="123362" cy="5069490"/>
            </a:xfrm>
            <a:prstGeom prst="rect">
              <a:avLst/>
            </a:prstGeom>
            <a:gradFill>
              <a:gsLst>
                <a:gs pos="3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90B45B58-9611-DD6E-8F99-2C1342725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508" y="4155440"/>
            <a:ext cx="12191794" cy="112237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FD316EC1-5B38-7875-1B30-372DB2FDE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40000">
            <a:off x="10834238" y="1793462"/>
            <a:ext cx="519546" cy="679738"/>
          </a:xfrm>
          <a:prstGeom prst="rect">
            <a:avLst/>
          </a:prstGeom>
        </p:spPr>
      </p:pic>
      <p:pic>
        <p:nvPicPr>
          <p:cNvPr id="23" name="Afbeelding 22" descr="Afbeelding met legpuzzel&#10;&#10;Automatisch gegenereerde beschrijving">
            <a:extLst>
              <a:ext uri="{FF2B5EF4-FFF2-40B4-BE49-F238E27FC236}">
                <a16:creationId xmlns:a16="http://schemas.microsoft.com/office/drawing/2014/main" id="{30D2A74F-2BF0-0F14-E818-715AAD508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20000">
            <a:off x="2980746" y="3851131"/>
            <a:ext cx="561687" cy="46037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D07C6C07-B3FB-75E0-5D99-DE0C1CBF6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0000">
            <a:off x="8700364" y="5475576"/>
            <a:ext cx="679451" cy="52503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B709019-6255-287E-4B0A-6D3674F0D7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0000">
            <a:off x="908338" y="792740"/>
            <a:ext cx="584778" cy="631248"/>
          </a:xfrm>
          <a:prstGeom prst="rect">
            <a:avLst/>
          </a:prstGeom>
        </p:spPr>
      </p:pic>
      <p:pic>
        <p:nvPicPr>
          <p:cNvPr id="29" name="Afbeelding 28" descr="Afbeelding met puzzel, legpuzzel&#10;&#10;Automatisch gegenereerde beschrijving">
            <a:extLst>
              <a:ext uri="{FF2B5EF4-FFF2-40B4-BE49-F238E27FC236}">
                <a16:creationId xmlns:a16="http://schemas.microsoft.com/office/drawing/2014/main" id="{361CA1BF-EC54-F19B-8EFF-E3D41D2B84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3" y="5277571"/>
            <a:ext cx="434687" cy="540039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86E0C62C-CD7F-ABD3-6D89-A36DEF2D8E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720000">
            <a:off x="9069968" y="1204983"/>
            <a:ext cx="506846" cy="398608"/>
          </a:xfrm>
          <a:prstGeom prst="rect">
            <a:avLst/>
          </a:prstGeom>
        </p:spPr>
      </p:pic>
      <p:pic>
        <p:nvPicPr>
          <p:cNvPr id="4" name="Afbeelding 3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707236B5-9390-C61D-1F7B-76D79086F0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3792" y="1575546"/>
            <a:ext cx="7844119" cy="27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3738D-121C-41A8-8A69-561DF1344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Kleurrijkheid, schermopname, Lila, roze&#10;&#10;Automatisch gegenereerde beschrijving">
            <a:extLst>
              <a:ext uri="{FF2B5EF4-FFF2-40B4-BE49-F238E27FC236}">
                <a16:creationId xmlns:a16="http://schemas.microsoft.com/office/drawing/2014/main" id="{38BD873B-FEB4-23C6-DA10-39E81867E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508" y="-70196"/>
            <a:ext cx="12214884" cy="1757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C509C9-ACDE-96BA-F753-559562C5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>
                <a:solidFill>
                  <a:srgbClr val="036DBF"/>
                </a:solidFill>
                <a:latin typeface="Calibri"/>
                <a:cs typeface="Calibri"/>
              </a:rPr>
              <a:t>Wie zijn we?</a:t>
            </a:r>
            <a:endParaRPr lang="nl-NL" sz="2800">
              <a:latin typeface="Calibri"/>
              <a:cs typeface="Calibri Light"/>
            </a:endParaRPr>
          </a:p>
          <a:p>
            <a:r>
              <a:rPr lang="nl-NL" sz="2800">
                <a:solidFill>
                  <a:srgbClr val="036DBF"/>
                </a:solidFill>
                <a:latin typeface="Calibri"/>
                <a:cs typeface="Calibri"/>
              </a:rPr>
              <a:t>3 intersectorale teams – 3 rollen</a:t>
            </a:r>
            <a:endParaRPr lang="nl-NL" sz="28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639FD9-C42E-8E62-975F-615401045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5995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000" b="1">
                <a:solidFill>
                  <a:srgbClr val="036DBF"/>
                </a:solidFill>
                <a:cs typeface="Calibri"/>
              </a:rPr>
              <a:t>Casemanager (CM)</a:t>
            </a:r>
            <a:endParaRPr lang="nl-NL" sz="2000">
              <a:ea typeface="Calibri" panose="020F0502020204030204"/>
              <a:cs typeface="Calibri" panose="020F0502020204030204"/>
            </a:endParaRPr>
          </a:p>
          <a:p>
            <a:pPr marL="285750" indent="-285750"/>
            <a:r>
              <a:rPr lang="nl-NL" sz="1800">
                <a:ea typeface="Calibri"/>
                <a:cs typeface="Calibri"/>
              </a:rPr>
              <a:t>Telefonische permanentie</a:t>
            </a:r>
          </a:p>
          <a:p>
            <a:pPr marL="285750" indent="-285750"/>
            <a:r>
              <a:rPr lang="nl-NL" sz="1800">
                <a:ea typeface="Calibri"/>
                <a:cs typeface="Calibri"/>
              </a:rPr>
              <a:t>Faciliteren van Tafels</a:t>
            </a:r>
          </a:p>
          <a:p>
            <a:pPr marL="285750" indent="-285750"/>
            <a:r>
              <a:rPr lang="nl-NL" sz="1800">
                <a:ea typeface="Calibri"/>
                <a:cs typeface="Calibri"/>
              </a:rPr>
              <a:t>Beschrijven van hulp in het actieplan</a:t>
            </a:r>
          </a:p>
          <a:p>
            <a:pPr marL="285750" indent="-285750"/>
            <a:r>
              <a:rPr lang="nl-NL" sz="1800">
                <a:ea typeface="Calibri"/>
                <a:cs typeface="Calibri"/>
              </a:rPr>
              <a:t>Proces beëindigen in overleg met betrokkenen,</a:t>
            </a:r>
          </a:p>
          <a:p>
            <a:pPr marL="285750" indent="-285750"/>
            <a:r>
              <a:rPr lang="nl-NL" sz="1800">
                <a:ea typeface="Calibri"/>
                <a:cs typeface="Calibri"/>
              </a:rPr>
              <a:t>Flexibele en subsidiaire inzet</a:t>
            </a:r>
            <a:br>
              <a:rPr lang="nl-NL" sz="2400">
                <a:cs typeface="Calibri"/>
              </a:rPr>
            </a:br>
            <a:r>
              <a:rPr lang="nl-NL" sz="2400">
                <a:ea typeface="Calibri" panose="020F0502020204030204"/>
                <a:cs typeface="Calibri" panose="020F0502020204030204"/>
              </a:rPr>
              <a:t> </a:t>
            </a:r>
          </a:p>
          <a:p>
            <a:pPr marL="285750" indent="-285750"/>
            <a:endParaRPr lang="nl-NL"/>
          </a:p>
        </p:txBody>
      </p:sp>
      <p:pic>
        <p:nvPicPr>
          <p:cNvPr id="5" name="Afbeelding 4" descr="Afbeelding met Lettertype, Graphics, schermopname, tekst&#10;&#10;Automatisch gegenereerde beschrijving">
            <a:extLst>
              <a:ext uri="{FF2B5EF4-FFF2-40B4-BE49-F238E27FC236}">
                <a16:creationId xmlns:a16="http://schemas.microsoft.com/office/drawing/2014/main" id="{363F5220-4447-78BC-DD4B-902BABC4E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6"/>
          <a:stretch/>
        </p:blipFill>
        <p:spPr>
          <a:xfrm>
            <a:off x="9293778" y="366929"/>
            <a:ext cx="2103202" cy="7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93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01C3A-FFAC-3969-1A18-EDDAED2E1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Kleurrijkheid, schermopname, Lila, roze&#10;&#10;Automatisch gegenereerde beschrijving">
            <a:extLst>
              <a:ext uri="{FF2B5EF4-FFF2-40B4-BE49-F238E27FC236}">
                <a16:creationId xmlns:a16="http://schemas.microsoft.com/office/drawing/2014/main" id="{E8986704-F1B2-0E0C-E53F-5C9167A27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508" y="-70196"/>
            <a:ext cx="12214884" cy="1757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94BDA2-3FD4-04F9-10B8-8CBDB3A2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>
                <a:solidFill>
                  <a:srgbClr val="036DBF"/>
                </a:solidFill>
                <a:latin typeface="Calibri"/>
                <a:cs typeface="Calibri"/>
              </a:rPr>
              <a:t>Wie zijn we?</a:t>
            </a:r>
            <a:endParaRPr lang="nl-NL" sz="2800">
              <a:latin typeface="Calibri"/>
              <a:cs typeface="Calibri Light"/>
            </a:endParaRPr>
          </a:p>
          <a:p>
            <a:r>
              <a:rPr lang="nl-NL" sz="2800">
                <a:solidFill>
                  <a:srgbClr val="036DBF"/>
                </a:solidFill>
                <a:latin typeface="Calibri"/>
                <a:cs typeface="Calibri"/>
              </a:rPr>
              <a:t>3 intersectorale teams – 3 rollen</a:t>
            </a:r>
            <a:endParaRPr lang="nl-NL" sz="28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37B6FC-05A1-35A7-2216-7A2C202BC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403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000" b="1">
                <a:solidFill>
                  <a:srgbClr val="036DBF"/>
                </a:solidFill>
                <a:ea typeface="Calibri"/>
                <a:cs typeface="Calibri"/>
              </a:rPr>
              <a:t>Innovatieve medewerker (IM)</a:t>
            </a:r>
          </a:p>
          <a:p>
            <a:pPr marL="285750" indent="-285750"/>
            <a:r>
              <a:rPr lang="nl-NL" sz="1800">
                <a:solidFill>
                  <a:srgbClr val="000000"/>
                </a:solidFill>
                <a:ea typeface="Calibri"/>
                <a:cs typeface="Calibri"/>
              </a:rPr>
              <a:t>Kortdurende krachtgerichte context-verbindende mobiele hulp</a:t>
            </a:r>
            <a:endParaRPr lang="nl-NL" sz="1800">
              <a:ea typeface="Calibri"/>
              <a:cs typeface="Calibri"/>
            </a:endParaRPr>
          </a:p>
          <a:p>
            <a:pPr marL="285750" indent="-285750"/>
            <a:r>
              <a:rPr lang="nl-NL" sz="1800">
                <a:solidFill>
                  <a:srgbClr val="000000"/>
                </a:solidFill>
                <a:ea typeface="Calibri"/>
                <a:cs typeface="Calibri"/>
              </a:rPr>
              <a:t>5 maanden</a:t>
            </a:r>
            <a:endParaRPr lang="nl-NL" sz="1800">
              <a:ea typeface="Calibri"/>
              <a:cs typeface="Calibri"/>
            </a:endParaRPr>
          </a:p>
          <a:p>
            <a:pPr marL="285750" indent="-285750"/>
            <a:r>
              <a:rPr lang="nl-NL" sz="1800">
                <a:solidFill>
                  <a:srgbClr val="000000"/>
                </a:solidFill>
                <a:ea typeface="Calibri"/>
                <a:cs typeface="Calibri"/>
              </a:rPr>
              <a:t>Denkpartner aan Tafel en bij overleg</a:t>
            </a:r>
            <a:endParaRPr lang="nl-NL" sz="1800">
              <a:ea typeface="Calibri"/>
              <a:cs typeface="Calibri"/>
            </a:endParaRPr>
          </a:p>
          <a:p>
            <a:pPr marL="285750" indent="-285750"/>
            <a:r>
              <a:rPr lang="nl-NL" sz="1800">
                <a:solidFill>
                  <a:srgbClr val="000000"/>
                </a:solidFill>
                <a:ea typeface="Calibri"/>
                <a:cs typeface="Calibri"/>
              </a:rPr>
              <a:t>Mogelijke realisering actie uit het Gezinsplan</a:t>
            </a:r>
            <a:endParaRPr lang="nl-NL" sz="1800">
              <a:ea typeface="Calibri"/>
              <a:cs typeface="Calibri"/>
            </a:endParaRPr>
          </a:p>
          <a:p>
            <a:pPr marL="285750" indent="-285750"/>
            <a:r>
              <a:rPr lang="nl-NL" sz="1800">
                <a:solidFill>
                  <a:srgbClr val="000000"/>
                </a:solidFill>
                <a:ea typeface="Calibri"/>
                <a:cs typeface="Calibri"/>
              </a:rPr>
              <a:t>Inhoud volledig afhankelijk van de hulpvraag</a:t>
            </a:r>
            <a:endParaRPr lang="nl-NL" sz="1800"/>
          </a:p>
          <a:p>
            <a:pPr marL="0" indent="0">
              <a:buNone/>
            </a:pPr>
            <a:endParaRPr lang="nl-NL" sz="24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nl-NL"/>
          </a:p>
        </p:txBody>
      </p:sp>
      <p:pic>
        <p:nvPicPr>
          <p:cNvPr id="5" name="Afbeelding 4" descr="Afbeelding met Lettertype, Graphics, schermopname, tekst&#10;&#10;Automatisch gegenereerde beschrijving">
            <a:extLst>
              <a:ext uri="{FF2B5EF4-FFF2-40B4-BE49-F238E27FC236}">
                <a16:creationId xmlns:a16="http://schemas.microsoft.com/office/drawing/2014/main" id="{942FC9AE-8DB5-7C0B-3A97-DDFF4254E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6"/>
          <a:stretch/>
        </p:blipFill>
        <p:spPr>
          <a:xfrm>
            <a:off x="9293778" y="366929"/>
            <a:ext cx="2103202" cy="7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80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98160-8FAD-75B4-3CD7-C0BFA0C0C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Kleurrijkheid, schermopname, Lila, roze&#10;&#10;Automatisch gegenereerde beschrijving">
            <a:extLst>
              <a:ext uri="{FF2B5EF4-FFF2-40B4-BE49-F238E27FC236}">
                <a16:creationId xmlns:a16="http://schemas.microsoft.com/office/drawing/2014/main" id="{29DBB6E5-9F6F-3907-A371-5A226E0CF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508" y="-70196"/>
            <a:ext cx="12214884" cy="1757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9DC4D8-C6DC-9BC8-AD99-A4C0B340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>
                <a:solidFill>
                  <a:srgbClr val="036DBF"/>
                </a:solidFill>
                <a:latin typeface="Calibri"/>
                <a:cs typeface="Calibri"/>
              </a:rPr>
              <a:t>Wie zijn we?</a:t>
            </a:r>
            <a:endParaRPr lang="nl-NL" sz="2800">
              <a:latin typeface="Calibri"/>
              <a:cs typeface="Calibri Light"/>
            </a:endParaRPr>
          </a:p>
          <a:p>
            <a:r>
              <a:rPr lang="nl-NL" sz="2800">
                <a:solidFill>
                  <a:srgbClr val="036DBF"/>
                </a:solidFill>
                <a:latin typeface="Calibri"/>
                <a:cs typeface="Calibri"/>
              </a:rPr>
              <a:t>3 intersectorale teams – 3 rollen</a:t>
            </a:r>
            <a:endParaRPr lang="nl-NL" sz="28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8104AA-9C2B-0363-6E74-7995B7E1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4810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000" b="1" dirty="0">
                <a:solidFill>
                  <a:srgbClr val="0676C2"/>
                </a:solidFill>
                <a:ea typeface="Calibri"/>
                <a:cs typeface="Calibri"/>
              </a:rPr>
              <a:t>Eerstelijnspsycholoog (ELP)</a:t>
            </a:r>
            <a:endParaRPr lang="nl-NL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/>
            <a:r>
              <a:rPr lang="nl-NL" sz="1800" dirty="0">
                <a:solidFill>
                  <a:srgbClr val="000000"/>
                </a:solidFill>
                <a:ea typeface="Calibri"/>
                <a:cs typeface="Calibri"/>
              </a:rPr>
              <a:t>Generalistische en laagdrempelige zorg bij niet-complexe psychische klachten</a:t>
            </a:r>
          </a:p>
          <a:p>
            <a:pPr marL="342900" indent="-342900"/>
            <a:r>
              <a:rPr lang="nl-NL" sz="1800" dirty="0">
                <a:solidFill>
                  <a:srgbClr val="000000"/>
                </a:solidFill>
                <a:ea typeface="Calibri"/>
                <a:cs typeface="Calibri"/>
              </a:rPr>
              <a:t>5 maanden</a:t>
            </a:r>
            <a:endParaRPr lang="nl-NL" sz="1800" dirty="0">
              <a:ea typeface="Calibri"/>
              <a:cs typeface="Calibri"/>
            </a:endParaRPr>
          </a:p>
          <a:p>
            <a:pPr marL="342900" indent="-342900"/>
            <a:r>
              <a:rPr lang="nl-NL" sz="1800" dirty="0" err="1">
                <a:solidFill>
                  <a:srgbClr val="000000"/>
                </a:solidFill>
                <a:ea typeface="Calibri"/>
                <a:cs typeface="Calibri"/>
              </a:rPr>
              <a:t>Toeleiden</a:t>
            </a:r>
            <a:r>
              <a:rPr lang="nl-NL" sz="1800" dirty="0">
                <a:solidFill>
                  <a:srgbClr val="000000"/>
                </a:solidFill>
                <a:ea typeface="Calibri"/>
                <a:cs typeface="Calibri"/>
              </a:rPr>
              <a:t> naar gespecialiseerde GGZ, Screening en indicatiestelling</a:t>
            </a:r>
            <a:endParaRPr lang="nl-NL" sz="1800" dirty="0">
              <a:ea typeface="Calibri"/>
              <a:cs typeface="Calibri"/>
            </a:endParaRPr>
          </a:p>
          <a:p>
            <a:pPr marL="342900" indent="-342900"/>
            <a:r>
              <a:rPr lang="nl-NL" sz="1800" dirty="0">
                <a:solidFill>
                  <a:srgbClr val="000000"/>
                </a:solidFill>
                <a:ea typeface="Calibri"/>
                <a:cs typeface="Calibri"/>
              </a:rPr>
              <a:t>Denkpartner aan De Tafel en bij overleg</a:t>
            </a:r>
            <a:endParaRPr lang="nl-NL" sz="1800" dirty="0">
              <a:ea typeface="Calibri"/>
              <a:cs typeface="Calibri"/>
            </a:endParaRPr>
          </a:p>
          <a:p>
            <a:pPr marL="342900" indent="-342900"/>
            <a:r>
              <a:rPr lang="nl-NL" sz="1800" dirty="0">
                <a:solidFill>
                  <a:srgbClr val="000000"/>
                </a:solidFill>
                <a:ea typeface="Calibri"/>
                <a:cs typeface="Calibri"/>
              </a:rPr>
              <a:t>Mogelijke realisering (psychologische) actie uit het gezinsplan</a:t>
            </a:r>
            <a:endParaRPr lang="nl-NL" sz="1800" dirty="0"/>
          </a:p>
          <a:p>
            <a:pPr marL="342900" indent="-342900"/>
            <a:endParaRPr lang="nl-NL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nl-NL" sz="1800" b="1" dirty="0">
              <a:solidFill>
                <a:srgbClr val="0676C2"/>
              </a:solidFill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</p:txBody>
      </p:sp>
      <p:pic>
        <p:nvPicPr>
          <p:cNvPr id="5" name="Afbeelding 4" descr="Afbeelding met Lettertype, Graphics, schermopname, tekst&#10;&#10;Automatisch gegenereerde beschrijving">
            <a:extLst>
              <a:ext uri="{FF2B5EF4-FFF2-40B4-BE49-F238E27FC236}">
                <a16:creationId xmlns:a16="http://schemas.microsoft.com/office/drawing/2014/main" id="{19B94265-99ED-7600-2275-A19C6838D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6"/>
          <a:stretch/>
        </p:blipFill>
        <p:spPr>
          <a:xfrm>
            <a:off x="9293778" y="366929"/>
            <a:ext cx="2103202" cy="7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99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635615-82B1-46C1-3276-633554AC9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09D97-ED1D-B37F-0109-147E9DB07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43501"/>
            <a:ext cx="9144000" cy="757317"/>
          </a:xfrm>
        </p:spPr>
        <p:txBody>
          <a:bodyPr>
            <a:normAutofit/>
          </a:bodyPr>
          <a:lstStyle/>
          <a:p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Wat </a:t>
            </a: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doen</a:t>
            </a:r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 </a:t>
            </a: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we</a:t>
            </a:r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?</a:t>
            </a:r>
            <a:endParaRPr lang="nl-NL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CF3B24-54F6-5589-C093-AFFB2EC2B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6692" y="4888672"/>
            <a:ext cx="10439007" cy="123363"/>
            <a:chOff x="876692" y="4888672"/>
            <a:chExt cx="10439007" cy="12336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08DCA0-1707-8C9F-E5DA-1A1433D89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515" y="-269151"/>
              <a:ext cx="123362" cy="10439007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56308EC-0766-0480-6AAA-85EACC995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719273" y="2415609"/>
              <a:ext cx="123362" cy="5069490"/>
            </a:xfrm>
            <a:prstGeom prst="rect">
              <a:avLst/>
            </a:prstGeom>
            <a:gradFill>
              <a:gsLst>
                <a:gs pos="3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D5743255-14A2-FEDD-53AA-D1190A0AB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508" y="4155440"/>
            <a:ext cx="12191794" cy="112237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4A8A2F5-8A2A-C698-146A-D7FF9CB9B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40000">
            <a:off x="10834238" y="1793462"/>
            <a:ext cx="519546" cy="679738"/>
          </a:xfrm>
          <a:prstGeom prst="rect">
            <a:avLst/>
          </a:prstGeom>
        </p:spPr>
      </p:pic>
      <p:pic>
        <p:nvPicPr>
          <p:cNvPr id="23" name="Afbeelding 22" descr="Afbeelding met legpuzzel&#10;&#10;Automatisch gegenereerde beschrijving">
            <a:extLst>
              <a:ext uri="{FF2B5EF4-FFF2-40B4-BE49-F238E27FC236}">
                <a16:creationId xmlns:a16="http://schemas.microsoft.com/office/drawing/2014/main" id="{5CE27AB0-6C92-9C0A-BBC3-CF176DDC5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20000">
            <a:off x="2980746" y="3851131"/>
            <a:ext cx="561687" cy="46037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A0E11274-9D54-1B6E-20E0-24BED97CF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0000">
            <a:off x="8700364" y="5475576"/>
            <a:ext cx="679451" cy="52503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06EE5EF-4E02-46D9-BF19-03D04170E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0000">
            <a:off x="908338" y="792740"/>
            <a:ext cx="584778" cy="631248"/>
          </a:xfrm>
          <a:prstGeom prst="rect">
            <a:avLst/>
          </a:prstGeom>
        </p:spPr>
      </p:pic>
      <p:pic>
        <p:nvPicPr>
          <p:cNvPr id="29" name="Afbeelding 28" descr="Afbeelding met puzzel, legpuzzel&#10;&#10;Automatisch gegenereerde beschrijving">
            <a:extLst>
              <a:ext uri="{FF2B5EF4-FFF2-40B4-BE49-F238E27FC236}">
                <a16:creationId xmlns:a16="http://schemas.microsoft.com/office/drawing/2014/main" id="{B114671A-FC75-44AC-6297-164754BDA1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3" y="5277571"/>
            <a:ext cx="434687" cy="540039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E8769E99-4C00-5D84-6D51-3E4746508C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720000">
            <a:off x="9069968" y="1204983"/>
            <a:ext cx="506846" cy="398608"/>
          </a:xfrm>
          <a:prstGeom prst="rect">
            <a:avLst/>
          </a:prstGeom>
        </p:spPr>
      </p:pic>
      <p:pic>
        <p:nvPicPr>
          <p:cNvPr id="4" name="Afbeelding 3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0072B5EA-F11E-4230-2C3C-35699EFD2E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3792" y="1575546"/>
            <a:ext cx="7844119" cy="27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3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Kleurrijkheid, schermopname, Lila, roze&#10;&#10;Automatisch gegenereerde beschrijving">
            <a:extLst>
              <a:ext uri="{FF2B5EF4-FFF2-40B4-BE49-F238E27FC236}">
                <a16:creationId xmlns:a16="http://schemas.microsoft.com/office/drawing/2014/main" id="{DB2CBBE3-93BF-B66F-4047-9D72C61F5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-18307" y="67950"/>
            <a:ext cx="12214884" cy="1757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344E1E-7739-1397-5F37-4CF04C6F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>
                <a:solidFill>
                  <a:srgbClr val="0676C2"/>
                </a:solidFill>
                <a:latin typeface="Calibri"/>
                <a:ea typeface="Calibri Light"/>
                <a:cs typeface="Calibri Light"/>
              </a:rPr>
              <a:t>Wat doen we?</a:t>
            </a:r>
            <a:endParaRPr lang="nl-NL" sz="2800" b="1">
              <a:solidFill>
                <a:srgbClr val="0676C2"/>
              </a:solidFill>
              <a:latin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599B2F-958E-E1F0-6F45-972913931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678" y="1494888"/>
            <a:ext cx="10515600" cy="52983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000" b="1">
                <a:solidFill>
                  <a:srgbClr val="0676C2"/>
                </a:solidFill>
                <a:ea typeface="Calibri"/>
                <a:cs typeface="Calibri"/>
              </a:rPr>
              <a:t>We engageren ons tot</a:t>
            </a:r>
            <a:endParaRPr lang="nl-NL" sz="20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nl-NL" sz="1800">
                <a:ea typeface="Calibri"/>
                <a:cs typeface="Calibri"/>
              </a:rPr>
              <a:t>Elke vraag vanuit het cliëntsysteem</a:t>
            </a:r>
          </a:p>
          <a:p>
            <a:r>
              <a:rPr lang="nl-NL" sz="1800">
                <a:ea typeface="Calibri"/>
                <a:cs typeface="Calibri"/>
              </a:rPr>
              <a:t>Het luisteren naar de vraag/het verhaal van het cliëntsysteem</a:t>
            </a:r>
          </a:p>
          <a:p>
            <a:r>
              <a:rPr lang="nl-NL" sz="1800">
                <a:ea typeface="Calibri"/>
                <a:cs typeface="Calibri"/>
              </a:rPr>
              <a:t>Een snel en efficiënt proces: aanmeldingen worden wekelijks besproken op het permanentie overleg en bieden een </a:t>
            </a:r>
            <a:r>
              <a:rPr lang="nl-NL" sz="1800" err="1">
                <a:ea typeface="Calibri"/>
                <a:cs typeface="Calibri"/>
              </a:rPr>
              <a:t>perspectiefbiedend</a:t>
            </a:r>
            <a:r>
              <a:rPr lang="nl-NL" sz="1800">
                <a:ea typeface="Calibri"/>
                <a:cs typeface="Calibri"/>
              </a:rPr>
              <a:t> gesprek binnen de maand</a:t>
            </a:r>
          </a:p>
          <a:p>
            <a:pPr marL="0" indent="0">
              <a:buNone/>
            </a:pPr>
            <a:r>
              <a:rPr lang="nl-NL" sz="2000" b="1">
                <a:solidFill>
                  <a:srgbClr val="0676C2"/>
                </a:solidFill>
                <a:ea typeface="Calibri"/>
                <a:cs typeface="Calibri"/>
              </a:rPr>
              <a:t>Wat doen we niet</a:t>
            </a:r>
            <a:endParaRPr lang="nl-NL" sz="20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nl-NL" sz="1800">
                <a:ea typeface="Calibri"/>
                <a:cs typeface="Calibri"/>
              </a:rPr>
              <a:t>Hoogdringende interventies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nl-NL" sz="18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sz="2000" b="1">
                <a:solidFill>
                  <a:srgbClr val="0676C2"/>
                </a:solidFill>
                <a:ea typeface="Calibri"/>
                <a:cs typeface="Calibri"/>
              </a:rPr>
              <a:t>Vanuit vragen kunnen er verschillende trajecten ontstaan</a:t>
            </a:r>
            <a:endParaRPr lang="nl-NL" sz="2000" b="1">
              <a:ea typeface="Calibri" panose="020F0502020204030204"/>
              <a:cs typeface="Calibri" panose="020F0502020204030204"/>
            </a:endParaRPr>
          </a:p>
          <a:p>
            <a:r>
              <a:rPr lang="nl-NL" sz="1800">
                <a:ea typeface="Calibri"/>
                <a:cs typeface="Calibri"/>
              </a:rPr>
              <a:t>Consult: geen verder traject binnen RTJ De Tafels, zet de aanmelder terug op weg en/of aan het werk, vraag kan terugkomen</a:t>
            </a:r>
          </a:p>
          <a:p>
            <a:r>
              <a:rPr lang="nl-NL" sz="1800">
                <a:ea typeface="Calibri"/>
                <a:cs typeface="Calibri"/>
              </a:rPr>
              <a:t>Vraagverheldering: door ELP/IM/CM, waar nodig, kan resulteren in doorverwijzing, opstart ELP-traject of Tafel</a:t>
            </a:r>
          </a:p>
          <a:p>
            <a:r>
              <a:rPr lang="nl-NL" sz="1800">
                <a:ea typeface="Calibri"/>
                <a:cs typeface="Calibri"/>
              </a:rPr>
              <a:t>Tafel: via infofiche, proberen we binnen de maand te laten doorgaan, opmaak Gezinsplan</a:t>
            </a:r>
          </a:p>
          <a:p>
            <a:r>
              <a:rPr lang="nl-NL" sz="1800">
                <a:ea typeface="Calibri"/>
                <a:cs typeface="Calibri"/>
              </a:rPr>
              <a:t>Kortdurend traject van het Gezinsplan: maximaal 5 maand</a:t>
            </a:r>
          </a:p>
        </p:txBody>
      </p:sp>
      <p:pic>
        <p:nvPicPr>
          <p:cNvPr id="5" name="Afbeelding 4" descr="Afbeelding met Lettertype, Graphics, schermopname, tekst&#10;&#10;Automatisch gegenereerde beschrijving">
            <a:extLst>
              <a:ext uri="{FF2B5EF4-FFF2-40B4-BE49-F238E27FC236}">
                <a16:creationId xmlns:a16="http://schemas.microsoft.com/office/drawing/2014/main" id="{8777132B-403F-6BEC-4328-6CF33D33B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6"/>
          <a:stretch/>
        </p:blipFill>
        <p:spPr>
          <a:xfrm>
            <a:off x="9293778" y="366929"/>
            <a:ext cx="2103202" cy="7284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393D5E7-CE2D-3759-1FF7-86559F25FFCC}"/>
              </a:ext>
            </a:extLst>
          </p:cNvPr>
          <p:cNvSpPr txBox="1"/>
          <p:nvPr/>
        </p:nvSpPr>
        <p:spPr>
          <a:xfrm>
            <a:off x="8764229" y="1394354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848BEC4-EE0B-1A81-360A-658EE57475BB}"/>
              </a:ext>
            </a:extLst>
          </p:cNvPr>
          <p:cNvSpPr txBox="1"/>
          <p:nvPr/>
        </p:nvSpPr>
        <p:spPr>
          <a:xfrm>
            <a:off x="3204582" y="1489458"/>
            <a:ext cx="56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.</a:t>
            </a:r>
            <a:endParaRPr lang="nl-BE" b="1">
              <a:solidFill>
                <a:srgbClr val="0676C2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55F7CDC-DC14-9DDE-0B26-D2796125BA67}"/>
              </a:ext>
            </a:extLst>
          </p:cNvPr>
          <p:cNvSpPr txBox="1"/>
          <p:nvPr/>
        </p:nvSpPr>
        <p:spPr>
          <a:xfrm>
            <a:off x="3332668" y="1489458"/>
            <a:ext cx="56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.</a:t>
            </a:r>
            <a:endParaRPr lang="nl-BE" b="1">
              <a:solidFill>
                <a:srgbClr val="0676C2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EEF1112-1371-2BC0-8554-7BF8542C1497}"/>
              </a:ext>
            </a:extLst>
          </p:cNvPr>
          <p:cNvSpPr txBox="1"/>
          <p:nvPr/>
        </p:nvSpPr>
        <p:spPr>
          <a:xfrm>
            <a:off x="3257828" y="1489458"/>
            <a:ext cx="56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.</a:t>
            </a:r>
            <a:endParaRPr lang="nl-BE" b="1">
              <a:solidFill>
                <a:srgbClr val="0676C2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4B6F923-376A-94CD-B004-A81ED68846A4}"/>
              </a:ext>
            </a:extLst>
          </p:cNvPr>
          <p:cNvSpPr txBox="1"/>
          <p:nvPr/>
        </p:nvSpPr>
        <p:spPr>
          <a:xfrm>
            <a:off x="2764897" y="3244334"/>
            <a:ext cx="56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.</a:t>
            </a:r>
            <a:endParaRPr lang="nl-BE" b="1">
              <a:solidFill>
                <a:srgbClr val="0676C2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D8B4260-2402-F5FC-8214-3ACB8FBDD9CE}"/>
              </a:ext>
            </a:extLst>
          </p:cNvPr>
          <p:cNvSpPr txBox="1"/>
          <p:nvPr/>
        </p:nvSpPr>
        <p:spPr>
          <a:xfrm>
            <a:off x="2850226" y="3244098"/>
            <a:ext cx="56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.</a:t>
            </a:r>
            <a:endParaRPr lang="nl-BE" b="1">
              <a:solidFill>
                <a:srgbClr val="0676C2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FFE07A7-B9BD-95F0-9F67-D6A4380B4C0D}"/>
              </a:ext>
            </a:extLst>
          </p:cNvPr>
          <p:cNvSpPr txBox="1"/>
          <p:nvPr/>
        </p:nvSpPr>
        <p:spPr>
          <a:xfrm>
            <a:off x="9398760" y="3316873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DECECD1-B1A5-FE72-7F48-3B140DA1AAE8}"/>
              </a:ext>
            </a:extLst>
          </p:cNvPr>
          <p:cNvSpPr txBox="1"/>
          <p:nvPr/>
        </p:nvSpPr>
        <p:spPr>
          <a:xfrm>
            <a:off x="2922282" y="3241912"/>
            <a:ext cx="56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.</a:t>
            </a:r>
            <a:endParaRPr lang="nl-BE" b="1">
              <a:solidFill>
                <a:srgbClr val="0676C2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65BCDE3-C0A4-0127-BD3D-64ED88CEC41C}"/>
              </a:ext>
            </a:extLst>
          </p:cNvPr>
          <p:cNvSpPr txBox="1"/>
          <p:nvPr/>
        </p:nvSpPr>
        <p:spPr>
          <a:xfrm>
            <a:off x="9554804" y="3802416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0929C80-79C9-9251-F55E-5C9EBD619DC9}"/>
              </a:ext>
            </a:extLst>
          </p:cNvPr>
          <p:cNvSpPr txBox="1"/>
          <p:nvPr/>
        </p:nvSpPr>
        <p:spPr>
          <a:xfrm>
            <a:off x="7001704" y="4171280"/>
            <a:ext cx="56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.</a:t>
            </a:r>
            <a:endParaRPr lang="nl-BE" b="1">
              <a:solidFill>
                <a:srgbClr val="0676C2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4AEE284-B194-9A97-33D2-18C43747CA22}"/>
              </a:ext>
            </a:extLst>
          </p:cNvPr>
          <p:cNvSpPr txBox="1"/>
          <p:nvPr/>
        </p:nvSpPr>
        <p:spPr>
          <a:xfrm>
            <a:off x="6948636" y="4171280"/>
            <a:ext cx="56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.</a:t>
            </a:r>
            <a:endParaRPr lang="nl-BE" b="1">
              <a:solidFill>
                <a:srgbClr val="0676C2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9EBE33C-3D39-4EB6-3E67-6BF659859C3D}"/>
              </a:ext>
            </a:extLst>
          </p:cNvPr>
          <p:cNvSpPr txBox="1"/>
          <p:nvPr/>
        </p:nvSpPr>
        <p:spPr>
          <a:xfrm>
            <a:off x="6873797" y="4171280"/>
            <a:ext cx="56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.</a:t>
            </a:r>
            <a:endParaRPr lang="nl-BE" b="1">
              <a:solidFill>
                <a:srgbClr val="0676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7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9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9E8F0F-79C5-9DEF-7ADB-F2CB71B38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DBEFD-16DB-080E-F757-FA35DDAC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43501"/>
            <a:ext cx="9144000" cy="757317"/>
          </a:xfrm>
        </p:spPr>
        <p:txBody>
          <a:bodyPr>
            <a:normAutofit/>
          </a:bodyPr>
          <a:lstStyle/>
          <a:p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In de </a:t>
            </a: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praktijk</a:t>
            </a:r>
            <a:endParaRPr lang="de-DE" sz="3200" b="1" err="1">
              <a:solidFill>
                <a:srgbClr val="0676C2"/>
              </a:solidFill>
              <a:latin typeface="Calibri"/>
              <a:ea typeface="Calibri"/>
              <a:cs typeface="Calibri Ligh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0D05DAF-CBFD-5EE0-E8FB-5973DC9ED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6692" y="4888672"/>
            <a:ext cx="10439007" cy="123363"/>
            <a:chOff x="876692" y="4888672"/>
            <a:chExt cx="10439007" cy="12336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739C8D-55D5-B972-E738-A1B32016C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515" y="-269151"/>
              <a:ext cx="123362" cy="10439007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3A0F946-368E-1EAF-FE00-C9810AB31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719273" y="2415609"/>
              <a:ext cx="123362" cy="5069490"/>
            </a:xfrm>
            <a:prstGeom prst="rect">
              <a:avLst/>
            </a:prstGeom>
            <a:gradFill>
              <a:gsLst>
                <a:gs pos="3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3A0159-44C9-4FE9-2CD3-4504EFC76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508" y="4155440"/>
            <a:ext cx="12191794" cy="112237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97289D3-B0E1-A426-182E-CB7E3077E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40000">
            <a:off x="10834238" y="1793462"/>
            <a:ext cx="519546" cy="679738"/>
          </a:xfrm>
          <a:prstGeom prst="rect">
            <a:avLst/>
          </a:prstGeom>
        </p:spPr>
      </p:pic>
      <p:pic>
        <p:nvPicPr>
          <p:cNvPr id="23" name="Afbeelding 22" descr="Afbeelding met legpuzzel&#10;&#10;Automatisch gegenereerde beschrijving">
            <a:extLst>
              <a:ext uri="{FF2B5EF4-FFF2-40B4-BE49-F238E27FC236}">
                <a16:creationId xmlns:a16="http://schemas.microsoft.com/office/drawing/2014/main" id="{76FC5A7A-449B-F647-3CB8-9AB5E2BEA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20000">
            <a:off x="2980746" y="3851131"/>
            <a:ext cx="561687" cy="46037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C5D646E3-55A8-6662-A39E-912626C05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0000">
            <a:off x="8700364" y="5475576"/>
            <a:ext cx="679451" cy="52503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D8AE6983-3FE4-024B-FCF6-78EAD167B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0000">
            <a:off x="908338" y="792740"/>
            <a:ext cx="584778" cy="631248"/>
          </a:xfrm>
          <a:prstGeom prst="rect">
            <a:avLst/>
          </a:prstGeom>
        </p:spPr>
      </p:pic>
      <p:pic>
        <p:nvPicPr>
          <p:cNvPr id="29" name="Afbeelding 28" descr="Afbeelding met puzzel, legpuzzel&#10;&#10;Automatisch gegenereerde beschrijving">
            <a:extLst>
              <a:ext uri="{FF2B5EF4-FFF2-40B4-BE49-F238E27FC236}">
                <a16:creationId xmlns:a16="http://schemas.microsoft.com/office/drawing/2014/main" id="{41A36A81-025D-CE97-9734-F5E3DB72FB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3" y="5277571"/>
            <a:ext cx="434687" cy="540039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DAC37DE-F953-6394-41A4-534F0B58B4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720000">
            <a:off x="9069968" y="1204983"/>
            <a:ext cx="506846" cy="398608"/>
          </a:xfrm>
          <a:prstGeom prst="rect">
            <a:avLst/>
          </a:prstGeom>
        </p:spPr>
      </p:pic>
      <p:pic>
        <p:nvPicPr>
          <p:cNvPr id="4" name="Afbeelding 3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9F31B7CA-A783-A14B-FE03-AD84AE9D5B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3792" y="1575546"/>
            <a:ext cx="7844119" cy="27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98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29B20-A676-340A-4BF9-679BC60CE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Kleurrijkheid, schermopname, Lila, roze&#10;&#10;Automatisch gegenereerde beschrijving">
            <a:extLst>
              <a:ext uri="{FF2B5EF4-FFF2-40B4-BE49-F238E27FC236}">
                <a16:creationId xmlns:a16="http://schemas.microsoft.com/office/drawing/2014/main" id="{54C3ABB6-1D50-8E30-3A6E-18FEFA1A5F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" t="7821" r="-175" b="17846"/>
          <a:stretch/>
        </p:blipFill>
        <p:spPr>
          <a:xfrm>
            <a:off x="508" y="-70196"/>
            <a:ext cx="12214884" cy="1757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4B33CCF-7217-AF07-6AB2-80633D1DE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63" y="262358"/>
            <a:ext cx="10515600" cy="1325563"/>
          </a:xfrm>
        </p:spPr>
        <p:txBody>
          <a:bodyPr/>
          <a:lstStyle/>
          <a:p>
            <a:r>
              <a:rPr lang="nl-NL" sz="2800" b="1">
                <a:solidFill>
                  <a:srgbClr val="036DBF"/>
                </a:solidFill>
                <a:latin typeface="Calibri"/>
                <a:cs typeface="Calibri"/>
              </a:rPr>
              <a:t>In de praktijk</a:t>
            </a:r>
            <a:endParaRPr lang="nl-NL" sz="2800">
              <a:latin typeface="Calibri"/>
              <a:cs typeface="Calibri Light"/>
            </a:endParaRPr>
          </a:p>
          <a:p>
            <a:r>
              <a:rPr lang="nl-NL" sz="2800">
                <a:solidFill>
                  <a:srgbClr val="036DBF"/>
                </a:solidFill>
                <a:latin typeface="Calibri"/>
                <a:cs typeface="Calibri"/>
              </a:rPr>
              <a:t>Wanneer denk je aan RTJ De Tafels?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58BB4E-8E83-A246-F7C0-01CDC63F8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440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1800">
                <a:solidFill>
                  <a:srgbClr val="000000"/>
                </a:solidFill>
                <a:ea typeface="Calibri"/>
                <a:cs typeface="Calibri"/>
              </a:rPr>
              <a:t>Bij zorgen van en rond kinderen en jongeren van 0 tot 25 jaar</a:t>
            </a:r>
          </a:p>
          <a:p>
            <a:r>
              <a:rPr lang="nl-NL" sz="1800">
                <a:solidFill>
                  <a:srgbClr val="000000"/>
                </a:solidFill>
                <a:ea typeface="Calibri"/>
                <a:cs typeface="Calibri"/>
              </a:rPr>
              <a:t>De cliënt wil een veranderingsproces</a:t>
            </a:r>
          </a:p>
          <a:p>
            <a:r>
              <a:rPr lang="nl-NL" sz="1800">
                <a:solidFill>
                  <a:srgbClr val="000000"/>
                </a:solidFill>
                <a:ea typeface="Calibri"/>
                <a:cs typeface="Calibri"/>
              </a:rPr>
              <a:t>Reguliere hulpverlening is niet tijdig beschikbaar/onvoldoende en/of ontoereikend</a:t>
            </a:r>
          </a:p>
          <a:p>
            <a:r>
              <a:rPr lang="nl-NL" sz="1800">
                <a:solidFill>
                  <a:srgbClr val="000000"/>
                </a:solidFill>
                <a:ea typeface="Calibri"/>
                <a:cs typeface="Calibri"/>
              </a:rPr>
              <a:t>Er is generalistische hulp nodig</a:t>
            </a:r>
          </a:p>
          <a:p>
            <a:r>
              <a:rPr lang="nl-NL" sz="1800">
                <a:solidFill>
                  <a:srgbClr val="000000"/>
                </a:solidFill>
                <a:ea typeface="Calibri"/>
                <a:cs typeface="Calibri"/>
              </a:rPr>
              <a:t>Er is nood aan verbinding</a:t>
            </a:r>
            <a:endParaRPr lang="nl-NL" sz="1800">
              <a:ea typeface="Calibri"/>
              <a:cs typeface="Calibri"/>
            </a:endParaRPr>
          </a:p>
          <a:p>
            <a:r>
              <a:rPr lang="nl-NL" sz="1800">
                <a:solidFill>
                  <a:srgbClr val="000000"/>
                </a:solidFill>
                <a:ea typeface="Calibri"/>
                <a:cs typeface="Calibri"/>
              </a:rPr>
              <a:t>Volgende principes kunnen toegepast worden</a:t>
            </a:r>
            <a:endParaRPr lang="nl-NL" sz="180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sz="1800">
                <a:solidFill>
                  <a:srgbClr val="000000"/>
                </a:solidFill>
                <a:ea typeface="Calibri"/>
                <a:cs typeface="Calibri"/>
              </a:rPr>
              <a:t>Regie bij het cliëntsysteem</a:t>
            </a:r>
            <a:endParaRPr lang="nl-NL" sz="180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sz="1800">
                <a:solidFill>
                  <a:srgbClr val="000000"/>
                </a:solidFill>
                <a:ea typeface="Calibri"/>
                <a:cs typeface="Calibri"/>
              </a:rPr>
              <a:t>Ruimte voor krachtgericht werken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sz="1800">
                <a:solidFill>
                  <a:srgbClr val="000000"/>
                </a:solidFill>
                <a:ea typeface="Calibri"/>
                <a:cs typeface="Calibri"/>
              </a:rPr>
              <a:t>Opbouw netwerk rond cliëntsysteem </a:t>
            </a:r>
            <a:endParaRPr lang="nl-NL" sz="1800">
              <a:ea typeface="Calibri"/>
              <a:cs typeface="Calibri"/>
            </a:endParaRPr>
          </a:p>
          <a:p>
            <a:pPr marL="0" indent="0">
              <a:buNone/>
            </a:pPr>
            <a:endParaRPr lang="nl-NL" sz="2400" b="1">
              <a:solidFill>
                <a:srgbClr val="0676C2"/>
              </a:solidFill>
              <a:ea typeface="Calibri"/>
              <a:cs typeface="Calibri"/>
            </a:endParaRPr>
          </a:p>
          <a:p>
            <a:pPr marL="342900" indent="-342900"/>
            <a:endParaRPr lang="nl-NL" sz="20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nl-NL" sz="1800" b="1">
              <a:solidFill>
                <a:srgbClr val="0676C2"/>
              </a:solidFill>
              <a:ea typeface="Calibri"/>
              <a:cs typeface="Calibri"/>
            </a:endParaRPr>
          </a:p>
          <a:p>
            <a:endParaRPr lang="nl-NL">
              <a:ea typeface="Calibri"/>
              <a:cs typeface="Calibri"/>
            </a:endParaRPr>
          </a:p>
        </p:txBody>
      </p:sp>
      <p:pic>
        <p:nvPicPr>
          <p:cNvPr id="5" name="Afbeelding 4" descr="Afbeelding met Lettertype, Graphics, schermopname, tekst&#10;&#10;Automatisch gegenereerde beschrijving">
            <a:extLst>
              <a:ext uri="{FF2B5EF4-FFF2-40B4-BE49-F238E27FC236}">
                <a16:creationId xmlns:a16="http://schemas.microsoft.com/office/drawing/2014/main" id="{9DD195D2-EDE8-CF6C-0F2C-3C5D4F1A4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06"/>
          <a:stretch/>
        </p:blipFill>
        <p:spPr>
          <a:xfrm>
            <a:off x="9293778" y="366929"/>
            <a:ext cx="2103202" cy="7284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26096D8-C6BA-9A2F-B9E7-60CC4356C447}"/>
              </a:ext>
            </a:extLst>
          </p:cNvPr>
          <p:cNvSpPr txBox="1"/>
          <p:nvPr/>
        </p:nvSpPr>
        <p:spPr>
          <a:xfrm rot="360000">
            <a:off x="2729586" y="5901699"/>
            <a:ext cx="3428999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 i="1">
                <a:solidFill>
                  <a:srgbClr val="0676C2"/>
                </a:solidFill>
                <a:cs typeface="Calibri"/>
              </a:rPr>
              <a:t>Werken aan bewustwording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DEEE208-E558-4EC6-E991-25E2C1F5ECE2}"/>
              </a:ext>
            </a:extLst>
          </p:cNvPr>
          <p:cNvSpPr txBox="1"/>
          <p:nvPr/>
        </p:nvSpPr>
        <p:spPr>
          <a:xfrm rot="1320000">
            <a:off x="5360609" y="5402729"/>
            <a:ext cx="3428999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 i="1">
                <a:solidFill>
                  <a:srgbClr val="0676C2"/>
                </a:solidFill>
                <a:cs typeface="Calibri"/>
              </a:rPr>
              <a:t>Netwerk opbouwen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04838BD-CE4E-15C1-FE59-DBCF50CE2E39}"/>
              </a:ext>
            </a:extLst>
          </p:cNvPr>
          <p:cNvSpPr txBox="1"/>
          <p:nvPr/>
        </p:nvSpPr>
        <p:spPr>
          <a:xfrm rot="21328354">
            <a:off x="6236908" y="6181341"/>
            <a:ext cx="3428999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 i="1">
                <a:solidFill>
                  <a:srgbClr val="0676C2"/>
                </a:solidFill>
                <a:cs typeface="Calibri"/>
              </a:rPr>
              <a:t>Werken aan verbinding</a:t>
            </a:r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1DE9BD5-009A-E482-C595-2EE21295C79F}"/>
              </a:ext>
            </a:extLst>
          </p:cNvPr>
          <p:cNvSpPr txBox="1"/>
          <p:nvPr/>
        </p:nvSpPr>
        <p:spPr>
          <a:xfrm rot="21328354">
            <a:off x="7579278" y="4909746"/>
            <a:ext cx="3428999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000" i="1">
                <a:solidFill>
                  <a:srgbClr val="0676C2"/>
                </a:solidFill>
                <a:cs typeface="Calibri"/>
              </a:rPr>
              <a:t>Reflecteren op eigen handelen</a:t>
            </a:r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809C5DD-DE5F-825E-6955-944D51FF28FC}"/>
              </a:ext>
            </a:extLst>
          </p:cNvPr>
          <p:cNvSpPr txBox="1"/>
          <p:nvPr/>
        </p:nvSpPr>
        <p:spPr>
          <a:xfrm rot="21328354">
            <a:off x="6607312" y="4368761"/>
            <a:ext cx="3428999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 i="1">
                <a:solidFill>
                  <a:srgbClr val="0676C2"/>
                </a:solidFill>
                <a:cs typeface="Calibri"/>
              </a:rPr>
              <a:t>Gezinsdynamieken</a:t>
            </a:r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83425D8-72C6-E6DE-E175-290E805FF17D}"/>
              </a:ext>
            </a:extLst>
          </p:cNvPr>
          <p:cNvSpPr txBox="1"/>
          <p:nvPr/>
        </p:nvSpPr>
        <p:spPr>
          <a:xfrm rot="21430696">
            <a:off x="551790" y="6226358"/>
            <a:ext cx="3954764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 i="1">
                <a:solidFill>
                  <a:srgbClr val="0676C2"/>
                </a:solidFill>
                <a:cs typeface="Calibri"/>
              </a:rPr>
              <a:t>Er zijn voor mensen</a:t>
            </a:r>
            <a:endParaRPr lang="nl-NL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B0EB4EFB-E5A6-72D6-D74A-47721A7B11B6}"/>
              </a:ext>
            </a:extLst>
          </p:cNvPr>
          <p:cNvSpPr txBox="1"/>
          <p:nvPr/>
        </p:nvSpPr>
        <p:spPr>
          <a:xfrm rot="255214">
            <a:off x="3988686" y="5341042"/>
            <a:ext cx="3428999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 i="1">
                <a:solidFill>
                  <a:srgbClr val="0676C2"/>
                </a:solidFill>
                <a:cs typeface="Calibri"/>
              </a:rPr>
              <a:t>Luisteren</a:t>
            </a:r>
            <a:endParaRPr lang="nl-NL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BA3FD3D7-2DC1-0871-F7EE-D1A04FB7CBD2}"/>
              </a:ext>
            </a:extLst>
          </p:cNvPr>
          <p:cNvSpPr txBox="1"/>
          <p:nvPr/>
        </p:nvSpPr>
        <p:spPr>
          <a:xfrm>
            <a:off x="9356741" y="6195532"/>
            <a:ext cx="3428999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 i="1">
                <a:solidFill>
                  <a:srgbClr val="0676C2"/>
                </a:solidFill>
                <a:cs typeface="Calibri"/>
              </a:rPr>
              <a:t>Zoeken naar krachten</a:t>
            </a:r>
            <a:endParaRPr lang="nl-NL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7E20BB76-8D32-6840-E30F-A215E460B960}"/>
              </a:ext>
            </a:extLst>
          </p:cNvPr>
          <p:cNvSpPr txBox="1"/>
          <p:nvPr/>
        </p:nvSpPr>
        <p:spPr>
          <a:xfrm rot="-420000">
            <a:off x="472013" y="5376619"/>
            <a:ext cx="3428999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 i="1">
                <a:solidFill>
                  <a:srgbClr val="0676C2"/>
                </a:solidFill>
                <a:cs typeface="Calibri"/>
              </a:rPr>
              <a:t>Nieuwsgierige vragen stellen</a:t>
            </a:r>
            <a:endParaRPr lang="nl-NL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ADF61761-8625-122B-9C21-94ABC01BA237}"/>
              </a:ext>
            </a:extLst>
          </p:cNvPr>
          <p:cNvSpPr txBox="1"/>
          <p:nvPr/>
        </p:nvSpPr>
        <p:spPr>
          <a:xfrm rot="224661">
            <a:off x="9149666" y="5659779"/>
            <a:ext cx="3428999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 i="1">
                <a:solidFill>
                  <a:srgbClr val="0676C2"/>
                </a:solidFill>
                <a:cs typeface="Calibri"/>
              </a:rPr>
              <a:t>Normaliseren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871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7" grpId="0"/>
      <p:bldP spid="22" grpId="0"/>
      <p:bldP spid="24" grpId="0"/>
      <p:bldP spid="25" grpId="0"/>
      <p:bldP spid="32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B81F4-5A7F-CC12-AFC5-33E67CFD1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Kleurrijkheid, schermopname, Lila, roze&#10;&#10;Automatisch gegenereerde beschrijving">
            <a:extLst>
              <a:ext uri="{FF2B5EF4-FFF2-40B4-BE49-F238E27FC236}">
                <a16:creationId xmlns:a16="http://schemas.microsoft.com/office/drawing/2014/main" id="{ABC90D5E-5D64-8347-A6D4-3E48ED34D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508" y="-70196"/>
            <a:ext cx="12214884" cy="175737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8E124-8DCC-92E6-A2F4-4EA4C3EEC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63" y="1719187"/>
            <a:ext cx="10515600" cy="47758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000" b="1" dirty="0">
                <a:solidFill>
                  <a:srgbClr val="036DBF"/>
                </a:solidFill>
                <a:cs typeface="Calibri"/>
              </a:rPr>
              <a:t>Gevarieerde instroom</a:t>
            </a:r>
            <a:endParaRPr lang="nl-NL" sz="1800" dirty="0">
              <a:cs typeface="Calibri"/>
            </a:endParaRPr>
          </a:p>
          <a:p>
            <a:r>
              <a:rPr lang="nl-NL" sz="1800" dirty="0">
                <a:cs typeface="Calibri"/>
              </a:rPr>
              <a:t>Cliëntsysteem: minderjarige, ouders, opvoedingsverantwoordelijke, personen uit de leefomgeving van de minderjarige die met hen samenwonen</a:t>
            </a:r>
            <a:endParaRPr lang="nl-NL" sz="1800" dirty="0">
              <a:ea typeface="Calibri"/>
              <a:cs typeface="Calibri"/>
            </a:endParaRPr>
          </a:p>
          <a:p>
            <a:r>
              <a:rPr lang="nl-NL" sz="1800" dirty="0" err="1">
                <a:cs typeface="Calibri"/>
              </a:rPr>
              <a:t>Voorveld</a:t>
            </a:r>
            <a:r>
              <a:rPr lang="nl-NL" sz="1800" dirty="0">
                <a:cs typeface="Calibri"/>
              </a:rPr>
              <a:t>: OCMW, huisarts, </a:t>
            </a:r>
            <a:r>
              <a:rPr lang="nl-NL" sz="1800" dirty="0" err="1">
                <a:cs typeface="Calibri"/>
              </a:rPr>
              <a:t>HvhK</a:t>
            </a:r>
            <a:r>
              <a:rPr lang="nl-NL" sz="1800" dirty="0">
                <a:cs typeface="Calibri"/>
              </a:rPr>
              <a:t>, </a:t>
            </a:r>
            <a:r>
              <a:rPr lang="nl-NL" sz="1800" dirty="0" err="1">
                <a:cs typeface="Calibri"/>
              </a:rPr>
              <a:t>OverKop</a:t>
            </a:r>
            <a:r>
              <a:rPr lang="nl-NL" sz="1800" dirty="0">
                <a:cs typeface="Calibri"/>
              </a:rPr>
              <a:t>, mutualiteit</a:t>
            </a:r>
            <a:endParaRPr lang="nl-NL" sz="1800" dirty="0">
              <a:ea typeface="Calibri"/>
              <a:cs typeface="Calibri"/>
            </a:endParaRPr>
          </a:p>
          <a:p>
            <a:r>
              <a:rPr lang="nl-NL" sz="1800" dirty="0">
                <a:cs typeface="Calibri"/>
              </a:rPr>
              <a:t>Belendende hulpverlening: ziekenhuizen, privé zoals therapeuten en psychiaters</a:t>
            </a:r>
            <a:endParaRPr lang="nl-NL" sz="1800" dirty="0">
              <a:ea typeface="Calibri"/>
              <a:cs typeface="Calibri"/>
            </a:endParaRPr>
          </a:p>
          <a:p>
            <a:r>
              <a:rPr lang="nl-NL" sz="1800" dirty="0">
                <a:cs typeface="Calibri"/>
              </a:rPr>
              <a:t>School</a:t>
            </a:r>
            <a:endParaRPr lang="nl-NL" sz="1800" dirty="0">
              <a:ea typeface="Calibri"/>
              <a:cs typeface="Calibri"/>
            </a:endParaRPr>
          </a:p>
          <a:p>
            <a:r>
              <a:rPr lang="nl-NL" sz="1800" dirty="0">
                <a:cs typeface="Calibri"/>
              </a:rPr>
              <a:t>Brede instap: K&amp;G, CAW, CLB</a:t>
            </a:r>
            <a:endParaRPr lang="nl-NL" sz="1800" dirty="0">
              <a:ea typeface="Calibri"/>
              <a:cs typeface="Calibri"/>
            </a:endParaRPr>
          </a:p>
          <a:p>
            <a:r>
              <a:rPr lang="nl-NL" sz="1800" dirty="0">
                <a:cs typeface="Calibri"/>
              </a:rPr>
              <a:t>Rechtstreeks Toegankelijke Jeugdhulp</a:t>
            </a:r>
            <a:endParaRPr lang="nl-NL" sz="1800" dirty="0">
              <a:ea typeface="Calibri"/>
              <a:cs typeface="Calibri"/>
            </a:endParaRPr>
          </a:p>
          <a:p>
            <a:r>
              <a:rPr lang="nl-NL" sz="1800" dirty="0">
                <a:cs typeface="Calibri"/>
              </a:rPr>
              <a:t>Gemandateerde voorzieningen: OCJ, VK</a:t>
            </a:r>
          </a:p>
          <a:p>
            <a:r>
              <a:rPr lang="nl-NL" sz="1800" dirty="0">
                <a:ea typeface="Calibri"/>
                <a:cs typeface="Calibri"/>
              </a:rPr>
              <a:t>Sociale dienst Jeugdrechtbank</a:t>
            </a:r>
          </a:p>
          <a:p>
            <a:r>
              <a:rPr lang="nl-NL" sz="1800" dirty="0">
                <a:cs typeface="Calibri"/>
              </a:rPr>
              <a:t>Crisis: crisisnetwerk, crisisteam, Radar crisis</a:t>
            </a:r>
            <a:endParaRPr lang="nl-NL" sz="1800" dirty="0">
              <a:ea typeface="Calibri"/>
              <a:cs typeface="Calibri"/>
            </a:endParaRPr>
          </a:p>
          <a:p>
            <a:r>
              <a:rPr lang="nl-NL" sz="1800" dirty="0">
                <a:cs typeface="Calibri"/>
              </a:rPr>
              <a:t>…</a:t>
            </a:r>
            <a:endParaRPr lang="nl-NL" sz="1800" dirty="0"/>
          </a:p>
          <a:p>
            <a:endParaRPr lang="nl-NL" sz="1800" dirty="0">
              <a:latin typeface="Calibri" panose="020F0502020204030204"/>
              <a:cs typeface="Calibri"/>
            </a:endParaRPr>
          </a:p>
          <a:p>
            <a:pPr marL="0" indent="0">
              <a:buNone/>
            </a:pPr>
            <a:endParaRPr lang="nl-NL" sz="2400" b="1" dirty="0">
              <a:solidFill>
                <a:srgbClr val="0676C2"/>
              </a:solidFill>
              <a:cs typeface="Calibri"/>
            </a:endParaRPr>
          </a:p>
          <a:p>
            <a:pPr marL="342900" indent="-342900"/>
            <a:endParaRPr lang="nl-NL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nl-NL" sz="1800" b="1" dirty="0">
              <a:solidFill>
                <a:srgbClr val="0676C2"/>
              </a:solidFill>
              <a:ea typeface="Calibri"/>
              <a:cs typeface="Calibri"/>
            </a:endParaRPr>
          </a:p>
          <a:p>
            <a:endParaRPr lang="nl-NL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5" name="Afbeelding 4" descr="Afbeelding met Lettertype, Graphics, schermopname, tekst&#10;&#10;Automatisch gegenereerde beschrijving">
            <a:extLst>
              <a:ext uri="{FF2B5EF4-FFF2-40B4-BE49-F238E27FC236}">
                <a16:creationId xmlns:a16="http://schemas.microsoft.com/office/drawing/2014/main" id="{040F6D10-1354-5D7B-1E5F-7687063BF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6"/>
          <a:stretch/>
        </p:blipFill>
        <p:spPr>
          <a:xfrm>
            <a:off x="9293778" y="366929"/>
            <a:ext cx="2103202" cy="728446"/>
          </a:xfrm>
          <a:prstGeom prst="rect">
            <a:avLst/>
          </a:prstGeom>
        </p:spPr>
      </p:pic>
      <p:pic>
        <p:nvPicPr>
          <p:cNvPr id="4" name="Afbeelding 3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F19EAAE1-4979-149C-1E27-8C2966071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643" y="1185804"/>
            <a:ext cx="348612" cy="339205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0A6CABE0-EF0C-F647-7D0E-01BFB41FF186}"/>
              </a:ext>
            </a:extLst>
          </p:cNvPr>
          <p:cNvSpPr txBox="1">
            <a:spLocks/>
          </p:cNvSpPr>
          <p:nvPr/>
        </p:nvSpPr>
        <p:spPr>
          <a:xfrm>
            <a:off x="793044" y="941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>
                <a:solidFill>
                  <a:srgbClr val="036DBF"/>
                </a:solidFill>
                <a:latin typeface="Calibri"/>
                <a:cs typeface="Calibri"/>
              </a:rPr>
              <a:t>In de praktijk</a:t>
            </a:r>
            <a:endParaRPr lang="nl-NL" sz="2800">
              <a:latin typeface="Calibri"/>
              <a:cs typeface="Calibri Light"/>
            </a:endParaRPr>
          </a:p>
          <a:p>
            <a:r>
              <a:rPr lang="nl-NL" sz="2800">
                <a:solidFill>
                  <a:srgbClr val="036DBF"/>
                </a:solidFill>
                <a:latin typeface="Calibri"/>
                <a:cs typeface="Calibri"/>
              </a:rPr>
              <a:t>Wie kan aanmelden?</a:t>
            </a:r>
            <a:endParaRPr lang="nl-NL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310E690F-AFF9-6ECA-81B8-D8C81CC4A7F9}"/>
              </a:ext>
            </a:extLst>
          </p:cNvPr>
          <p:cNvSpPr txBox="1">
            <a:spLocks/>
          </p:cNvSpPr>
          <p:nvPr/>
        </p:nvSpPr>
        <p:spPr>
          <a:xfrm>
            <a:off x="1348081" y="7621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>
                <a:solidFill>
                  <a:srgbClr val="036DBF"/>
                </a:solidFill>
                <a:latin typeface="Calibri"/>
                <a:cs typeface="Calibri"/>
              </a:rPr>
              <a:t>09 376 70 58  </a:t>
            </a:r>
            <a:r>
              <a:rPr lang="nl-NL" sz="2000">
                <a:solidFill>
                  <a:srgbClr val="000000"/>
                </a:solidFill>
                <a:latin typeface="Calibri"/>
                <a:cs typeface="Calibri"/>
              </a:rPr>
              <a:t>op dinsdag en donderdag van 09u00-12u30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80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D6DC9-0DC8-2EA4-D0FC-6ADD71EFE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Kleurrijkheid, schermopname, Lila, roze&#10;&#10;Automatisch gegenereerde beschrijving">
            <a:extLst>
              <a:ext uri="{FF2B5EF4-FFF2-40B4-BE49-F238E27FC236}">
                <a16:creationId xmlns:a16="http://schemas.microsoft.com/office/drawing/2014/main" id="{3EC3AF06-5E83-5C78-0EAB-EA82FFDF7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508" y="-70196"/>
            <a:ext cx="12214884" cy="175737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C2AF42-3B99-2FF2-BB32-0EACD6490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63" y="1675106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nl-NL" sz="2000" b="1">
                <a:solidFill>
                  <a:srgbClr val="036DBF"/>
                </a:solidFill>
                <a:cs typeface="Calibri"/>
              </a:rPr>
              <a:t>Als aanmelder</a:t>
            </a:r>
            <a:endParaRPr lang="nl-NL" sz="2000">
              <a:solidFill>
                <a:srgbClr val="000000"/>
              </a:solidFill>
              <a:cs typeface="Calibri"/>
            </a:endParaRPr>
          </a:p>
          <a:p>
            <a:r>
              <a:rPr lang="nl-NL" sz="1800">
                <a:solidFill>
                  <a:srgbClr val="000000"/>
                </a:solidFill>
                <a:cs typeface="Calibri"/>
              </a:rPr>
              <a:t>Is de cliënt op de hoogte dat je naar ons belt en wenst verandering</a:t>
            </a:r>
            <a:endParaRPr lang="nl-NL" sz="180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nl-NL" sz="1800">
                <a:solidFill>
                  <a:srgbClr val="000000"/>
                </a:solidFill>
                <a:cs typeface="Calibri"/>
              </a:rPr>
              <a:t>Vertrek je vanuit de vraag van de cliënt</a:t>
            </a:r>
            <a:endParaRPr lang="nl-NL" sz="180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nl-NL" sz="1800">
                <a:solidFill>
                  <a:srgbClr val="000000"/>
                </a:solidFill>
                <a:cs typeface="Calibri"/>
              </a:rPr>
              <a:t>Ben je bereid mee na te denken/op te volgen/blijf je betrokken</a:t>
            </a:r>
            <a:endParaRPr lang="nl-NL" sz="180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nl-NL" sz="1800">
                <a:solidFill>
                  <a:srgbClr val="000000"/>
                </a:solidFill>
                <a:cs typeface="Calibri"/>
              </a:rPr>
              <a:t>Ben je aanwezig op de Tafel</a:t>
            </a:r>
            <a:endParaRPr lang="nl-NL" sz="1800">
              <a:cs typeface="Calibri"/>
            </a:endParaRPr>
          </a:p>
          <a:p>
            <a:endParaRPr lang="nl-NL" sz="2200">
              <a:solidFill>
                <a:srgbClr val="000000"/>
              </a:solidFill>
              <a:cs typeface="Calibri"/>
            </a:endParaRPr>
          </a:p>
          <a:p>
            <a:pPr>
              <a:buNone/>
            </a:pPr>
            <a:r>
              <a:rPr lang="nl-NL" sz="2000" b="1">
                <a:solidFill>
                  <a:srgbClr val="036DBF"/>
                </a:solidFill>
                <a:cs typeface="Calibri"/>
              </a:rPr>
              <a:t>Als hulpverlener aan Tafel</a:t>
            </a:r>
            <a:endParaRPr lang="nl-NL"/>
          </a:p>
          <a:p>
            <a:r>
              <a:rPr lang="nl-NL" sz="1800">
                <a:solidFill>
                  <a:srgbClr val="000000"/>
                </a:solidFill>
                <a:cs typeface="Calibri"/>
              </a:rPr>
              <a:t>Neem je actief deel aan het gesprek</a:t>
            </a:r>
            <a:endParaRPr lang="nl-NL" sz="180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nl-NL" sz="1800">
                <a:solidFill>
                  <a:srgbClr val="000000"/>
                </a:solidFill>
                <a:cs typeface="Calibri"/>
              </a:rPr>
              <a:t>Zet je je eigen expertise in en denk je los van aanbod</a:t>
            </a:r>
            <a:endParaRPr lang="nl-NL" sz="180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nl-NL" sz="1800">
                <a:solidFill>
                  <a:srgbClr val="000000"/>
                </a:solidFill>
                <a:cs typeface="Calibri"/>
              </a:rPr>
              <a:t>Zoek je samen naar mogelijkheden</a:t>
            </a:r>
            <a:endParaRPr lang="nl-NL" sz="1800">
              <a:ea typeface="Calibri"/>
              <a:cs typeface="Calibri"/>
            </a:endParaRPr>
          </a:p>
          <a:p>
            <a:r>
              <a:rPr lang="nl-NL" sz="1800">
                <a:solidFill>
                  <a:srgbClr val="000000"/>
                </a:solidFill>
                <a:cs typeface="Calibri"/>
              </a:rPr>
              <a:t>Werk je mee aan de co-creatie</a:t>
            </a:r>
            <a:endParaRPr lang="nl-NL" sz="1800">
              <a:cs typeface="Calibri"/>
            </a:endParaRPr>
          </a:p>
          <a:p>
            <a:pPr marL="0" indent="0">
              <a:buNone/>
            </a:pPr>
            <a:endParaRPr lang="nl-NL" sz="2000" b="1">
              <a:solidFill>
                <a:srgbClr val="036DBF"/>
              </a:solidFill>
              <a:ea typeface="Calibri"/>
              <a:cs typeface="Calibri"/>
            </a:endParaRPr>
          </a:p>
        </p:txBody>
      </p:sp>
      <p:pic>
        <p:nvPicPr>
          <p:cNvPr id="5" name="Afbeelding 4" descr="Afbeelding met Lettertype, Graphics, schermopname, tekst&#10;&#10;Automatisch gegenereerde beschrijving">
            <a:extLst>
              <a:ext uri="{FF2B5EF4-FFF2-40B4-BE49-F238E27FC236}">
                <a16:creationId xmlns:a16="http://schemas.microsoft.com/office/drawing/2014/main" id="{62574850-4F8B-FEF4-F13C-6A436B9FE8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6"/>
          <a:stretch/>
        </p:blipFill>
        <p:spPr>
          <a:xfrm>
            <a:off x="9293778" y="366929"/>
            <a:ext cx="2103202" cy="728446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FBD8EBD-A624-0819-8B31-FDDE80811903}"/>
              </a:ext>
            </a:extLst>
          </p:cNvPr>
          <p:cNvSpPr txBox="1">
            <a:spLocks/>
          </p:cNvSpPr>
          <p:nvPr/>
        </p:nvSpPr>
        <p:spPr>
          <a:xfrm>
            <a:off x="791163" y="1017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>
                <a:solidFill>
                  <a:srgbClr val="036DBF"/>
                </a:solidFill>
                <a:latin typeface="Calibri"/>
                <a:cs typeface="Calibri"/>
              </a:rPr>
              <a:t>In de praktijk</a:t>
            </a:r>
            <a:endParaRPr lang="nl-NL" sz="2800">
              <a:latin typeface="Calibri"/>
              <a:cs typeface="Calibri Light"/>
            </a:endParaRPr>
          </a:p>
          <a:p>
            <a:r>
              <a:rPr lang="nl-NL" sz="2800">
                <a:solidFill>
                  <a:srgbClr val="036DBF"/>
                </a:solidFill>
                <a:latin typeface="Calibri"/>
                <a:cs typeface="Calibri"/>
              </a:rPr>
              <a:t>Wat verwachten we?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69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7F485-46DD-86C5-0DF7-EFADE729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Afbeelding met tekenfilm, stoel&#10;&#10;Automatisch gegenereerde beschrijving">
            <a:extLst>
              <a:ext uri="{FF2B5EF4-FFF2-40B4-BE49-F238E27FC236}">
                <a16:creationId xmlns:a16="http://schemas.microsoft.com/office/drawing/2014/main" id="{0462355E-14B1-A82C-D352-7FE869301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068" y="-147000"/>
            <a:ext cx="11259865" cy="7013633"/>
          </a:xfrm>
        </p:spPr>
      </p:pic>
      <p:pic>
        <p:nvPicPr>
          <p:cNvPr id="9" name="Afbeelding 8" descr="Afbeelding met logo, Lettertype, Graphics, symbool&#10;&#10;Automatisch gegenereerde beschrijving">
            <a:extLst>
              <a:ext uri="{FF2B5EF4-FFF2-40B4-BE49-F238E27FC236}">
                <a16:creationId xmlns:a16="http://schemas.microsoft.com/office/drawing/2014/main" id="{2EA1A2F1-6A6A-21AE-0596-DAA87C70E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6" y="892410"/>
            <a:ext cx="1293284" cy="670513"/>
          </a:xfrm>
          <a:prstGeom prst="rect">
            <a:avLst/>
          </a:prstGeom>
        </p:spPr>
      </p:pic>
      <p:pic>
        <p:nvPicPr>
          <p:cNvPr id="10" name="Afbeelding 9" descr="Afbeelding met logo, Lettertype, Graphics, symbool&#10;&#10;Automatisch gegenereerde beschrijving">
            <a:extLst>
              <a:ext uri="{FF2B5EF4-FFF2-40B4-BE49-F238E27FC236}">
                <a16:creationId xmlns:a16="http://schemas.microsoft.com/office/drawing/2014/main" id="{7FD9C0B0-C035-369A-C33D-837DAA406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781" y="125295"/>
            <a:ext cx="2400066" cy="633707"/>
          </a:xfrm>
          <a:prstGeom prst="rect">
            <a:avLst/>
          </a:prstGeom>
        </p:spPr>
      </p:pic>
      <p:pic>
        <p:nvPicPr>
          <p:cNvPr id="11" name="Afbeelding 10" descr="Afbeelding met logo, Lettertype, Graphics, symbool&#10;&#10;Automatisch gegenereerde beschrijving">
            <a:extLst>
              <a:ext uri="{FF2B5EF4-FFF2-40B4-BE49-F238E27FC236}">
                <a16:creationId xmlns:a16="http://schemas.microsoft.com/office/drawing/2014/main" id="{0376D534-BC27-03FF-5942-F382D4A21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431" y="196260"/>
            <a:ext cx="1893360" cy="567033"/>
          </a:xfrm>
          <a:prstGeom prst="rect">
            <a:avLst/>
          </a:prstGeom>
        </p:spPr>
      </p:pic>
      <p:pic>
        <p:nvPicPr>
          <p:cNvPr id="13" name="Afbeelding 1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57EE27C7-786D-9C55-21CA-B979F536B3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6247" y="160219"/>
            <a:ext cx="2379134" cy="780227"/>
          </a:xfrm>
          <a:prstGeom prst="rect">
            <a:avLst/>
          </a:prstGeom>
        </p:spPr>
      </p:pic>
      <p:pic>
        <p:nvPicPr>
          <p:cNvPr id="15" name="Afbeelding 14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4E2BE692-908B-B456-3775-F60818F83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9960" y="2466210"/>
            <a:ext cx="2528006" cy="759061"/>
          </a:xfrm>
          <a:prstGeom prst="rect">
            <a:avLst/>
          </a:prstGeom>
        </p:spPr>
      </p:pic>
      <p:pic>
        <p:nvPicPr>
          <p:cNvPr id="17" name="Afbeelding 16" descr="Afbeelding met Lettertype, logo, Graphics, symbool&#10;&#10;Automatisch gegenereerde beschrijving">
            <a:extLst>
              <a:ext uri="{FF2B5EF4-FFF2-40B4-BE49-F238E27FC236}">
                <a16:creationId xmlns:a16="http://schemas.microsoft.com/office/drawing/2014/main" id="{561FEFE4-F74B-1700-855E-118B14EDA7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4494" y="1075560"/>
            <a:ext cx="1323975" cy="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0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024687B-3153-123C-0A8C-D7D007FAF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6305F5-7509-0BF5-12D3-30451FCD7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1C5C7A-6D55-5B27-646E-39C962693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B3B1F4-948C-963C-E6EA-60CF7FBF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4925CF2E-CEAB-71FF-C741-82ABC0BECB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" t="7821" r="-175" b="17846"/>
          <a:stretch/>
        </p:blipFill>
        <p:spPr>
          <a:xfrm>
            <a:off x="508" y="-35560"/>
            <a:ext cx="12214884" cy="1757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7ECDFF-7782-EDC0-5393-55B37AAD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58993"/>
            <a:ext cx="10477109" cy="1003532"/>
          </a:xfrm>
        </p:spPr>
        <p:txBody>
          <a:bodyPr anchor="ctr">
            <a:normAutofit fontScale="90000"/>
          </a:bodyPr>
          <a:lstStyle/>
          <a:p>
            <a:br>
              <a:rPr lang="nl-NL" sz="2200">
                <a:cs typeface="Calibri Light"/>
              </a:rPr>
            </a:br>
            <a:r>
              <a:rPr lang="nl-NL" sz="3100" b="1">
                <a:solidFill>
                  <a:srgbClr val="0676C2"/>
                </a:solidFill>
                <a:latin typeface="Calibri"/>
                <a:cs typeface="Calibri Light"/>
              </a:rPr>
              <a:t>1 Gezin 1 Plan (1G1P) Vlaanderen</a:t>
            </a:r>
            <a:br>
              <a:rPr lang="nl-NL" sz="3100">
                <a:latin typeface="Calibri"/>
                <a:cs typeface="Calibri Light"/>
              </a:rPr>
            </a:br>
            <a:r>
              <a:rPr lang="nl-NL" sz="3100">
                <a:solidFill>
                  <a:srgbClr val="0676C2"/>
                </a:solidFill>
                <a:latin typeface="Calibri"/>
                <a:cs typeface="Calibri"/>
              </a:rPr>
              <a:t>16 samenwerkingsverbanden</a:t>
            </a:r>
            <a:endParaRPr lang="nl-NL" sz="3100">
              <a:solidFill>
                <a:srgbClr val="0676C2"/>
              </a:solidFill>
              <a:cs typeface="Calibri Light"/>
            </a:endParaRPr>
          </a:p>
          <a:p>
            <a:endParaRPr lang="nl-NL" sz="2200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D5287F-D1DA-3B6F-A971-C0AC12A8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1" y="2003324"/>
            <a:ext cx="10562935" cy="45473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nl-NL" sz="1800" dirty="0">
                <a:cs typeface="Calibri" panose="020F0502020204030204"/>
              </a:rPr>
              <a:t>Elk kind/jongere (0-25 jaar), ouder of betrokkene met een vraag, waarbij de reguliere hulpverlening niet tijdig beschikbaar/onvoldoende en/of ontoereikend is, kan bij ons terecht. Er wordt samen met het gezin en het netwerk één gezamenlijk plan opgesteld.</a:t>
            </a:r>
            <a:endParaRPr lang="en-US" dirty="0"/>
          </a:p>
          <a:p>
            <a:pPr marL="0" indent="0">
              <a:buNone/>
            </a:pPr>
            <a:endParaRPr lang="nl-NL" sz="1800" b="1">
              <a:cs typeface="Calibri"/>
            </a:endParaRPr>
          </a:p>
          <a:p>
            <a:pPr marL="0" indent="0">
              <a:buNone/>
            </a:pPr>
            <a:r>
              <a:rPr lang="nl-NL" sz="1800" b="1" dirty="0">
                <a:solidFill>
                  <a:srgbClr val="0676C2"/>
                </a:solidFill>
                <a:cs typeface="Calibri"/>
              </a:rPr>
              <a:t>Doelstellingen:</a:t>
            </a:r>
            <a:endParaRPr lang="nl-NL" sz="1800" dirty="0">
              <a:solidFill>
                <a:srgbClr val="0676C2"/>
              </a:solidFill>
              <a:cs typeface="Calibri" panose="020F0502020204030204"/>
            </a:endParaRPr>
          </a:p>
          <a:p>
            <a:r>
              <a:rPr lang="nl-NL" sz="1800" dirty="0">
                <a:cs typeface="Calibri" panose="020F0502020204030204"/>
              </a:rPr>
              <a:t>Alle jeugdhulpvragen binnen de maand opnemen</a:t>
            </a:r>
            <a:endParaRPr lang="nl-NL" sz="1800" dirty="0">
              <a:ea typeface="Calibri"/>
              <a:cs typeface="Calibri" panose="020F0502020204030204"/>
            </a:endParaRPr>
          </a:p>
          <a:p>
            <a:r>
              <a:rPr lang="nl-NL" sz="1800" dirty="0">
                <a:cs typeface="Calibri" panose="020F0502020204030204"/>
              </a:rPr>
              <a:t>Eén plan per gezin maken</a:t>
            </a:r>
            <a:endParaRPr lang="nl-NL" sz="1800" dirty="0">
              <a:ea typeface="Calibri"/>
              <a:cs typeface="Calibri" panose="020F0502020204030204"/>
            </a:endParaRPr>
          </a:p>
          <a:p>
            <a:r>
              <a:rPr lang="nl-NL" sz="1800" dirty="0">
                <a:cs typeface="Calibri" panose="020F0502020204030204"/>
              </a:rPr>
              <a:t>Eén aanspreekpunt bieden aan het gezin</a:t>
            </a:r>
            <a:endParaRPr lang="nl-NL" dirty="0"/>
          </a:p>
          <a:p>
            <a:r>
              <a:rPr lang="nl-NL" sz="1800" dirty="0">
                <a:cs typeface="Calibri" panose="020F0502020204030204"/>
              </a:rPr>
              <a:t>Een flexibel ondersteuningsaanbod bieden wanneer het nodige aanbod niet direct beschikbaar is</a:t>
            </a:r>
            <a:endParaRPr lang="nl-NL" sz="1800" dirty="0">
              <a:ea typeface="Calibri"/>
              <a:cs typeface="Calibri" panose="020F0502020204030204"/>
            </a:endParaRPr>
          </a:p>
          <a:p>
            <a:r>
              <a:rPr lang="nl-NL" sz="1800" dirty="0">
                <a:cs typeface="Calibri" panose="020F0502020204030204"/>
              </a:rPr>
              <a:t>Een eerstelijnspsychologische functie aanbieden</a:t>
            </a:r>
            <a:endParaRPr lang="nl-NL" sz="1800" dirty="0"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nl-NL" sz="1800" b="1">
              <a:cs typeface="Calibri"/>
            </a:endParaRPr>
          </a:p>
          <a:p>
            <a:pPr marL="0" indent="0">
              <a:buNone/>
            </a:pPr>
            <a:r>
              <a:rPr lang="nl-NL" sz="1800" b="1" dirty="0">
                <a:solidFill>
                  <a:srgbClr val="0676C2"/>
                </a:solidFill>
                <a:cs typeface="Calibri"/>
              </a:rPr>
              <a:t>Meer info: </a:t>
            </a:r>
            <a:r>
              <a:rPr lang="nl-NL" sz="1800" b="1" dirty="0">
                <a:solidFill>
                  <a:srgbClr val="0676C2"/>
                </a:solidFill>
                <a:cs typeface="Calibri"/>
                <a:hlinkClick r:id="rId4"/>
              </a:rPr>
              <a:t>één gezin  - één plan</a:t>
            </a:r>
            <a:r>
              <a:rPr lang="nl-NL" sz="1800" b="1" dirty="0">
                <a:solidFill>
                  <a:srgbClr val="0676C2"/>
                </a:solidFill>
                <a:cs typeface="Calibri"/>
              </a:rPr>
              <a:t> </a:t>
            </a:r>
            <a:r>
              <a:rPr lang="nl-NL" sz="1800" b="1" dirty="0">
                <a:cs typeface="Calibri"/>
              </a:rPr>
              <a:t> </a:t>
            </a:r>
            <a:endParaRPr lang="nl-NL" sz="1800" b="1" dirty="0">
              <a:ea typeface="Calibri"/>
              <a:cs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68D23A1-AEC7-C4FF-3822-7B47E0C204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06"/>
          <a:stretch/>
        </p:blipFill>
        <p:spPr>
          <a:xfrm>
            <a:off x="9293778" y="366929"/>
            <a:ext cx="2103202" cy="7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7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BEBB4-8370-C7CA-9861-1D24D6851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urrijkheid, schermopname, Lila, roze&#10;&#10;Automatisch gegenereerde beschrijving">
            <a:extLst>
              <a:ext uri="{FF2B5EF4-FFF2-40B4-BE49-F238E27FC236}">
                <a16:creationId xmlns:a16="http://schemas.microsoft.com/office/drawing/2014/main" id="{5756E795-E306-9FF0-30D1-5156DF769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508" y="-35560"/>
            <a:ext cx="12214884" cy="1757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A9A7DDB-91E5-BDFA-D869-DC25A5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b="1">
                <a:solidFill>
                  <a:srgbClr val="0676C2"/>
                </a:solidFill>
                <a:latin typeface="Calibri"/>
                <a:ea typeface="Calibri"/>
                <a:cs typeface="Calibri Light"/>
              </a:rPr>
              <a:t>Waarvoor staan we?</a:t>
            </a:r>
            <a:endParaRPr lang="nl-NL" sz="2800" b="1">
              <a:latin typeface="Calibri"/>
              <a:ea typeface="Calibri"/>
              <a:cs typeface="Calibri Light" panose="020F03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CE07DA-0B92-0BD4-8243-49DF20CC6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331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BE" sz="2000" b="1">
                <a:solidFill>
                  <a:srgbClr val="0676C2"/>
                </a:solidFill>
                <a:latin typeface="Calibri"/>
                <a:ea typeface="Calibri"/>
                <a:cs typeface="Calibri"/>
              </a:rPr>
              <a:t>We gaan aan de slag met</a:t>
            </a:r>
          </a:p>
          <a:p>
            <a:pPr marL="0" indent="0">
              <a:buNone/>
            </a:pPr>
            <a:r>
              <a:rPr lang="nl-NL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Elk kind/jongere (0-25 jaar), ouder of betrokkene met een vraag, waarbij de huidige hulpverlening onvoldoende of onbestaande is, kan bij ons terecht.</a:t>
            </a:r>
            <a:endParaRPr lang="nl-BE" sz="1800" b="1">
              <a:solidFill>
                <a:srgbClr val="0676C2"/>
              </a:solidFill>
              <a:latin typeface="Calibri"/>
              <a:ea typeface="Yu Mincho"/>
              <a:cs typeface="Arial"/>
            </a:endParaRPr>
          </a:p>
          <a:p>
            <a:pPr marL="0" indent="0">
              <a:buNone/>
            </a:pPr>
            <a:r>
              <a:rPr lang="nl-BE" sz="2000" b="1">
                <a:solidFill>
                  <a:srgbClr val="0676C2"/>
                </a:solidFill>
                <a:latin typeface="Calibri"/>
                <a:ea typeface="Yu Mincho"/>
                <a:cs typeface="Arial"/>
              </a:rPr>
              <a:t>We geloven</a:t>
            </a:r>
            <a:endParaRPr lang="nl-BE" sz="20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/>
            <a:r>
              <a:rPr lang="nl-B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 ieders krachten</a:t>
            </a:r>
          </a:p>
          <a:p>
            <a:pPr marL="285750" indent="-285750"/>
            <a:r>
              <a:rPr lang="nl-B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 de mogelijkheden van het cliëntsysteem en hun netwerk</a:t>
            </a:r>
          </a:p>
          <a:p>
            <a:pPr marL="285750" indent="-285750"/>
            <a:r>
              <a:rPr lang="nl-B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 regie bij het cliëntsysteem</a:t>
            </a:r>
            <a:endParaRPr lang="nl-BE" sz="1800">
              <a:solidFill>
                <a:srgbClr val="000000"/>
              </a:solidFill>
              <a:latin typeface="Calibri"/>
              <a:ea typeface="Yu Mincho"/>
              <a:cs typeface="Arial"/>
            </a:endParaRPr>
          </a:p>
          <a:p>
            <a:pPr marL="285750" indent="-285750"/>
            <a:r>
              <a:rPr lang="nl-B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 </a:t>
            </a:r>
            <a:r>
              <a:rPr lang="nl-BE" sz="18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good</a:t>
            </a:r>
            <a:r>
              <a:rPr lang="nl-BE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nl-BE" sz="18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practices</a:t>
            </a:r>
            <a:endParaRPr lang="nl-B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BE" sz="2000" b="1">
                <a:solidFill>
                  <a:srgbClr val="0676C2"/>
                </a:solidFill>
                <a:ea typeface="Calibri"/>
                <a:cs typeface="Calibri"/>
              </a:rPr>
              <a:t>Wat vinden we belangrijk</a:t>
            </a:r>
            <a:endParaRPr lang="nl-BE" sz="2000">
              <a:ea typeface="Calibri"/>
              <a:cs typeface="Calibri"/>
            </a:endParaRPr>
          </a:p>
          <a:p>
            <a:pPr marL="285750" indent="-285750"/>
            <a:r>
              <a:rPr lang="nl-BE" sz="1800">
                <a:ea typeface="Calibri"/>
                <a:cs typeface="Calibri"/>
              </a:rPr>
              <a:t>Samenwerking (met cliënten, mensen die voor hen belangrijk zijn, partners, context, netwerk)</a:t>
            </a:r>
          </a:p>
          <a:p>
            <a:pPr marL="285750" indent="-285750"/>
            <a:r>
              <a:rPr lang="nl-BE" sz="1800">
                <a:ea typeface="Calibri"/>
                <a:cs typeface="Calibri"/>
              </a:rPr>
              <a:t>Co-creatie tussen de cliënt en zijn netwerk, de partners en de medewerkers van RTJ De Tafels</a:t>
            </a:r>
          </a:p>
          <a:p>
            <a:pPr marL="285750" indent="-285750"/>
            <a:r>
              <a:rPr lang="nl-BE" sz="1800">
                <a:ea typeface="Calibri"/>
                <a:cs typeface="Calibri"/>
              </a:rPr>
              <a:t>Transparante en open communicatie</a:t>
            </a:r>
          </a:p>
          <a:p>
            <a:pPr marL="0" indent="0">
              <a:buNone/>
            </a:pPr>
            <a:endParaRPr lang="nl-BE" sz="1800">
              <a:ea typeface="Calibri"/>
              <a:cs typeface="Calibri"/>
            </a:endParaRPr>
          </a:p>
        </p:txBody>
      </p:sp>
      <p:pic>
        <p:nvPicPr>
          <p:cNvPr id="7" name="Afbeelding 6" descr="Afbeelding met Lettertype, Graphics, schermopname, tekst&#10;&#10;Automatisch gegenereerde beschrijving">
            <a:extLst>
              <a:ext uri="{FF2B5EF4-FFF2-40B4-BE49-F238E27FC236}">
                <a16:creationId xmlns:a16="http://schemas.microsoft.com/office/drawing/2014/main" id="{BFADD9F7-6C01-95F8-3131-6500390D19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6"/>
          <a:stretch/>
        </p:blipFill>
        <p:spPr>
          <a:xfrm>
            <a:off x="9293778" y="366929"/>
            <a:ext cx="2103202" cy="7284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1B561EB-CCBA-C773-488B-8BCEF69A96BA}"/>
              </a:ext>
            </a:extLst>
          </p:cNvPr>
          <p:cNvSpPr txBox="1"/>
          <p:nvPr/>
        </p:nvSpPr>
        <p:spPr>
          <a:xfrm>
            <a:off x="3570514" y="1921052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.</a:t>
            </a:r>
            <a:endParaRPr lang="nl-BE" b="1">
              <a:solidFill>
                <a:srgbClr val="0676C2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6F2198F-6752-D836-F717-B3D3C3BB0D6C}"/>
              </a:ext>
            </a:extLst>
          </p:cNvPr>
          <p:cNvSpPr txBox="1"/>
          <p:nvPr/>
        </p:nvSpPr>
        <p:spPr>
          <a:xfrm>
            <a:off x="3648075" y="1921053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.</a:t>
            </a:r>
            <a:endParaRPr lang="nl-BE" b="1">
              <a:solidFill>
                <a:srgbClr val="0676C2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44A1BB5-5A79-8E1F-206F-B21172F2AC46}"/>
              </a:ext>
            </a:extLst>
          </p:cNvPr>
          <p:cNvSpPr txBox="1"/>
          <p:nvPr/>
        </p:nvSpPr>
        <p:spPr>
          <a:xfrm>
            <a:off x="3737882" y="1921052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.</a:t>
            </a:r>
            <a:endParaRPr lang="nl-BE" b="1">
              <a:solidFill>
                <a:srgbClr val="0676C2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5BED0DA-3A14-FE63-BF24-C7AB208FFBF4}"/>
              </a:ext>
            </a:extLst>
          </p:cNvPr>
          <p:cNvSpPr txBox="1"/>
          <p:nvPr/>
        </p:nvSpPr>
        <p:spPr>
          <a:xfrm>
            <a:off x="2084614" y="2933424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.</a:t>
            </a:r>
            <a:endParaRPr lang="nl-BE" b="1">
              <a:solidFill>
                <a:srgbClr val="0676C2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FF9F740-C6D4-8AD2-DF62-CA9C7ED7A46A}"/>
              </a:ext>
            </a:extLst>
          </p:cNvPr>
          <p:cNvSpPr txBox="1"/>
          <p:nvPr/>
        </p:nvSpPr>
        <p:spPr>
          <a:xfrm>
            <a:off x="2281918" y="2933424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.</a:t>
            </a:r>
            <a:endParaRPr lang="nl-BE" b="1">
              <a:solidFill>
                <a:srgbClr val="0676C2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F202909-EF13-CD3B-4439-93925E07A22E}"/>
              </a:ext>
            </a:extLst>
          </p:cNvPr>
          <p:cNvSpPr txBox="1"/>
          <p:nvPr/>
        </p:nvSpPr>
        <p:spPr>
          <a:xfrm>
            <a:off x="2196193" y="2933424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.</a:t>
            </a:r>
            <a:endParaRPr lang="nl-BE" b="1">
              <a:solidFill>
                <a:srgbClr val="0676C2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A042949-3771-4CCB-F818-EB5D401820F5}"/>
              </a:ext>
            </a:extLst>
          </p:cNvPr>
          <p:cNvSpPr txBox="1"/>
          <p:nvPr/>
        </p:nvSpPr>
        <p:spPr>
          <a:xfrm>
            <a:off x="3573236" y="4831620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.</a:t>
            </a:r>
            <a:endParaRPr lang="nl-BE" b="1">
              <a:solidFill>
                <a:srgbClr val="0676C2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68069D9-38C6-CD10-D261-2906DED5A1E9}"/>
              </a:ext>
            </a:extLst>
          </p:cNvPr>
          <p:cNvSpPr txBox="1"/>
          <p:nvPr/>
        </p:nvSpPr>
        <p:spPr>
          <a:xfrm>
            <a:off x="3733120" y="4836787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.</a:t>
            </a:r>
            <a:endParaRPr lang="nl-BE" b="1">
              <a:solidFill>
                <a:srgbClr val="0676C2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C5C69CD-4B46-CD47-74FE-1F859365AFA0}"/>
              </a:ext>
            </a:extLst>
          </p:cNvPr>
          <p:cNvSpPr txBox="1"/>
          <p:nvPr/>
        </p:nvSpPr>
        <p:spPr>
          <a:xfrm>
            <a:off x="3653518" y="4835124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.</a:t>
            </a:r>
            <a:endParaRPr lang="nl-BE" b="1">
              <a:solidFill>
                <a:srgbClr val="0676C2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FF87C8AC-C3AE-4AF2-84E2-E4E0FB91156F}"/>
              </a:ext>
            </a:extLst>
          </p:cNvPr>
          <p:cNvSpPr txBox="1"/>
          <p:nvPr/>
        </p:nvSpPr>
        <p:spPr>
          <a:xfrm>
            <a:off x="9839325" y="3341460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25D8418-18A6-A450-D87C-5B02086DA5FD}"/>
              </a:ext>
            </a:extLst>
          </p:cNvPr>
          <p:cNvSpPr txBox="1"/>
          <p:nvPr/>
        </p:nvSpPr>
        <p:spPr>
          <a:xfrm>
            <a:off x="9863946" y="1583164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E803FF9-EEB3-687D-AC04-5C35D273B921}"/>
              </a:ext>
            </a:extLst>
          </p:cNvPr>
          <p:cNvSpPr txBox="1"/>
          <p:nvPr/>
        </p:nvSpPr>
        <p:spPr>
          <a:xfrm>
            <a:off x="5095875" y="987678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9630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3539E8-856D-E82C-3E06-34643AA8A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4EC5E-90D8-7BC7-918A-9B323BC39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43501"/>
            <a:ext cx="9144000" cy="757317"/>
          </a:xfrm>
        </p:spPr>
        <p:txBody>
          <a:bodyPr>
            <a:normAutofit/>
          </a:bodyPr>
          <a:lstStyle/>
          <a:p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Blijf</a:t>
            </a:r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 </a:t>
            </a: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op</a:t>
            </a:r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 de </a:t>
            </a: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hoogte</a:t>
            </a:r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 van </a:t>
            </a: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onze</a:t>
            </a:r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 </a:t>
            </a: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werking</a:t>
            </a:r>
            <a:endParaRPr lang="de-DE" sz="3200" b="1" err="1">
              <a:solidFill>
                <a:srgbClr val="0676C2"/>
              </a:solidFill>
              <a:latin typeface="Calibri"/>
              <a:ea typeface="Calibri"/>
              <a:cs typeface="Calibri Ligh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1BD677-30EE-BBCC-2494-0B419F43D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6692" y="4888672"/>
            <a:ext cx="10439007" cy="123363"/>
            <a:chOff x="876692" y="4888672"/>
            <a:chExt cx="10439007" cy="12336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26A15C5-A3A8-732A-F66B-26BC5912F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515" y="-269151"/>
              <a:ext cx="123362" cy="10439007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A785161-87F8-5C85-D27C-17182CCA6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719273" y="2415609"/>
              <a:ext cx="123362" cy="5069490"/>
            </a:xfrm>
            <a:prstGeom prst="rect">
              <a:avLst/>
            </a:prstGeom>
            <a:gradFill>
              <a:gsLst>
                <a:gs pos="3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A80B79-2E71-D044-6E9A-D4A84F44E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508" y="4155440"/>
            <a:ext cx="12191794" cy="112237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C18692E-0AF2-A41F-4F50-318C99D74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40000">
            <a:off x="10834238" y="1793462"/>
            <a:ext cx="519546" cy="679738"/>
          </a:xfrm>
          <a:prstGeom prst="rect">
            <a:avLst/>
          </a:prstGeom>
        </p:spPr>
      </p:pic>
      <p:pic>
        <p:nvPicPr>
          <p:cNvPr id="23" name="Afbeelding 22" descr="Afbeelding met legpuzzel&#10;&#10;Automatisch gegenereerde beschrijving">
            <a:extLst>
              <a:ext uri="{FF2B5EF4-FFF2-40B4-BE49-F238E27FC236}">
                <a16:creationId xmlns:a16="http://schemas.microsoft.com/office/drawing/2014/main" id="{70A9897A-4242-0966-406A-5CC2F949B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20000">
            <a:off x="2980746" y="3851131"/>
            <a:ext cx="561687" cy="46037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1525959F-5CE8-9D67-810F-10C9F362E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0000">
            <a:off x="9669327" y="5550835"/>
            <a:ext cx="679451" cy="52503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C3460EC6-C3D9-2F6C-3811-1D39AB8AA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0000">
            <a:off x="908338" y="792740"/>
            <a:ext cx="584778" cy="631248"/>
          </a:xfrm>
          <a:prstGeom prst="rect">
            <a:avLst/>
          </a:prstGeom>
        </p:spPr>
      </p:pic>
      <p:pic>
        <p:nvPicPr>
          <p:cNvPr id="29" name="Afbeelding 28" descr="Afbeelding met puzzel, legpuzzel&#10;&#10;Automatisch gegenereerde beschrijving">
            <a:extLst>
              <a:ext uri="{FF2B5EF4-FFF2-40B4-BE49-F238E27FC236}">
                <a16:creationId xmlns:a16="http://schemas.microsoft.com/office/drawing/2014/main" id="{1450AE7C-39B2-9CC0-D837-55638DAD88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3" y="5277571"/>
            <a:ext cx="434687" cy="540039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0E17E3B0-158E-FDCD-50CF-5347C3D8FD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720000">
            <a:off x="9069968" y="1204983"/>
            <a:ext cx="506846" cy="398608"/>
          </a:xfrm>
          <a:prstGeom prst="rect">
            <a:avLst/>
          </a:prstGeom>
        </p:spPr>
      </p:pic>
      <p:pic>
        <p:nvPicPr>
          <p:cNvPr id="4" name="Afbeelding 3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DCD25260-A7E7-8D40-EAF1-0CFAAC4CE8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3792" y="1575546"/>
            <a:ext cx="7844119" cy="27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6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373A9-D371-ACC6-D4F0-9F6D3467E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Kleurrijkheid, schermopname, Lila, roze&#10;&#10;Automatisch gegenereerde beschrijving">
            <a:extLst>
              <a:ext uri="{FF2B5EF4-FFF2-40B4-BE49-F238E27FC236}">
                <a16:creationId xmlns:a16="http://schemas.microsoft.com/office/drawing/2014/main" id="{936826FE-8025-4A0B-3DA4-1F2DE689A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508" y="-70196"/>
            <a:ext cx="12214884" cy="1757375"/>
          </a:xfrm>
          <a:prstGeom prst="rect">
            <a:avLst/>
          </a:prstGeom>
        </p:spPr>
      </p:pic>
      <p:pic>
        <p:nvPicPr>
          <p:cNvPr id="5" name="Afbeelding 4" descr="Afbeelding met Lettertype, Graphics, schermopname, tekst&#10;&#10;Automatisch gegenereerde beschrijving">
            <a:extLst>
              <a:ext uri="{FF2B5EF4-FFF2-40B4-BE49-F238E27FC236}">
                <a16:creationId xmlns:a16="http://schemas.microsoft.com/office/drawing/2014/main" id="{8AC120FB-3C0B-2C31-74EC-5E5F5674A6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6"/>
          <a:stretch/>
        </p:blipFill>
        <p:spPr>
          <a:xfrm>
            <a:off x="9293778" y="366929"/>
            <a:ext cx="2103202" cy="728446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0DE95E46-D3E1-A36C-3E47-C736EC80A73D}"/>
              </a:ext>
            </a:extLst>
          </p:cNvPr>
          <p:cNvSpPr txBox="1">
            <a:spLocks/>
          </p:cNvSpPr>
          <p:nvPr/>
        </p:nvSpPr>
        <p:spPr>
          <a:xfrm>
            <a:off x="791163" y="1017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>
                <a:solidFill>
                  <a:srgbClr val="036DBF"/>
                </a:solidFill>
                <a:latin typeface="Calibri"/>
                <a:cs typeface="Calibri"/>
              </a:rPr>
              <a:t>Blijf op de hoogte</a:t>
            </a:r>
          </a:p>
          <a:p>
            <a:r>
              <a:rPr lang="nl-NL" sz="2800">
                <a:solidFill>
                  <a:srgbClr val="036DBF"/>
                </a:solidFill>
                <a:latin typeface="Calibri"/>
                <a:cs typeface="Calibri"/>
              </a:rPr>
              <a:t>Media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0A5215B-231A-DC06-48E4-C12E734B3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769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>
              <a:buChar char="•"/>
            </a:pPr>
            <a:r>
              <a:rPr lang="nl-BE" sz="2000" kern="1200">
                <a:latin typeface="Calibri"/>
                <a:ea typeface="+mn-ea"/>
                <a:cs typeface="+mn-cs"/>
              </a:rPr>
              <a:t>Website: </a:t>
            </a:r>
            <a:r>
              <a:rPr lang="nl-BE" sz="2000">
                <a:latin typeface="Calibri"/>
                <a:hlinkClick r:id="rId4"/>
              </a:rPr>
              <a:t>www.rtjdetafels.be</a:t>
            </a:r>
            <a:endParaRPr lang="nl-BE" sz="2000" kern="1200">
              <a:latin typeface="Calibri"/>
              <a:ea typeface="+mn-ea"/>
              <a:cs typeface="+mn-cs"/>
              <a:hlinkClick r:id="rId4"/>
            </a:endParaRPr>
          </a:p>
          <a:p>
            <a:endParaRPr lang="nl-BE" sz="2000">
              <a:latin typeface="Calibri"/>
              <a:cs typeface="Calibri"/>
            </a:endParaRPr>
          </a:p>
          <a:p>
            <a:pPr algn="l" rtl="0"/>
            <a:r>
              <a:rPr lang="nl-BE" sz="2000" kern="1200">
                <a:latin typeface="Calibri"/>
                <a:ea typeface="+mn-ea"/>
                <a:cs typeface="+mn-cs"/>
              </a:rPr>
              <a:t>Sociale media: </a:t>
            </a:r>
            <a:r>
              <a:rPr lang="nl-BE" sz="2000" kern="1200"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RTJ De Tafels | Facebook</a:t>
            </a:r>
            <a:endParaRPr lang="nl-BE" sz="2000" kern="1200">
              <a:latin typeface="Calibri"/>
              <a:cs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nl-BE" sz="2000">
              <a:latin typeface="Calibri"/>
              <a:cs typeface="Calibri"/>
            </a:endParaRPr>
          </a:p>
          <a:p>
            <a:pPr algn="l" rtl="0"/>
            <a:r>
              <a:rPr lang="nl-BE" sz="2000" kern="1200">
                <a:latin typeface="Calibri"/>
                <a:ea typeface="+mn-ea"/>
                <a:cs typeface="+mn-cs"/>
              </a:rPr>
              <a:t>Nieuwsbrief: alle trimestriële nieuwtjes van RTJ De Tafels in jouw mailbox </a:t>
            </a:r>
            <a:r>
              <a:rPr lang="nl-BE" sz="2000">
                <a:ea typeface="+mn-lt"/>
                <a:cs typeface="+mn-lt"/>
                <a:hlinkClick r:id="rId6"/>
              </a:rPr>
              <a:t>https://dashboard.mailerlite.com/forms/339660/90150717800580854/share</a:t>
            </a:r>
            <a:endParaRPr lang="nl-BE" sz="2000">
              <a:ea typeface="+mn-lt"/>
              <a:cs typeface="+mn-lt"/>
            </a:endParaRPr>
          </a:p>
          <a:p>
            <a:endParaRPr lang="nl-BE" sz="2000">
              <a:latin typeface="Calibri"/>
              <a:cs typeface="Calibri" panose="020F0502020204030204"/>
            </a:endParaRPr>
          </a:p>
        </p:txBody>
      </p:sp>
      <p:pic>
        <p:nvPicPr>
          <p:cNvPr id="2" name="Afbeelding 1" descr="Afbeelding met symbool, logo&#10;&#10;Automatisch gegenereerde beschrijving">
            <a:extLst>
              <a:ext uri="{FF2B5EF4-FFF2-40B4-BE49-F238E27FC236}">
                <a16:creationId xmlns:a16="http://schemas.microsoft.com/office/drawing/2014/main" id="{F2B1C758-4D56-B505-E30D-5B63905901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5798" y="2885487"/>
            <a:ext cx="673218" cy="663693"/>
          </a:xfrm>
          <a:prstGeom prst="rect">
            <a:avLst/>
          </a:prstGeom>
        </p:spPr>
      </p:pic>
      <p:pic>
        <p:nvPicPr>
          <p:cNvPr id="3" name="Graphic 2" descr="Krant met effen opvulling">
            <a:extLst>
              <a:ext uri="{FF2B5EF4-FFF2-40B4-BE49-F238E27FC236}">
                <a16:creationId xmlns:a16="http://schemas.microsoft.com/office/drawing/2014/main" id="{7EF07D7D-7227-83FA-21FC-F315A96A34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0577" y="3809060"/>
            <a:ext cx="914400" cy="914400"/>
          </a:xfrm>
          <a:prstGeom prst="rect">
            <a:avLst/>
          </a:prstGeom>
        </p:spPr>
      </p:pic>
      <p:pic>
        <p:nvPicPr>
          <p:cNvPr id="8" name="Graphic 7" descr="Internet met effen opvulling">
            <a:extLst>
              <a:ext uri="{FF2B5EF4-FFF2-40B4-BE49-F238E27FC236}">
                <a16:creationId xmlns:a16="http://schemas.microsoft.com/office/drawing/2014/main" id="{59A505ED-C798-3AB4-CF80-5B81F4B045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61156" y="19951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0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07CCE-B07F-B4B1-5762-D30F83747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Kleurrijkheid, schermopname, Lila, roze&#10;&#10;Automatisch gegenereerde beschrijving">
            <a:extLst>
              <a:ext uri="{FF2B5EF4-FFF2-40B4-BE49-F238E27FC236}">
                <a16:creationId xmlns:a16="http://schemas.microsoft.com/office/drawing/2014/main" id="{857CC909-45B8-6130-3CAE-CEE08B3D2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508" y="-70196"/>
            <a:ext cx="12214884" cy="1757375"/>
          </a:xfrm>
          <a:prstGeom prst="rect">
            <a:avLst/>
          </a:prstGeom>
        </p:spPr>
      </p:pic>
      <p:pic>
        <p:nvPicPr>
          <p:cNvPr id="5" name="Afbeelding 4" descr="Afbeelding met Lettertype, Graphics, schermopname, tekst&#10;&#10;Automatisch gegenereerde beschrijving">
            <a:extLst>
              <a:ext uri="{FF2B5EF4-FFF2-40B4-BE49-F238E27FC236}">
                <a16:creationId xmlns:a16="http://schemas.microsoft.com/office/drawing/2014/main" id="{E9A81823-9D95-F85F-EEC2-B146249EE9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6"/>
          <a:stretch/>
        </p:blipFill>
        <p:spPr>
          <a:xfrm>
            <a:off x="9293778" y="366929"/>
            <a:ext cx="2103202" cy="728446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24A48E09-2F88-CC65-BECF-025B1F8DB2FE}"/>
              </a:ext>
            </a:extLst>
          </p:cNvPr>
          <p:cNvSpPr txBox="1">
            <a:spLocks/>
          </p:cNvSpPr>
          <p:nvPr/>
        </p:nvSpPr>
        <p:spPr>
          <a:xfrm>
            <a:off x="791163" y="1017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>
                <a:solidFill>
                  <a:srgbClr val="036DBF"/>
                </a:solidFill>
                <a:latin typeface="Calibri"/>
                <a:cs typeface="Calibri"/>
              </a:rPr>
              <a:t>Blijf op de hoogte</a:t>
            </a:r>
            <a:endParaRPr lang="nl-NL">
              <a:solidFill>
                <a:srgbClr val="000000"/>
              </a:solidFill>
              <a:latin typeface="Calibri Light" panose="020F0302020204030204"/>
              <a:cs typeface="Calibri Light" panose="020F0302020204030204"/>
            </a:endParaRPr>
          </a:p>
          <a:p>
            <a:r>
              <a:rPr lang="nl-NL" sz="2800">
                <a:solidFill>
                  <a:srgbClr val="036DBF"/>
                </a:solidFill>
                <a:latin typeface="Calibri"/>
                <a:cs typeface="Calibri"/>
              </a:rPr>
              <a:t>Contactgegevens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C08B39-2A73-F7D4-940D-33F582D66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328"/>
            <a:ext cx="502167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 sz="2000" b="1" dirty="0">
                <a:solidFill>
                  <a:srgbClr val="0676C2"/>
                </a:solidFill>
                <a:latin typeface="Calibri"/>
                <a:cs typeface="Calibri" panose="020F0502020204030204"/>
              </a:rPr>
              <a:t>Algemeen coördinator: Sarah </a:t>
            </a:r>
            <a:r>
              <a:rPr lang="nl-BE" sz="2000" b="1" dirty="0" err="1">
                <a:solidFill>
                  <a:srgbClr val="0676C2"/>
                </a:solidFill>
                <a:latin typeface="Calibri"/>
                <a:cs typeface="Calibri" panose="020F0502020204030204"/>
              </a:rPr>
              <a:t>Reynaert</a:t>
            </a:r>
            <a:endParaRPr lang="nl-NL" b="1" dirty="0">
              <a:solidFill>
                <a:srgbClr val="0676C2"/>
              </a:solidFill>
            </a:endParaRPr>
          </a:p>
          <a:p>
            <a:r>
              <a:rPr lang="nl-BE" sz="2000" dirty="0">
                <a:latin typeface="Calibri"/>
                <a:cs typeface="Calibri" panose="020F0502020204030204"/>
              </a:rPr>
              <a:t>T: 0478/78 98 37 </a:t>
            </a:r>
            <a:endParaRPr lang="nl-BE" dirty="0"/>
          </a:p>
          <a:p>
            <a:r>
              <a:rPr lang="nl-BE" sz="2000" dirty="0">
                <a:latin typeface="Calibri"/>
                <a:cs typeface="Calibri" panose="020F0502020204030204"/>
              </a:rPr>
              <a:t>M: </a:t>
            </a:r>
            <a:r>
              <a:rPr lang="nl-BE" sz="2000" dirty="0">
                <a:latin typeface="Calibri"/>
                <a:cs typeface="Calibri" panose="020F0502020204030204"/>
                <a:hlinkClick r:id="rId4"/>
              </a:rPr>
              <a:t>sarah.reynaert@netwerkdetafels.be</a:t>
            </a:r>
            <a:endParaRPr lang="nl-BE" dirty="0"/>
          </a:p>
          <a:p>
            <a:pPr marL="0" indent="0">
              <a:buNone/>
            </a:pPr>
            <a:endParaRPr lang="nl-BE" sz="2000" dirty="0">
              <a:latin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nl-BE" sz="2000" b="1" dirty="0">
                <a:solidFill>
                  <a:srgbClr val="0676C2"/>
                </a:solidFill>
                <a:latin typeface="Calibri"/>
                <a:cs typeface="Calibri" panose="020F0502020204030204"/>
              </a:rPr>
              <a:t>Teamcoach team 1: Stefanie </a:t>
            </a:r>
            <a:r>
              <a:rPr lang="nl-BE" sz="2000" b="1" dirty="0" err="1">
                <a:solidFill>
                  <a:srgbClr val="0676C2"/>
                </a:solidFill>
                <a:latin typeface="Calibri"/>
                <a:cs typeface="Calibri" panose="020F0502020204030204"/>
              </a:rPr>
              <a:t>Ryckaert</a:t>
            </a:r>
            <a:endParaRPr lang="nl-BE" i="1" dirty="0">
              <a:solidFill>
                <a:srgbClr val="0676C2"/>
              </a:solidFill>
              <a:cs typeface="Calibri" panose="020F0502020204030204"/>
            </a:endParaRPr>
          </a:p>
          <a:p>
            <a:r>
              <a:rPr lang="nl-BE" sz="2000" dirty="0">
                <a:latin typeface="Calibri"/>
                <a:cs typeface="Calibri" panose="020F0502020204030204"/>
              </a:rPr>
              <a:t>T: 0470/21 71 80</a:t>
            </a:r>
            <a:endParaRPr lang="nl-BE" dirty="0"/>
          </a:p>
          <a:p>
            <a:r>
              <a:rPr lang="nl-BE" sz="2000" dirty="0">
                <a:latin typeface="Calibri"/>
                <a:cs typeface="Calibri" panose="020F0502020204030204"/>
              </a:rPr>
              <a:t>M: </a:t>
            </a:r>
            <a:r>
              <a:rPr lang="nl-BE" sz="2000" dirty="0">
                <a:latin typeface="Calibri"/>
                <a:cs typeface="Calibri" panose="020F0502020204030204"/>
                <a:hlinkClick r:id="rId5"/>
              </a:rPr>
              <a:t>stefanie.ryckaert@netwerkdetafels.be</a:t>
            </a:r>
            <a:endParaRPr lang="nl-BE" dirty="0"/>
          </a:p>
          <a:p>
            <a:endParaRPr lang="nl-BE" sz="2000" dirty="0">
              <a:latin typeface="Calibri"/>
              <a:cs typeface="Calibri" panose="020F0502020204030204"/>
            </a:endParaRPr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id="{9409F0AA-B52D-5E20-B09A-483DD8691057}"/>
              </a:ext>
            </a:extLst>
          </p:cNvPr>
          <p:cNvSpPr txBox="1">
            <a:spLocks/>
          </p:cNvSpPr>
          <p:nvPr/>
        </p:nvSpPr>
        <p:spPr>
          <a:xfrm>
            <a:off x="6051785" y="2213210"/>
            <a:ext cx="533211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2000" b="1" dirty="0">
                <a:solidFill>
                  <a:srgbClr val="0676C2"/>
                </a:solidFill>
                <a:latin typeface="Calibri"/>
                <a:cs typeface="Calibri" panose="020F0502020204030204"/>
              </a:rPr>
              <a:t>Teamcoach team 2: Kaat </a:t>
            </a:r>
            <a:r>
              <a:rPr lang="nl-BE" sz="2000" b="1" dirty="0" err="1">
                <a:solidFill>
                  <a:srgbClr val="0676C2"/>
                </a:solidFill>
                <a:latin typeface="Calibri"/>
                <a:cs typeface="Calibri" panose="020F0502020204030204"/>
              </a:rPr>
              <a:t>Vervoet</a:t>
            </a:r>
            <a:endParaRPr lang="nl-BE" b="1" dirty="0">
              <a:solidFill>
                <a:srgbClr val="0676C2"/>
              </a:solidFill>
              <a:latin typeface="Calibri"/>
              <a:cs typeface="Calibri" panose="020F0502020204030204"/>
            </a:endParaRPr>
          </a:p>
          <a:p>
            <a:r>
              <a:rPr lang="nl-BE" sz="2000" dirty="0">
                <a:solidFill>
                  <a:srgbClr val="000000"/>
                </a:solidFill>
                <a:latin typeface="Calibri"/>
                <a:cs typeface="Calibri" panose="020F0502020204030204"/>
              </a:rPr>
              <a:t>T: 0485/21 33 47 </a:t>
            </a:r>
            <a:endParaRPr lang="nl-BE" dirty="0">
              <a:solidFill>
                <a:srgbClr val="000000"/>
              </a:solidFill>
              <a:latin typeface="Calibri"/>
              <a:cs typeface="Calibri" panose="020F0502020204030204"/>
            </a:endParaRPr>
          </a:p>
          <a:p>
            <a:r>
              <a:rPr lang="nl-BE" sz="2000" dirty="0">
                <a:solidFill>
                  <a:srgbClr val="000000"/>
                </a:solidFill>
                <a:latin typeface="Calibri"/>
                <a:cs typeface="Calibri" panose="020F0502020204030204"/>
              </a:rPr>
              <a:t>M: </a:t>
            </a:r>
            <a:r>
              <a:rPr lang="nl-BE" sz="2000" u="sng" dirty="0">
                <a:solidFill>
                  <a:srgbClr val="0676C2"/>
                </a:solidFill>
                <a:latin typeface="Calibri"/>
                <a:cs typeface="Calibri" panose="020F0502020204030204"/>
              </a:rPr>
              <a:t>kaat.vervoet@netwerkdetafels.be</a:t>
            </a:r>
          </a:p>
          <a:p>
            <a:pPr marL="0" indent="0">
              <a:buNone/>
            </a:pPr>
            <a:endParaRPr lang="nl-BE" sz="2000" dirty="0">
              <a:solidFill>
                <a:srgbClr val="000000"/>
              </a:solidFill>
              <a:latin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nl-BE" sz="2000" b="1" dirty="0">
                <a:solidFill>
                  <a:srgbClr val="0676C2"/>
                </a:solidFill>
                <a:latin typeface="Calibri"/>
                <a:cs typeface="Calibri" panose="020F0502020204030204"/>
              </a:rPr>
              <a:t>Teamcoach team 3: Liesbeth </a:t>
            </a:r>
            <a:r>
              <a:rPr lang="nl-BE" sz="2000" b="1" dirty="0" err="1">
                <a:solidFill>
                  <a:srgbClr val="0676C2"/>
                </a:solidFill>
                <a:latin typeface="Calibri"/>
                <a:cs typeface="Calibri" panose="020F0502020204030204"/>
              </a:rPr>
              <a:t>Sevenoy</a:t>
            </a:r>
            <a:endParaRPr lang="nl-BE" b="1" dirty="0">
              <a:solidFill>
                <a:srgbClr val="000000"/>
              </a:solidFill>
              <a:latin typeface="Calibri"/>
              <a:cs typeface="Calibri" panose="020F0502020204030204"/>
            </a:endParaRPr>
          </a:p>
          <a:p>
            <a:r>
              <a:rPr lang="nl-BE" sz="2000" dirty="0">
                <a:solidFill>
                  <a:srgbClr val="000000"/>
                </a:solidFill>
                <a:latin typeface="Calibri"/>
                <a:cs typeface="Calibri" panose="020F0502020204030204"/>
              </a:rPr>
              <a:t>T: 0493/51 94 29</a:t>
            </a:r>
            <a:r>
              <a:rPr lang="nl-BE" sz="1000" dirty="0">
                <a:solidFill>
                  <a:srgbClr val="000000"/>
                </a:solidFill>
                <a:latin typeface="Calibri"/>
                <a:cs typeface="Calibri" panose="020F0502020204030204"/>
              </a:rPr>
              <a:t> </a:t>
            </a:r>
            <a:endParaRPr lang="nl-BE" dirty="0">
              <a:solidFill>
                <a:srgbClr val="000000"/>
              </a:solidFill>
              <a:latin typeface="Calibri"/>
              <a:cs typeface="Calibri" panose="020F0502020204030204"/>
            </a:endParaRPr>
          </a:p>
          <a:p>
            <a:r>
              <a:rPr lang="nl-BE" sz="2000" dirty="0">
                <a:solidFill>
                  <a:srgbClr val="000000"/>
                </a:solidFill>
                <a:latin typeface="Calibri"/>
                <a:cs typeface="Calibri" panose="020F0502020204030204"/>
              </a:rPr>
              <a:t>M: </a:t>
            </a:r>
            <a:r>
              <a:rPr lang="nl-BE" sz="2000" dirty="0">
                <a:solidFill>
                  <a:srgbClr val="000000"/>
                </a:solidFill>
                <a:latin typeface="Calibri"/>
                <a:cs typeface="Calibri" panose="020F0502020204030204"/>
                <a:hlinkClick r:id="rId6"/>
              </a:rPr>
              <a:t>liesbeth.sevenoy@netwerkdetafels.be</a:t>
            </a:r>
            <a:endParaRPr lang="nl-BE" dirty="0">
              <a:solidFill>
                <a:srgbClr val="000000"/>
              </a:solidFill>
              <a:latin typeface="Calibri"/>
              <a:cs typeface="Calibri" panose="020F0502020204030204"/>
            </a:endParaRPr>
          </a:p>
          <a:p>
            <a:endParaRPr lang="nl-BE" sz="2000" dirty="0">
              <a:latin typeface="Calibri"/>
              <a:ea typeface="Calibri"/>
              <a:cs typeface="Calibri" panose="020F0502020204030204"/>
            </a:endParaRPr>
          </a:p>
          <a:p>
            <a:endParaRPr lang="nl-BE" sz="2000" dirty="0">
              <a:latin typeface="Calibri"/>
              <a:ea typeface="Calibri"/>
              <a:cs typeface="Calibri" panose="020F0502020204030204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D261F0A-CB22-4C0A-0ABA-39DDCF106948}"/>
              </a:ext>
            </a:extLst>
          </p:cNvPr>
          <p:cNvSpPr txBox="1"/>
          <p:nvPr/>
        </p:nvSpPr>
        <p:spPr>
          <a:xfrm>
            <a:off x="2673585" y="5984993"/>
            <a:ext cx="63744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/>
              <a:t>Op de website vind je alle contactgegevens van onze medewerkers</a:t>
            </a:r>
            <a:r>
              <a:rPr lang="nl-NL">
                <a:cs typeface="Calibri"/>
              </a:rPr>
              <a:t>​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126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A104F7-7CA8-D6AA-FDF2-B4D99E0B9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Kleurrijkheid, schermopname, Lila, roze&#10;&#10;Automatisch gegenereerde beschrijving">
            <a:extLst>
              <a:ext uri="{FF2B5EF4-FFF2-40B4-BE49-F238E27FC236}">
                <a16:creationId xmlns:a16="http://schemas.microsoft.com/office/drawing/2014/main" id="{E6D8B770-B06A-8D31-BDDD-ED38F43C2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508" y="-70196"/>
            <a:ext cx="12214884" cy="1757375"/>
          </a:xfrm>
          <a:prstGeom prst="rect">
            <a:avLst/>
          </a:prstGeom>
        </p:spPr>
      </p:pic>
      <p:pic>
        <p:nvPicPr>
          <p:cNvPr id="5" name="Afbeelding 4" descr="Afbeelding met Lettertype, Graphics, schermopname, tekst&#10;&#10;Automatisch gegenereerde beschrijving">
            <a:extLst>
              <a:ext uri="{FF2B5EF4-FFF2-40B4-BE49-F238E27FC236}">
                <a16:creationId xmlns:a16="http://schemas.microsoft.com/office/drawing/2014/main" id="{FEE5730B-0BAA-9B26-93F4-34D6C3592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6"/>
          <a:stretch/>
        </p:blipFill>
        <p:spPr>
          <a:xfrm>
            <a:off x="9293778" y="366929"/>
            <a:ext cx="2103202" cy="728446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D03EF40A-4BD4-D337-4FC2-62A7D06B8FB9}"/>
              </a:ext>
            </a:extLst>
          </p:cNvPr>
          <p:cNvSpPr txBox="1">
            <a:spLocks/>
          </p:cNvSpPr>
          <p:nvPr/>
        </p:nvSpPr>
        <p:spPr>
          <a:xfrm>
            <a:off x="791163" y="1017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>
                <a:solidFill>
                  <a:srgbClr val="036DBF"/>
                </a:solidFill>
                <a:latin typeface="Calibri"/>
                <a:cs typeface="Calibri"/>
              </a:rPr>
              <a:t>Blijf op de hoogte</a:t>
            </a:r>
            <a:endParaRPr lang="nl-NL">
              <a:solidFill>
                <a:srgbClr val="000000"/>
              </a:solidFill>
              <a:latin typeface="Calibri Light" panose="020F0302020204030204"/>
              <a:cs typeface="Calibri Light" panose="020F0302020204030204"/>
            </a:endParaRPr>
          </a:p>
          <a:p>
            <a:r>
              <a:rPr lang="nl-NL" sz="2800">
                <a:solidFill>
                  <a:srgbClr val="036DBF"/>
                </a:solidFill>
                <a:latin typeface="Calibri"/>
                <a:cs typeface="Calibri"/>
              </a:rPr>
              <a:t>Contactgegevens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C01B16-D72E-8E71-1C70-08D95F92D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328"/>
            <a:ext cx="502167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BE" sz="2000" b="1">
              <a:solidFill>
                <a:srgbClr val="0676C2"/>
              </a:solidFill>
              <a:cs typeface="Calibri"/>
            </a:endParaRPr>
          </a:p>
          <a:p>
            <a:endParaRPr lang="nl-BE" sz="2000">
              <a:latin typeface="Calibri"/>
              <a:cs typeface="Calibri" panose="020F0502020204030204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D83725E-6AED-4998-A42D-67FD97AA9C9A}"/>
              </a:ext>
            </a:extLst>
          </p:cNvPr>
          <p:cNvSpPr txBox="1"/>
          <p:nvPr/>
        </p:nvSpPr>
        <p:spPr>
          <a:xfrm>
            <a:off x="2861733" y="5966178"/>
            <a:ext cx="64779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/>
              <a:t>Op de website vind je alle contactgegevens van onze medewerkers</a:t>
            </a:r>
            <a:endParaRPr lang="nl-BE"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4456445-3751-4F05-FCC7-7C4CAD9F6E80}"/>
              </a:ext>
            </a:extLst>
          </p:cNvPr>
          <p:cNvSpPr txBox="1"/>
          <p:nvPr/>
        </p:nvSpPr>
        <p:spPr>
          <a:xfrm>
            <a:off x="2936993" y="2165585"/>
            <a:ext cx="6214533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BE" b="1" dirty="0">
                <a:solidFill>
                  <a:srgbClr val="0676C2"/>
                </a:solidFill>
              </a:rPr>
              <a:t>Stafmedewerker: </a:t>
            </a:r>
            <a:r>
              <a:rPr lang="nl-BE" b="1" dirty="0" err="1">
                <a:solidFill>
                  <a:srgbClr val="0676C2"/>
                </a:solidFill>
              </a:rPr>
              <a:t>Yadira</a:t>
            </a:r>
            <a:r>
              <a:rPr lang="nl-BE" b="1" dirty="0">
                <a:solidFill>
                  <a:srgbClr val="0676C2"/>
                </a:solidFill>
              </a:rPr>
              <a:t> Windels</a:t>
            </a:r>
            <a:endParaRPr lang="nl-NL" dirty="0"/>
          </a:p>
          <a:p>
            <a:pPr algn="ctr"/>
            <a:r>
              <a:rPr lang="nl-BE" dirty="0"/>
              <a:t>T: 0492/34 02 80</a:t>
            </a:r>
            <a:endParaRPr lang="nl-BE" dirty="0">
              <a:cs typeface="Calibri" panose="020F0502020204030204"/>
            </a:endParaRPr>
          </a:p>
          <a:p>
            <a:pPr algn="ctr"/>
            <a:r>
              <a:rPr lang="nl-BE" dirty="0"/>
              <a:t>M: </a:t>
            </a:r>
            <a:r>
              <a:rPr lang="nl-BE" dirty="0">
                <a:hlinkClick r:id="rId4"/>
              </a:rPr>
              <a:t>yadira.windels@netwerkdetafels.be</a:t>
            </a:r>
            <a:endParaRPr lang="nl-BE" dirty="0">
              <a:cs typeface="Calibri"/>
              <a:hlinkClick r:id="rId4"/>
            </a:endParaRPr>
          </a:p>
          <a:p>
            <a:pPr algn="ctr"/>
            <a:endParaRPr lang="nl-BE" dirty="0">
              <a:solidFill>
                <a:srgbClr val="000000"/>
              </a:solidFill>
            </a:endParaRPr>
          </a:p>
          <a:p>
            <a:pPr algn="ctr"/>
            <a:r>
              <a:rPr lang="nl-BE" b="1" dirty="0">
                <a:solidFill>
                  <a:srgbClr val="0676C2"/>
                </a:solidFill>
              </a:rPr>
              <a:t>Financieel stafmedewerker: Machteld De </a:t>
            </a:r>
            <a:r>
              <a:rPr lang="nl-BE" b="1" dirty="0" err="1">
                <a:solidFill>
                  <a:srgbClr val="0676C2"/>
                </a:solidFill>
              </a:rPr>
              <a:t>Deckere</a:t>
            </a:r>
            <a:endParaRPr lang="nl-BE" b="1" dirty="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nl-BE" dirty="0"/>
              <a:t>T: 0472/03 30 52</a:t>
            </a:r>
            <a:endParaRPr lang="nl-BE" dirty="0">
              <a:cs typeface="Calibri" panose="020F0502020204030204"/>
            </a:endParaRPr>
          </a:p>
          <a:p>
            <a:pPr algn="ctr"/>
            <a:r>
              <a:rPr lang="nl-BE" dirty="0"/>
              <a:t>M: </a:t>
            </a:r>
            <a:r>
              <a:rPr lang="nl-BE" u="sng" dirty="0">
                <a:solidFill>
                  <a:srgbClr val="0676C2"/>
                </a:solidFill>
              </a:rPr>
              <a:t>machteld.dedeckere@netwerkdetafels.be</a:t>
            </a:r>
            <a:endParaRPr lang="nl-BE" u="sng" dirty="0">
              <a:solidFill>
                <a:srgbClr val="0676C2"/>
              </a:solidFill>
              <a:cs typeface="Calibri" panose="020F0502020204030204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nl-BE" dirty="0">
              <a:solidFill>
                <a:srgbClr val="000000"/>
              </a:solidFill>
            </a:endParaRPr>
          </a:p>
          <a:p>
            <a:pPr algn="ctr"/>
            <a:r>
              <a:rPr lang="nl-BE" b="1" dirty="0">
                <a:solidFill>
                  <a:srgbClr val="0676C2"/>
                </a:solidFill>
              </a:rPr>
              <a:t>Kernpartner: Tom </a:t>
            </a:r>
            <a:r>
              <a:rPr lang="nl-BE" b="1" dirty="0" err="1">
                <a:solidFill>
                  <a:srgbClr val="0676C2"/>
                </a:solidFill>
              </a:rPr>
              <a:t>Walgraeve</a:t>
            </a:r>
            <a:endParaRPr lang="nl-BE" dirty="0">
              <a:solidFill>
                <a:srgbClr val="000000"/>
              </a:solidFill>
              <a:cs typeface="Calibri" panose="020F0502020204030204"/>
            </a:endParaRPr>
          </a:p>
          <a:p>
            <a:pPr algn="ctr"/>
            <a:r>
              <a:rPr lang="nl-BE" dirty="0"/>
              <a:t>T: 0473/66 62 46</a:t>
            </a:r>
          </a:p>
          <a:p>
            <a:pPr algn="ctr"/>
            <a:r>
              <a:rPr lang="nl-BE" dirty="0"/>
              <a:t>M: </a:t>
            </a:r>
            <a:r>
              <a:rPr lang="nl-BE" dirty="0">
                <a:hlinkClick r:id="rId6"/>
              </a:rPr>
              <a:t>tom.walgraeve@netwerkdetafels.be</a:t>
            </a:r>
            <a:endParaRPr lang="nl-BE" dirty="0">
              <a:cs typeface="Calibri" panose="020F0502020204030204"/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1567069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1EDBC5-D2D1-6EDA-EF41-8B37FA08B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FED6891-936F-F051-38B6-FF718C50C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6692" y="4888672"/>
            <a:ext cx="10439007" cy="123363"/>
            <a:chOff x="876692" y="4888672"/>
            <a:chExt cx="10439007" cy="12336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D76FF8-5B36-97B4-608B-92C68FF6C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515" y="-269151"/>
              <a:ext cx="123362" cy="10439007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AB2474-6583-A572-FADC-E27A03B1D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719273" y="2415609"/>
              <a:ext cx="123362" cy="5069490"/>
            </a:xfrm>
            <a:prstGeom prst="rect">
              <a:avLst/>
            </a:prstGeom>
            <a:gradFill>
              <a:gsLst>
                <a:gs pos="3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5FDA0435-39AD-AC7C-D1A6-08CACF6DF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508" y="4155440"/>
            <a:ext cx="12191794" cy="112237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9BD064A9-869B-2358-E33D-52CAC81D0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40000">
            <a:off x="10834238" y="1793462"/>
            <a:ext cx="519546" cy="679738"/>
          </a:xfrm>
          <a:prstGeom prst="rect">
            <a:avLst/>
          </a:prstGeom>
        </p:spPr>
      </p:pic>
      <p:pic>
        <p:nvPicPr>
          <p:cNvPr id="23" name="Afbeelding 22" descr="Afbeelding met legpuzzel&#10;&#10;Automatisch gegenereerde beschrijving">
            <a:extLst>
              <a:ext uri="{FF2B5EF4-FFF2-40B4-BE49-F238E27FC236}">
                <a16:creationId xmlns:a16="http://schemas.microsoft.com/office/drawing/2014/main" id="{1BBF2EA2-0312-96BB-5CD8-45350952B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20000">
            <a:off x="2980746" y="3851131"/>
            <a:ext cx="561687" cy="46037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C077D71-4E9D-6503-5573-9F89E6804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0000">
            <a:off x="9669327" y="5550835"/>
            <a:ext cx="679451" cy="52503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91F2BACB-7824-1DE0-FC96-1D83F8896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0000">
            <a:off x="908338" y="792740"/>
            <a:ext cx="584778" cy="631248"/>
          </a:xfrm>
          <a:prstGeom prst="rect">
            <a:avLst/>
          </a:prstGeom>
        </p:spPr>
      </p:pic>
      <p:pic>
        <p:nvPicPr>
          <p:cNvPr id="29" name="Afbeelding 28" descr="Afbeelding met puzzel, legpuzzel&#10;&#10;Automatisch gegenereerde beschrijving">
            <a:extLst>
              <a:ext uri="{FF2B5EF4-FFF2-40B4-BE49-F238E27FC236}">
                <a16:creationId xmlns:a16="http://schemas.microsoft.com/office/drawing/2014/main" id="{BDB5555B-2390-1DB6-438E-4DC0D99FF5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3" y="5277571"/>
            <a:ext cx="434687" cy="540039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12CF5BC-B8B7-A3FD-7CDD-478C0562FF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720000">
            <a:off x="9069968" y="1204983"/>
            <a:ext cx="506846" cy="398608"/>
          </a:xfrm>
          <a:prstGeom prst="rect">
            <a:avLst/>
          </a:prstGeom>
        </p:spPr>
      </p:pic>
      <p:pic>
        <p:nvPicPr>
          <p:cNvPr id="4" name="Afbeelding 3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E1A15609-6F05-ECF8-1D47-527C29614D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3792" y="1575546"/>
            <a:ext cx="7844119" cy="27432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FAF856-3DC3-10D0-0EE7-9D59B2B58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29205"/>
            <a:ext cx="9144000" cy="757317"/>
          </a:xfrm>
        </p:spPr>
        <p:txBody>
          <a:bodyPr>
            <a:normAutofit fontScale="90000"/>
          </a:bodyPr>
          <a:lstStyle/>
          <a:p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Bedankt </a:t>
            </a: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voor</a:t>
            </a:r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 </a:t>
            </a: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jullie</a:t>
            </a:r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 </a:t>
            </a: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tijd</a:t>
            </a:r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!</a:t>
            </a:r>
            <a:b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</a:b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Zijn</a:t>
            </a:r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 er </a:t>
            </a: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vragen</a:t>
            </a:r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?</a:t>
            </a:r>
            <a:b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</a:br>
            <a:b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</a:br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Alle </a:t>
            </a: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feedback</a:t>
            </a:r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 </a:t>
            </a: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is</a:t>
            </a:r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 </a:t>
            </a: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welkom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30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26D92BC4-103E-C50B-774F-DFBC875A5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0606" y="1898286"/>
            <a:ext cx="4698274" cy="4598473"/>
          </a:xfr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024687B-3153-123C-0A8C-D7D007FAF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6305F5-7509-0BF5-12D3-30451FCD7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1C5C7A-6D55-5B27-646E-39C962693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B3B1F4-948C-963C-E6EA-60CF7FBF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0798145F-163A-7383-AF82-FA1C8E0ED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" t="7821" r="-175" b="17846"/>
          <a:stretch/>
        </p:blipFill>
        <p:spPr>
          <a:xfrm>
            <a:off x="508" y="-35560"/>
            <a:ext cx="12214884" cy="1757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3B75B4-8894-75FD-8E4B-D066AE17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49468"/>
            <a:ext cx="10477109" cy="1003532"/>
          </a:xfrm>
        </p:spPr>
        <p:txBody>
          <a:bodyPr anchor="ctr">
            <a:normAutofit/>
          </a:bodyPr>
          <a:lstStyle/>
          <a:p>
            <a:r>
              <a:rPr lang="nl-NL" sz="2800" b="1">
                <a:solidFill>
                  <a:srgbClr val="036DBF"/>
                </a:solidFill>
                <a:latin typeface="Calibri"/>
                <a:cs typeface="Calibri Light"/>
              </a:rPr>
              <a:t>1 Gezin 1 Plan (1G1P) Oost-Vlaanderen</a:t>
            </a:r>
            <a:br>
              <a:rPr lang="nl-NL" sz="2800" b="1">
                <a:latin typeface="Calibri"/>
                <a:cs typeface="Calibri Light"/>
              </a:rPr>
            </a:br>
            <a:r>
              <a:rPr lang="nl-NL" sz="2800">
                <a:solidFill>
                  <a:srgbClr val="036DBF"/>
                </a:solidFill>
                <a:latin typeface="Calibri"/>
                <a:cs typeface="Calibri Light"/>
              </a:rPr>
              <a:t>3 samenwerkingsverbanden</a:t>
            </a:r>
            <a:endParaRPr lang="nl-NL" sz="2800">
              <a:latin typeface="Calibri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766C1E3-A6AB-B665-194E-FF3191C61C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06"/>
          <a:stretch/>
        </p:blipFill>
        <p:spPr>
          <a:xfrm>
            <a:off x="9293778" y="366929"/>
            <a:ext cx="2103202" cy="72844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F66D9C1-1444-359E-CC8F-EF20D0E23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685" y="1716021"/>
            <a:ext cx="1042555" cy="603250"/>
          </a:xfrm>
          <a:prstGeom prst="rect">
            <a:avLst/>
          </a:prstGeom>
        </p:spPr>
      </p:pic>
      <p:pic>
        <p:nvPicPr>
          <p:cNvPr id="24" name="Afbeelding 23" descr="Afbeelding met schermopname, Rechthoek, paars, plein&#10;&#10;Automatisch gegenereerde beschrijving">
            <a:extLst>
              <a:ext uri="{FF2B5EF4-FFF2-40B4-BE49-F238E27FC236}">
                <a16:creationId xmlns:a16="http://schemas.microsoft.com/office/drawing/2014/main" id="{2D414E08-2E2C-C400-C96D-010FD9EEA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6200" y="2423457"/>
            <a:ext cx="2027671" cy="792885"/>
          </a:xfrm>
          <a:prstGeom prst="rect">
            <a:avLst/>
          </a:prstGeom>
        </p:spPr>
      </p:pic>
      <p:pic>
        <p:nvPicPr>
          <p:cNvPr id="27" name="Afbeelding 26" descr="Afbeelding met Graphics, kunst&#10;&#10;Automatisch gegenereerde beschrijving">
            <a:extLst>
              <a:ext uri="{FF2B5EF4-FFF2-40B4-BE49-F238E27FC236}">
                <a16:creationId xmlns:a16="http://schemas.microsoft.com/office/drawing/2014/main" id="{2C00497A-B89E-0A6E-45CA-A2F30F4C4E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7619" y="1895931"/>
            <a:ext cx="2335935" cy="302058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E1DEABD4-B3DE-0B49-ECE1-BC0390A983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4694" y="2922933"/>
            <a:ext cx="1962728" cy="209896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996A23F-7D12-0572-CCA1-B416CE100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901" y="5608399"/>
            <a:ext cx="1629500" cy="953358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19FFD74A-1391-21E3-C803-BF732AD125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0307" y="5186254"/>
            <a:ext cx="2333336" cy="839066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9070B064-D7B9-F751-DC62-1387F9BB81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556" y="2824548"/>
            <a:ext cx="1919720" cy="641927"/>
          </a:xfrm>
          <a:prstGeom prst="rect">
            <a:avLst/>
          </a:prstGeom>
        </p:spPr>
      </p:pic>
      <p:pic>
        <p:nvPicPr>
          <p:cNvPr id="26" name="Afbeelding 25" descr="Afbeelding met kaart&#10;&#10;Automatisch gegenereerde beschrijving">
            <a:extLst>
              <a:ext uri="{FF2B5EF4-FFF2-40B4-BE49-F238E27FC236}">
                <a16:creationId xmlns:a16="http://schemas.microsoft.com/office/drawing/2014/main" id="{776E08A5-8B82-192F-7F39-840AD04696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9500" y="2286313"/>
            <a:ext cx="3973510" cy="427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67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286A5-9F79-2532-5994-1D6EE1753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AC76B-4F7F-126F-119D-5C3FEF3D6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43501"/>
            <a:ext cx="9144000" cy="757317"/>
          </a:xfrm>
        </p:spPr>
        <p:txBody>
          <a:bodyPr>
            <a:normAutofit/>
          </a:bodyPr>
          <a:lstStyle/>
          <a:p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Wie </a:t>
            </a: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zijn</a:t>
            </a:r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 </a:t>
            </a: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we</a:t>
            </a:r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?</a:t>
            </a:r>
            <a:endParaRPr lang="nl-NL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E7ACCD-239C-CC7D-43DC-3980CD56A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6692" y="4888672"/>
            <a:ext cx="10439007" cy="123363"/>
            <a:chOff x="876692" y="4888672"/>
            <a:chExt cx="10439007" cy="12336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CEA64EA-28BF-7ABB-0E16-DBB0F0D4D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515" y="-269151"/>
              <a:ext cx="123362" cy="10439007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70B985A-7986-F243-5595-63AD8AF52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719273" y="2415609"/>
              <a:ext cx="123362" cy="5069490"/>
            </a:xfrm>
            <a:prstGeom prst="rect">
              <a:avLst/>
            </a:prstGeom>
            <a:gradFill>
              <a:gsLst>
                <a:gs pos="3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E38C2920-EE9D-DD55-88BA-0E7E09370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508" y="4155440"/>
            <a:ext cx="12191794" cy="112237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6038375-8D02-F3C6-B084-7CE65EA7D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40000">
            <a:off x="10834238" y="1793462"/>
            <a:ext cx="519546" cy="679738"/>
          </a:xfrm>
          <a:prstGeom prst="rect">
            <a:avLst/>
          </a:prstGeom>
        </p:spPr>
      </p:pic>
      <p:pic>
        <p:nvPicPr>
          <p:cNvPr id="23" name="Afbeelding 22" descr="Afbeelding met legpuzzel&#10;&#10;Automatisch gegenereerde beschrijving">
            <a:extLst>
              <a:ext uri="{FF2B5EF4-FFF2-40B4-BE49-F238E27FC236}">
                <a16:creationId xmlns:a16="http://schemas.microsoft.com/office/drawing/2014/main" id="{F7655A44-A838-D849-8EBD-B6537E840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20000">
            <a:off x="2980746" y="3851131"/>
            <a:ext cx="561687" cy="46037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6D1FCFDD-B245-7764-77A2-ABA28A9B6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0000">
            <a:off x="8700364" y="5475576"/>
            <a:ext cx="679451" cy="52503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AFEC9431-8502-5744-B223-E48E02062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0000">
            <a:off x="908338" y="792740"/>
            <a:ext cx="584778" cy="631248"/>
          </a:xfrm>
          <a:prstGeom prst="rect">
            <a:avLst/>
          </a:prstGeom>
        </p:spPr>
      </p:pic>
      <p:pic>
        <p:nvPicPr>
          <p:cNvPr id="29" name="Afbeelding 28" descr="Afbeelding met puzzel, legpuzzel&#10;&#10;Automatisch gegenereerde beschrijving">
            <a:extLst>
              <a:ext uri="{FF2B5EF4-FFF2-40B4-BE49-F238E27FC236}">
                <a16:creationId xmlns:a16="http://schemas.microsoft.com/office/drawing/2014/main" id="{0B4FEB3E-3CD0-D245-61F1-4FA325EC04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3" y="5277571"/>
            <a:ext cx="434687" cy="540039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23D47873-A390-FFF6-E187-7404281916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720000">
            <a:off x="9069968" y="1204983"/>
            <a:ext cx="506846" cy="398608"/>
          </a:xfrm>
          <a:prstGeom prst="rect">
            <a:avLst/>
          </a:prstGeom>
        </p:spPr>
      </p:pic>
      <p:pic>
        <p:nvPicPr>
          <p:cNvPr id="4" name="Afbeelding 3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7901919F-BE83-EF06-62F2-BEE3AF07E3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3792" y="1575546"/>
            <a:ext cx="7844119" cy="27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64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37346138-F0EF-A571-6865-3FE5663EE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508" y="-35560"/>
            <a:ext cx="12214884" cy="1757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1DD702-F714-B3D1-AE7B-4B2BBA92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82" y="180398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b="1">
                <a:solidFill>
                  <a:srgbClr val="0676C2"/>
                </a:solidFill>
                <a:latin typeface="Calibri"/>
                <a:cs typeface="Calibri Light"/>
              </a:rPr>
              <a:t>Wie zijn we?</a:t>
            </a:r>
            <a:br>
              <a:rPr lang="nl-NL" sz="2800" b="1">
                <a:solidFill>
                  <a:srgbClr val="0676C2"/>
                </a:solidFill>
                <a:cs typeface="Calibri Light"/>
              </a:rPr>
            </a:br>
            <a:r>
              <a:rPr lang="nl-NL" sz="2800">
                <a:solidFill>
                  <a:srgbClr val="0676C2"/>
                </a:solidFill>
                <a:latin typeface="Calibri"/>
                <a:cs typeface="Calibri Light"/>
              </a:rPr>
              <a:t>Een intersectoraal netwerk - onze werkgevers</a:t>
            </a:r>
            <a:br>
              <a:rPr lang="nl-NL" sz="2800">
                <a:solidFill>
                  <a:srgbClr val="0676C2"/>
                </a:solidFill>
                <a:latin typeface="Calibri"/>
                <a:ea typeface="Calibri"/>
                <a:cs typeface="Calibri Light"/>
              </a:rPr>
            </a:br>
            <a:r>
              <a:rPr lang="nl-NL" sz="1800">
                <a:solidFill>
                  <a:srgbClr val="0676C2"/>
                </a:solidFill>
                <a:latin typeface="Calibri"/>
                <a:ea typeface="Calibri"/>
                <a:cs typeface="Calibri Light"/>
              </a:rPr>
              <a:t>CAW, CLB, CGG, Opgroeien, VAPH</a:t>
            </a:r>
            <a:endParaRPr lang="nl-NL" sz="1800">
              <a:latin typeface="Calibri"/>
              <a:cs typeface="Calibri Light"/>
            </a:endParaRPr>
          </a:p>
        </p:txBody>
      </p:sp>
      <p:pic>
        <p:nvPicPr>
          <p:cNvPr id="5" name="Afbeelding 4" descr="Afbeelding met Lettertype, Graphics, schermopname, tekst&#10;&#10;Automatisch gegenereerde beschrijving">
            <a:extLst>
              <a:ext uri="{FF2B5EF4-FFF2-40B4-BE49-F238E27FC236}">
                <a16:creationId xmlns:a16="http://schemas.microsoft.com/office/drawing/2014/main" id="{7DF43250-41BF-E98F-B53F-94C65D906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6"/>
          <a:stretch/>
        </p:blipFill>
        <p:spPr>
          <a:xfrm>
            <a:off x="9293778" y="366929"/>
            <a:ext cx="2103202" cy="728446"/>
          </a:xfrm>
          <a:prstGeom prst="rect">
            <a:avLst/>
          </a:prstGeom>
        </p:spPr>
      </p:pic>
      <p:pic>
        <p:nvPicPr>
          <p:cNvPr id="7" name="Tijdelijke aanduiding voor inhoud 6" descr="Afbeelding met Kinderkunst, bloem, tekenfilm, tekening&#10;&#10;Automatisch gegenereerde beschrijving">
            <a:extLst>
              <a:ext uri="{FF2B5EF4-FFF2-40B4-BE49-F238E27FC236}">
                <a16:creationId xmlns:a16="http://schemas.microsoft.com/office/drawing/2014/main" id="{5B0ADA29-5B1D-E7E5-A8D0-1DCC26C10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95472" y="3992712"/>
            <a:ext cx="1574309" cy="1546941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8F8D170-3383-11D9-4E6F-66DB74F6C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363" y="5332323"/>
            <a:ext cx="1537416" cy="122684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DDE01EF-7669-102C-91E2-B8AEEFB13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969" y="1875754"/>
            <a:ext cx="1794457" cy="53071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62594C0-620F-F380-2EE0-3BFBC1688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063" y="2488324"/>
            <a:ext cx="2087183" cy="87938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FF201C7-E2D4-85F6-EFEA-EDDA1194A7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5751" y="3912993"/>
            <a:ext cx="1813507" cy="71397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E7B92BF-5FAA-8106-9A99-3F9DAAF407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728" y="5486064"/>
            <a:ext cx="1803982" cy="114474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FFE624F-B6D0-977B-E5DF-949E82BF47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3486" y="5082057"/>
            <a:ext cx="1757564" cy="137321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67E0365-BAAC-0EDC-B518-EE104A8FED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8448" y="2812088"/>
            <a:ext cx="1950345" cy="75086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A14F8F6-F186-5C29-E47D-84E170A9F7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931" y="4070864"/>
            <a:ext cx="1474363" cy="1410103"/>
          </a:xfrm>
          <a:prstGeom prst="rect">
            <a:avLst/>
          </a:prstGeom>
        </p:spPr>
      </p:pic>
      <p:pic>
        <p:nvPicPr>
          <p:cNvPr id="16" name="Afbeelding 15" descr="Afbeelding met logo, Lettertype, Graphics, ontwerp&#10;&#10;Automatisch gegenereerde beschrijving">
            <a:extLst>
              <a:ext uri="{FF2B5EF4-FFF2-40B4-BE49-F238E27FC236}">
                <a16:creationId xmlns:a16="http://schemas.microsoft.com/office/drawing/2014/main" id="{C2B3B0BF-E951-EDD7-D044-E95360A0A1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53987" y="3519352"/>
            <a:ext cx="1775407" cy="86033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B6D684C-0B96-5A4E-2E45-A62251E296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74305" y="4695490"/>
            <a:ext cx="1546941" cy="1191162"/>
          </a:xfrm>
          <a:prstGeom prst="rect">
            <a:avLst/>
          </a:prstGeom>
        </p:spPr>
      </p:pic>
      <p:pic>
        <p:nvPicPr>
          <p:cNvPr id="18" name="Afbeelding 17" descr="Afbeelding met tekst, logo, Graphics, Lettertype&#10;&#10;Automatisch gegenereerde beschrijving">
            <a:extLst>
              <a:ext uri="{FF2B5EF4-FFF2-40B4-BE49-F238E27FC236}">
                <a16:creationId xmlns:a16="http://schemas.microsoft.com/office/drawing/2014/main" id="{77904C90-5978-9AA7-13C7-702AB5A9C6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0106" y="3125809"/>
            <a:ext cx="1757564" cy="84249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1CA9E4D5-BBD7-D4C7-5311-45C9AF1B83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27226" y="3643045"/>
            <a:ext cx="1373210" cy="167546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6EAE3D70-C8C6-CD87-5A1B-60350FD1A7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72606" y="3687718"/>
            <a:ext cx="1886085" cy="1070959"/>
          </a:xfrm>
          <a:prstGeom prst="rect">
            <a:avLst/>
          </a:prstGeom>
        </p:spPr>
      </p:pic>
      <p:pic>
        <p:nvPicPr>
          <p:cNvPr id="23" name="Afbeelding 22" descr="Afbeelding met tekst, ontwerp, gereedschap&#10;&#10;Automatisch gegenereerde beschrijving">
            <a:extLst>
              <a:ext uri="{FF2B5EF4-FFF2-40B4-BE49-F238E27FC236}">
                <a16:creationId xmlns:a16="http://schemas.microsoft.com/office/drawing/2014/main" id="{AADAAE21-CE60-A817-5726-3D76A27014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0247" y="5280874"/>
            <a:ext cx="1355368" cy="106143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FA04FC25-A036-59D4-BF8D-BCC6B2305D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31376" y="2556499"/>
            <a:ext cx="1546941" cy="1281583"/>
          </a:xfrm>
          <a:prstGeom prst="rect">
            <a:avLst/>
          </a:prstGeom>
        </p:spPr>
      </p:pic>
      <p:pic>
        <p:nvPicPr>
          <p:cNvPr id="25" name="Afbeelding 24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4E85FB7B-460D-2644-962C-A4B265720C6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69755" y="1772985"/>
            <a:ext cx="1583834" cy="805601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B53739B1-9B87-9C0E-6C7C-604630BE69B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32212" y="2554439"/>
            <a:ext cx="1254215" cy="1153062"/>
          </a:xfrm>
          <a:prstGeom prst="rect">
            <a:avLst/>
          </a:prstGeom>
        </p:spPr>
      </p:pic>
      <p:pic>
        <p:nvPicPr>
          <p:cNvPr id="27" name="Afbeelding 26" descr="Afbeelding met Lettertype, Graphics, ontwerp, logo&#10;&#10;Automatisch gegenereerde beschrijving">
            <a:extLst>
              <a:ext uri="{FF2B5EF4-FFF2-40B4-BE49-F238E27FC236}">
                <a16:creationId xmlns:a16="http://schemas.microsoft.com/office/drawing/2014/main" id="{CDEBD8F1-C3A6-6929-B382-BE72C199048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9106" y="1943368"/>
            <a:ext cx="1200017" cy="105016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9DBCEE9C-43DA-547F-B7A8-C4C1D5F9D1E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21149" y="4703808"/>
            <a:ext cx="1657619" cy="1153062"/>
          </a:xfrm>
          <a:prstGeom prst="rect">
            <a:avLst/>
          </a:prstGeom>
        </p:spPr>
      </p:pic>
      <p:pic>
        <p:nvPicPr>
          <p:cNvPr id="29" name="Afbeelding 28" descr="Afbeelding met Lettertype, Elektrisch blauw, logo, Graphics&#10;&#10;Automatisch gegenereerde beschrijving">
            <a:extLst>
              <a:ext uri="{FF2B5EF4-FFF2-40B4-BE49-F238E27FC236}">
                <a16:creationId xmlns:a16="http://schemas.microsoft.com/office/drawing/2014/main" id="{0034487F-3E23-835A-25EA-09F14FF94AA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23287" y="1771182"/>
            <a:ext cx="1893866" cy="627308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0CDC89B7-00E7-F1C4-FF8A-9A34FE8822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50141" y="2495433"/>
            <a:ext cx="1839667" cy="1181637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FFBD8505-54AE-C157-AB17-2892D1266E2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807870" y="5933577"/>
            <a:ext cx="2133600" cy="805601"/>
          </a:xfrm>
          <a:prstGeom prst="rect">
            <a:avLst/>
          </a:prstGeom>
        </p:spPr>
      </p:pic>
      <p:pic>
        <p:nvPicPr>
          <p:cNvPr id="3" name="Afbeelding 2" descr="Afbeelding met Lettertype, Graphics, tekst, ontwerp&#10;&#10;Automatisch gegenereerde beschrijving">
            <a:extLst>
              <a:ext uri="{FF2B5EF4-FFF2-40B4-BE49-F238E27FC236}">
                <a16:creationId xmlns:a16="http://schemas.microsoft.com/office/drawing/2014/main" id="{CEB6ABEA-4CF2-1CE7-2EF2-AD9A9DAE46D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960585" y="1594949"/>
            <a:ext cx="1551599" cy="1274642"/>
          </a:xfrm>
          <a:prstGeom prst="rect">
            <a:avLst/>
          </a:prstGeom>
        </p:spPr>
      </p:pic>
      <p:pic>
        <p:nvPicPr>
          <p:cNvPr id="4" name="Afbeelding 3" descr="Afbeelding met Lettertype, logo, Graphics, tekst&#10;&#10;Automatisch gegenereerde beschrijving">
            <a:extLst>
              <a:ext uri="{FF2B5EF4-FFF2-40B4-BE49-F238E27FC236}">
                <a16:creationId xmlns:a16="http://schemas.microsoft.com/office/drawing/2014/main" id="{E49B1F0E-ACAA-3D92-749D-8CDEE453E14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152667" y="1801202"/>
            <a:ext cx="1435589" cy="764443"/>
          </a:xfrm>
          <a:prstGeom prst="rect">
            <a:avLst/>
          </a:prstGeom>
        </p:spPr>
      </p:pic>
      <p:pic>
        <p:nvPicPr>
          <p:cNvPr id="6" name="Afbeelding 5" descr="Afbeelding met Lettertype, tekst, Graphics, logo&#10;&#10;Automatisch gegenereerde beschrijving">
            <a:extLst>
              <a:ext uri="{FF2B5EF4-FFF2-40B4-BE49-F238E27FC236}">
                <a16:creationId xmlns:a16="http://schemas.microsoft.com/office/drawing/2014/main" id="{A81F26E1-14AF-BEF2-F38C-59E33B5B18F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488905" y="6143159"/>
            <a:ext cx="1464469" cy="5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7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A57D9-092B-BBB9-4F7D-04FFEC8A5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AF78A1BA-FFEF-3EE7-BCB1-3B267B902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" t="7821" r="-175" b="17846"/>
          <a:stretch/>
        </p:blipFill>
        <p:spPr>
          <a:xfrm>
            <a:off x="508" y="-35560"/>
            <a:ext cx="12214884" cy="1757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8B08B8-769A-8348-5C28-20FCD69C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82" y="180398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b="1">
                <a:solidFill>
                  <a:srgbClr val="0676C2"/>
                </a:solidFill>
                <a:latin typeface="Calibri"/>
                <a:cs typeface="Calibri Light"/>
              </a:rPr>
              <a:t>Wie zijn we?</a:t>
            </a:r>
            <a:br>
              <a:rPr lang="nl-NL" sz="2800" b="1">
                <a:solidFill>
                  <a:srgbClr val="0676C2"/>
                </a:solidFill>
                <a:latin typeface="Calibri"/>
                <a:ea typeface="Calibri"/>
                <a:cs typeface="Calibri Light"/>
              </a:rPr>
            </a:br>
            <a:r>
              <a:rPr lang="nl-NL" sz="2800">
                <a:solidFill>
                  <a:srgbClr val="0676C2"/>
                </a:solidFill>
                <a:latin typeface="Calibri"/>
                <a:cs typeface="Calibri Light"/>
              </a:rPr>
              <a:t>Een intersectoraal netwerk - onze partners</a:t>
            </a:r>
            <a:br>
              <a:rPr lang="nl-NL" sz="2800">
                <a:solidFill>
                  <a:srgbClr val="0676C2"/>
                </a:solidFill>
                <a:latin typeface="Calibri"/>
                <a:cs typeface="Calibri Light"/>
              </a:rPr>
            </a:br>
            <a:r>
              <a:rPr lang="nl-NL" sz="1800">
                <a:solidFill>
                  <a:srgbClr val="0676C2"/>
                </a:solidFill>
                <a:latin typeface="Calibri"/>
                <a:cs typeface="Calibri Light"/>
              </a:rPr>
              <a:t>(niet limitatief)</a:t>
            </a:r>
            <a:endParaRPr lang="nl-NL" sz="2800">
              <a:solidFill>
                <a:srgbClr val="0676C2"/>
              </a:solidFill>
              <a:latin typeface="Calibri"/>
            </a:endParaRPr>
          </a:p>
        </p:txBody>
      </p:sp>
      <p:pic>
        <p:nvPicPr>
          <p:cNvPr id="5" name="Afbeelding 4" descr="Afbeelding met Lettertype, Graphics, schermopname, tekst&#10;&#10;Automatisch gegenereerde beschrijving">
            <a:extLst>
              <a:ext uri="{FF2B5EF4-FFF2-40B4-BE49-F238E27FC236}">
                <a16:creationId xmlns:a16="http://schemas.microsoft.com/office/drawing/2014/main" id="{132774E2-DD7D-36D5-02B7-A7FF9823B4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06"/>
          <a:stretch/>
        </p:blipFill>
        <p:spPr>
          <a:xfrm>
            <a:off x="9293778" y="366929"/>
            <a:ext cx="2103202" cy="728446"/>
          </a:xfrm>
          <a:prstGeom prst="rect">
            <a:avLst/>
          </a:prstGeom>
        </p:spPr>
      </p:pic>
      <p:pic>
        <p:nvPicPr>
          <p:cNvPr id="6" name="Tijdelijke aanduiding voor inhoud 5" descr="Afbeelding met tekst, Lettertype, Graphics, clipart&#10;&#10;Automatisch gegenereerde beschrijving">
            <a:extLst>
              <a:ext uri="{FF2B5EF4-FFF2-40B4-BE49-F238E27FC236}">
                <a16:creationId xmlns:a16="http://schemas.microsoft.com/office/drawing/2014/main" id="{AECCBFB7-6587-96FF-4F05-FE1736242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425687" y="2862229"/>
            <a:ext cx="2537512" cy="951471"/>
          </a:xfrm>
        </p:spPr>
      </p:pic>
      <p:pic>
        <p:nvPicPr>
          <p:cNvPr id="21" name="Afbeelding 20" descr="Afbeelding met symbool, Lettertype, creativiteit&#10;&#10;Automatisch gegenereerde beschrijving">
            <a:extLst>
              <a:ext uri="{FF2B5EF4-FFF2-40B4-BE49-F238E27FC236}">
                <a16:creationId xmlns:a16="http://schemas.microsoft.com/office/drawing/2014/main" id="{B322C99A-04B1-08AE-C54B-8338B9A3D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401" y="5585531"/>
            <a:ext cx="1189121" cy="1018480"/>
          </a:xfrm>
          <a:prstGeom prst="rect">
            <a:avLst/>
          </a:prstGeom>
        </p:spPr>
      </p:pic>
      <p:pic>
        <p:nvPicPr>
          <p:cNvPr id="34" name="Afbeelding 33" descr="Afbeelding met Lettertype, logo, tekst, ontwerp&#10;&#10;Automatisch gegenereerde beschrijving">
            <a:extLst>
              <a:ext uri="{FF2B5EF4-FFF2-40B4-BE49-F238E27FC236}">
                <a16:creationId xmlns:a16="http://schemas.microsoft.com/office/drawing/2014/main" id="{451B7191-1659-6765-1389-D9B108E3E5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9541" y="1805910"/>
            <a:ext cx="1512159" cy="1315995"/>
          </a:xfrm>
          <a:prstGeom prst="rect">
            <a:avLst/>
          </a:prstGeom>
        </p:spPr>
      </p:pic>
      <p:pic>
        <p:nvPicPr>
          <p:cNvPr id="31" name="Afbeelding 30" descr="Afbeelding met Lettertype, Graphics, schermopname, cirkel&#10;&#10;Automatisch gegenereerde beschrijving">
            <a:extLst>
              <a:ext uri="{FF2B5EF4-FFF2-40B4-BE49-F238E27FC236}">
                <a16:creationId xmlns:a16="http://schemas.microsoft.com/office/drawing/2014/main" id="{9EB51252-2A27-F0CA-1630-51CDE94A03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6531" y="3040010"/>
            <a:ext cx="1296945" cy="717980"/>
          </a:xfrm>
          <a:prstGeom prst="rect">
            <a:avLst/>
          </a:prstGeom>
        </p:spPr>
      </p:pic>
      <p:pic>
        <p:nvPicPr>
          <p:cNvPr id="33" name="Afbeelding 32" descr="Afbeelding met Lettertype, logo, Graphics, tekst&#10;&#10;Automatisch gegenereerde beschrijving">
            <a:extLst>
              <a:ext uri="{FF2B5EF4-FFF2-40B4-BE49-F238E27FC236}">
                <a16:creationId xmlns:a16="http://schemas.microsoft.com/office/drawing/2014/main" id="{72785527-A274-721B-607F-E6895FFFD1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4443" y="1984863"/>
            <a:ext cx="1763928" cy="718752"/>
          </a:xfrm>
          <a:prstGeom prst="rect">
            <a:avLst/>
          </a:prstGeom>
        </p:spPr>
      </p:pic>
      <p:pic>
        <p:nvPicPr>
          <p:cNvPr id="35" name="Afbeelding 34" descr="Afbeelding met tekst, Lettertype, logo, symbool&#10;&#10;Automatisch gegenereerde beschrijving">
            <a:extLst>
              <a:ext uri="{FF2B5EF4-FFF2-40B4-BE49-F238E27FC236}">
                <a16:creationId xmlns:a16="http://schemas.microsoft.com/office/drawing/2014/main" id="{398383E9-A705-4572-7408-C084364A97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9467" y="3576218"/>
            <a:ext cx="1194487" cy="1241340"/>
          </a:xfrm>
          <a:prstGeom prst="rect">
            <a:avLst/>
          </a:prstGeom>
        </p:spPr>
      </p:pic>
      <p:pic>
        <p:nvPicPr>
          <p:cNvPr id="37" name="Afbeelding 36" descr="Afbeelding met Graphics, cirkel, kunst, grafische vormgeving&#10;&#10;Automatisch gegenereerde beschrijving">
            <a:extLst>
              <a:ext uri="{FF2B5EF4-FFF2-40B4-BE49-F238E27FC236}">
                <a16:creationId xmlns:a16="http://schemas.microsoft.com/office/drawing/2014/main" id="{1673519D-26F5-4A35-9CDD-F13B86670C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7840" y="4196888"/>
            <a:ext cx="1493109" cy="1399403"/>
          </a:xfrm>
          <a:prstGeom prst="rect">
            <a:avLst/>
          </a:prstGeom>
        </p:spPr>
      </p:pic>
      <p:pic>
        <p:nvPicPr>
          <p:cNvPr id="38" name="Afbeelding 37" descr="Afbeelding met clipart, tekening, schets, ontwerp&#10;&#10;Automatisch gegenereerde beschrijving">
            <a:extLst>
              <a:ext uri="{FF2B5EF4-FFF2-40B4-BE49-F238E27FC236}">
                <a16:creationId xmlns:a16="http://schemas.microsoft.com/office/drawing/2014/main" id="{21BC8404-A51A-B6E0-6C08-425A2B61A9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10" y="2721087"/>
            <a:ext cx="1651944" cy="1157159"/>
          </a:xfrm>
          <a:prstGeom prst="rect">
            <a:avLst/>
          </a:prstGeom>
        </p:spPr>
      </p:pic>
      <p:pic>
        <p:nvPicPr>
          <p:cNvPr id="39" name="Afbeelding 38" descr="Afbeelding met Graphics, Lettertype, logo, schets&#10;&#10;Automatisch gegenereerde beschrijving">
            <a:extLst>
              <a:ext uri="{FF2B5EF4-FFF2-40B4-BE49-F238E27FC236}">
                <a16:creationId xmlns:a16="http://schemas.microsoft.com/office/drawing/2014/main" id="{3E4C3B1F-A0A2-C874-4EB9-BF727B41C9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15696" y="5572301"/>
            <a:ext cx="1353323" cy="1343798"/>
          </a:xfrm>
          <a:prstGeom prst="rect">
            <a:avLst/>
          </a:prstGeom>
        </p:spPr>
      </p:pic>
      <p:pic>
        <p:nvPicPr>
          <p:cNvPr id="40" name="Afbeelding 39" descr="Afbeelding met Lettertype, tekst, Graphics, kalligrafie&#10;&#10;Automatisch gegenereerde beschrijving">
            <a:extLst>
              <a:ext uri="{FF2B5EF4-FFF2-40B4-BE49-F238E27FC236}">
                <a16:creationId xmlns:a16="http://schemas.microsoft.com/office/drawing/2014/main" id="{2C8D1F34-6D13-4DE9-1B73-7EF4F6DC8B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13760" y="2290355"/>
            <a:ext cx="1829058" cy="401080"/>
          </a:xfrm>
          <a:prstGeom prst="rect">
            <a:avLst/>
          </a:prstGeom>
        </p:spPr>
      </p:pic>
      <p:pic>
        <p:nvPicPr>
          <p:cNvPr id="41" name="Afbeelding 40" descr="Afbeelding met cirkel, Graphics, Lettertype, schermopname&#10;&#10;Automatisch gegenereerde beschrijving">
            <a:extLst>
              <a:ext uri="{FF2B5EF4-FFF2-40B4-BE49-F238E27FC236}">
                <a16:creationId xmlns:a16="http://schemas.microsoft.com/office/drawing/2014/main" id="{C4B471F1-22F9-8982-5827-8E98226596F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9039" y="3766877"/>
            <a:ext cx="1754403" cy="156776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BC98167-C087-842D-0541-FD69F229A6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10223" y="2709188"/>
            <a:ext cx="1082134" cy="853514"/>
          </a:xfrm>
          <a:prstGeom prst="rect">
            <a:avLst/>
          </a:prstGeom>
        </p:spPr>
      </p:pic>
      <p:pic>
        <p:nvPicPr>
          <p:cNvPr id="42" name="Afbeelding 41" descr="Afbeelding met schermopname, Lettertype, cirkel, Graphics&#10;&#10;Automatisch gegenereerde beschrijving">
            <a:extLst>
              <a:ext uri="{FF2B5EF4-FFF2-40B4-BE49-F238E27FC236}">
                <a16:creationId xmlns:a16="http://schemas.microsoft.com/office/drawing/2014/main" id="{68936ED5-F77E-AD0C-1CE8-B03A3050DBB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18466" y="3446518"/>
            <a:ext cx="1082504" cy="107297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2E6D522-D25B-501D-AFE2-38004DBE0D3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77925" y="4121038"/>
            <a:ext cx="1082504" cy="114484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A94BBA2-79DF-00E2-20A6-844257FE65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97728" y="5111185"/>
            <a:ext cx="1912786" cy="38865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7DE2755-AA83-76EC-CAF2-BDA11F684A45}"/>
              </a:ext>
            </a:extLst>
          </p:cNvPr>
          <p:cNvSpPr txBox="1"/>
          <p:nvPr/>
        </p:nvSpPr>
        <p:spPr>
          <a:xfrm>
            <a:off x="8590776" y="6165765"/>
            <a:ext cx="135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Huisartsen</a:t>
            </a:r>
            <a:endParaRPr lang="nl-BE" b="1">
              <a:solidFill>
                <a:srgbClr val="0676C2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1183DCF-7D93-8335-A195-28C83F0CB7FE}"/>
              </a:ext>
            </a:extLst>
          </p:cNvPr>
          <p:cNvSpPr txBox="1"/>
          <p:nvPr/>
        </p:nvSpPr>
        <p:spPr>
          <a:xfrm>
            <a:off x="5949616" y="2306229"/>
            <a:ext cx="167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Psychologen</a:t>
            </a:r>
            <a:endParaRPr lang="nl-BE" b="1">
              <a:solidFill>
                <a:srgbClr val="0676C2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4577D3A-4859-89A0-10DE-2B1944DFF11B}"/>
              </a:ext>
            </a:extLst>
          </p:cNvPr>
          <p:cNvSpPr txBox="1"/>
          <p:nvPr/>
        </p:nvSpPr>
        <p:spPr>
          <a:xfrm>
            <a:off x="210994" y="1863872"/>
            <a:ext cx="20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676C2"/>
                </a:solidFill>
              </a:rPr>
              <a:t>Kinderpsychiaters</a:t>
            </a:r>
            <a:endParaRPr lang="nl-BE" b="1">
              <a:solidFill>
                <a:srgbClr val="0676C2"/>
              </a:solidFill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0053F97-9AED-6953-9A77-E0DB3C8D015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7431" y="5334641"/>
            <a:ext cx="1283717" cy="105394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868A682-3494-AD0C-0081-4341CB3BB6E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0013" y="3983008"/>
            <a:ext cx="1405447" cy="67908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0CB80201-7709-3A8A-CA7A-DD6739D048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63482" y="5635007"/>
            <a:ext cx="1754403" cy="1020881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16FDF102-C6DB-1EAA-D0EB-6C461F532BB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34313" y="5768198"/>
            <a:ext cx="1371719" cy="960203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8D653CA1-8FEE-6819-C156-708E6AA50F0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7695" y="1548245"/>
            <a:ext cx="895654" cy="1157159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B922CAC-42DE-B4D1-5C58-CB16BAF0D12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52896" y="3010093"/>
            <a:ext cx="2093700" cy="87004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8470C44F-7343-5C1B-3DF7-3217A4F3B7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459245" y="1805910"/>
            <a:ext cx="1312617" cy="507148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E96E002E-D079-EEF8-4AB3-B79181118A0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936512" y="4555648"/>
            <a:ext cx="958367" cy="1111074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28004E79-1FED-7A7C-FB7B-F247E0CA96D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527619" y="3645135"/>
            <a:ext cx="1171707" cy="6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0C1F5D-0042-2839-AC07-C7D563CCB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3CEB0-E565-1FB4-F6D8-8BEFBADEB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43501"/>
            <a:ext cx="9144000" cy="757317"/>
          </a:xfrm>
        </p:spPr>
        <p:txBody>
          <a:bodyPr>
            <a:normAutofit/>
          </a:bodyPr>
          <a:lstStyle/>
          <a:p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Waarvoor</a:t>
            </a:r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 </a:t>
            </a: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staan</a:t>
            </a:r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 </a:t>
            </a:r>
            <a:r>
              <a:rPr lang="de-DE" sz="3200" b="1" err="1">
                <a:solidFill>
                  <a:srgbClr val="0676C2"/>
                </a:solidFill>
                <a:latin typeface="Calibri"/>
                <a:cs typeface="Calibri Light"/>
              </a:rPr>
              <a:t>we</a:t>
            </a:r>
            <a:r>
              <a:rPr lang="de-DE" sz="3200" b="1">
                <a:solidFill>
                  <a:srgbClr val="0676C2"/>
                </a:solidFill>
                <a:latin typeface="Calibri"/>
                <a:cs typeface="Calibri Light"/>
              </a:rPr>
              <a:t>?</a:t>
            </a:r>
            <a:endParaRPr lang="nl-NL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B62402-E408-D0C2-DC65-470EB811A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6692" y="4888672"/>
            <a:ext cx="10439007" cy="123363"/>
            <a:chOff x="876692" y="4888672"/>
            <a:chExt cx="10439007" cy="12336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B88531D-8448-1C3E-09C3-33DA76E56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515" y="-269151"/>
              <a:ext cx="123362" cy="10439007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0C0B19-0CC2-B4B1-FA4C-9160CC67F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719273" y="2415609"/>
              <a:ext cx="123362" cy="5069490"/>
            </a:xfrm>
            <a:prstGeom prst="rect">
              <a:avLst/>
            </a:prstGeom>
            <a:gradFill>
              <a:gsLst>
                <a:gs pos="3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EA632C41-1EE7-EBA1-B8BA-41E631B14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508" y="4155440"/>
            <a:ext cx="12191794" cy="112237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216052-E870-2A1C-83A2-A7E483E53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40000">
            <a:off x="10834238" y="1793462"/>
            <a:ext cx="519546" cy="679738"/>
          </a:xfrm>
          <a:prstGeom prst="rect">
            <a:avLst/>
          </a:prstGeom>
        </p:spPr>
      </p:pic>
      <p:pic>
        <p:nvPicPr>
          <p:cNvPr id="23" name="Afbeelding 22" descr="Afbeelding met legpuzzel&#10;&#10;Automatisch gegenereerde beschrijving">
            <a:extLst>
              <a:ext uri="{FF2B5EF4-FFF2-40B4-BE49-F238E27FC236}">
                <a16:creationId xmlns:a16="http://schemas.microsoft.com/office/drawing/2014/main" id="{F1E8F4C8-20CE-16D1-DFEF-ACE65DBB2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20000">
            <a:off x="2980746" y="3851131"/>
            <a:ext cx="561687" cy="46037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67005C1F-99F3-6DA9-6710-B4AE6197C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0000">
            <a:off x="8700364" y="5475576"/>
            <a:ext cx="679451" cy="52503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FCCE289D-2122-D64B-A05C-68554ACE4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0000">
            <a:off x="908338" y="792740"/>
            <a:ext cx="584778" cy="631248"/>
          </a:xfrm>
          <a:prstGeom prst="rect">
            <a:avLst/>
          </a:prstGeom>
        </p:spPr>
      </p:pic>
      <p:pic>
        <p:nvPicPr>
          <p:cNvPr id="29" name="Afbeelding 28" descr="Afbeelding met puzzel, legpuzzel&#10;&#10;Automatisch gegenereerde beschrijving">
            <a:extLst>
              <a:ext uri="{FF2B5EF4-FFF2-40B4-BE49-F238E27FC236}">
                <a16:creationId xmlns:a16="http://schemas.microsoft.com/office/drawing/2014/main" id="{02B22214-279B-3639-02D4-6BF010D02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3" y="5277571"/>
            <a:ext cx="434687" cy="540039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151C9C0D-D408-2FE3-3CFF-68A66CA4D5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720000">
            <a:off x="9069968" y="1204983"/>
            <a:ext cx="506846" cy="398608"/>
          </a:xfrm>
          <a:prstGeom prst="rect">
            <a:avLst/>
          </a:prstGeom>
        </p:spPr>
      </p:pic>
      <p:pic>
        <p:nvPicPr>
          <p:cNvPr id="4" name="Afbeelding 3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6C554C82-59CA-84DE-3723-FA05F26011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3792" y="1575546"/>
            <a:ext cx="7844119" cy="27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20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urrijkheid, schermopname, Lila, roze&#10;&#10;Automatisch gegenereerde beschrijving">
            <a:extLst>
              <a:ext uri="{FF2B5EF4-FFF2-40B4-BE49-F238E27FC236}">
                <a16:creationId xmlns:a16="http://schemas.microsoft.com/office/drawing/2014/main" id="{4693BA5C-2AAB-21EF-3A86-A3CF9D69C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508" y="-35560"/>
            <a:ext cx="12214884" cy="1757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B4AAF1-28C7-A539-34E4-4F4CB67D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>
                <a:solidFill>
                  <a:srgbClr val="0676C2"/>
                </a:solidFill>
                <a:latin typeface="Calibri"/>
                <a:ea typeface="Calibri"/>
                <a:cs typeface="Calibri Light"/>
              </a:rPr>
              <a:t>Waarvoor staan we?</a:t>
            </a:r>
            <a:br>
              <a:rPr lang="nl-NL" sz="2800" b="1">
                <a:latin typeface="Calibri"/>
                <a:cs typeface="Calibri Light"/>
              </a:rPr>
            </a:br>
            <a:r>
              <a:rPr lang="nl-NL" sz="2800">
                <a:solidFill>
                  <a:srgbClr val="0676C2"/>
                </a:solidFill>
                <a:latin typeface="Calibri"/>
                <a:ea typeface="Calibri"/>
                <a:cs typeface="Calibri Light"/>
              </a:rPr>
              <a:t>Missie - visie</a:t>
            </a:r>
            <a:endParaRPr lang="nl-NL">
              <a:solidFill>
                <a:srgbClr val="0676C2"/>
              </a:solidFill>
              <a:latin typeface="Calibri"/>
              <a:ea typeface="Calibri"/>
              <a:cs typeface="Calibri Light" panose="020F03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18CAED-C687-CF01-7F00-B4F88D34C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125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/>
            <a:r>
              <a:rPr lang="nl-BE" sz="2100" kern="1200">
                <a:solidFill>
                  <a:srgbClr val="000000"/>
                </a:solidFill>
                <a:latin typeface="Calibri"/>
                <a:ea typeface="Yu Mincho"/>
                <a:cs typeface="Arial"/>
              </a:rPr>
              <a:t>RTJ De Tafels vertrekt vanuit </a:t>
            </a:r>
            <a:r>
              <a:rPr lang="nl-BE" sz="2100" kern="1200">
                <a:solidFill>
                  <a:schemeClr val="bg1"/>
                </a:solidFill>
                <a:latin typeface="Calibri"/>
                <a:ea typeface="Yu Mincho"/>
                <a:cs typeface="Arial"/>
              </a:rPr>
              <a:t>de eigen kracht van mensen</a:t>
            </a:r>
            <a:r>
              <a:rPr lang="nl-BE" sz="2100" kern="1200">
                <a:solidFill>
                  <a:srgbClr val="000000"/>
                </a:solidFill>
                <a:latin typeface="Calibri"/>
                <a:ea typeface="Yu Mincho"/>
                <a:cs typeface="Arial"/>
              </a:rPr>
              <a:t>, gelooft in de </a:t>
            </a:r>
            <a:r>
              <a:rPr lang="nl-BE" sz="2100" kern="1200">
                <a:solidFill>
                  <a:schemeClr val="bg1"/>
                </a:solidFill>
                <a:latin typeface="Calibri"/>
                <a:ea typeface="Yu Mincho"/>
                <a:cs typeface="Arial"/>
              </a:rPr>
              <a:t>zelfredzaamheid</a:t>
            </a:r>
            <a:r>
              <a:rPr lang="nl-BE" sz="2100" kern="1200">
                <a:solidFill>
                  <a:srgbClr val="000000"/>
                </a:solidFill>
                <a:latin typeface="Calibri"/>
                <a:ea typeface="Yu Mincho"/>
                <a:cs typeface="Arial"/>
              </a:rPr>
              <a:t> van jonge hulpvragers, maar ook in de dynamiek met dierbaren uit hun omgeving en andere hulpinstanties. Want daar zitten </a:t>
            </a:r>
            <a:r>
              <a:rPr lang="nl-BE" sz="2100" kern="1200">
                <a:solidFill>
                  <a:schemeClr val="bg1"/>
                </a:solidFill>
                <a:latin typeface="Calibri"/>
                <a:ea typeface="Yu Mincho"/>
                <a:cs typeface="Arial"/>
              </a:rPr>
              <a:t>de mogelijkheden, de groeikansen. </a:t>
            </a:r>
            <a:r>
              <a:rPr lang="nl-BE" sz="2100" kern="1200">
                <a:solidFill>
                  <a:srgbClr val="000000"/>
                </a:solidFill>
                <a:latin typeface="Calibri"/>
                <a:ea typeface="Yu Mincho"/>
                <a:cs typeface="Arial"/>
              </a:rPr>
              <a:t>Daar op die plek, </a:t>
            </a:r>
            <a:r>
              <a:rPr lang="nl-BE" sz="2100" kern="1200">
                <a:solidFill>
                  <a:schemeClr val="bg1"/>
                </a:solidFill>
                <a:latin typeface="Calibri"/>
                <a:ea typeface="Yu Mincho"/>
                <a:cs typeface="Arial"/>
              </a:rPr>
              <a:t>samen rond de Tafel</a:t>
            </a:r>
            <a:r>
              <a:rPr lang="nl-BE" sz="2100" kern="1200">
                <a:solidFill>
                  <a:srgbClr val="000000"/>
                </a:solidFill>
                <a:latin typeface="Calibri"/>
                <a:ea typeface="Yu Mincho"/>
                <a:cs typeface="Arial"/>
              </a:rPr>
              <a:t>. Zij aan zij en altijd </a:t>
            </a:r>
            <a:r>
              <a:rPr lang="nl-BE" sz="2100" kern="1200">
                <a:solidFill>
                  <a:schemeClr val="bg1"/>
                </a:solidFill>
                <a:latin typeface="Calibri"/>
                <a:ea typeface="Yu Mincho"/>
                <a:cs typeface="Arial"/>
              </a:rPr>
              <a:t>dichtbij</a:t>
            </a:r>
            <a:r>
              <a:rPr lang="nl-BE" sz="2100" kern="1200">
                <a:latin typeface="Calibri"/>
                <a:ea typeface="Yu Mincho"/>
                <a:cs typeface="Arial"/>
              </a:rPr>
              <a:t>, om </a:t>
            </a:r>
            <a:r>
              <a:rPr lang="nl-BE" sz="2100" kern="1200">
                <a:solidFill>
                  <a:srgbClr val="000000"/>
                </a:solidFill>
                <a:latin typeface="Calibri"/>
                <a:ea typeface="Yu Mincho"/>
                <a:cs typeface="Arial"/>
              </a:rPr>
              <a:t>zo iedereen in beweging te brengen.</a:t>
            </a:r>
            <a:endParaRPr lang="nl-NL" sz="2100">
              <a:ea typeface="Calibri"/>
              <a:cs typeface="Calibri"/>
            </a:endParaRPr>
          </a:p>
          <a:p>
            <a:pPr algn="l" rtl="0"/>
            <a:r>
              <a:rPr lang="nl-BE" sz="2100" kern="1200">
                <a:solidFill>
                  <a:srgbClr val="000000"/>
                </a:solidFill>
                <a:latin typeface="Calibri"/>
                <a:ea typeface="Yu Mincho"/>
                <a:cs typeface="Arial"/>
              </a:rPr>
              <a:t>Een overtuiging die we als samenwerkingsverband in al onze zeven Oost-Vlaamse eerstelijnszones willen laten groeien. Met </a:t>
            </a:r>
            <a:r>
              <a:rPr lang="nl-BE" sz="2100" kern="1200">
                <a:solidFill>
                  <a:schemeClr val="bg1"/>
                </a:solidFill>
                <a:latin typeface="Calibri"/>
                <a:ea typeface="Yu Mincho"/>
                <a:cs typeface="Arial"/>
              </a:rPr>
              <a:t>onze</a:t>
            </a:r>
            <a:r>
              <a:rPr lang="nl-BE" sz="2100" b="1" kern="1200">
                <a:solidFill>
                  <a:schemeClr val="bg1"/>
                </a:solidFill>
                <a:latin typeface="Calibri"/>
                <a:ea typeface="Yu Mincho"/>
                <a:cs typeface="Arial"/>
              </a:rPr>
              <a:t> </a:t>
            </a:r>
            <a:r>
              <a:rPr lang="nl-BE" sz="2100" kern="1200">
                <a:solidFill>
                  <a:schemeClr val="bg1"/>
                </a:solidFill>
                <a:latin typeface="Calibri"/>
                <a:ea typeface="Yu Mincho"/>
                <a:cs typeface="Arial"/>
              </a:rPr>
              <a:t>succesverhalen als gewaardeerde inspiratiebron</a:t>
            </a:r>
            <a:r>
              <a:rPr lang="nl-BE" sz="2100" b="1" kern="1200">
                <a:solidFill>
                  <a:srgbClr val="036DBF"/>
                </a:solidFill>
                <a:latin typeface="Calibri"/>
                <a:ea typeface="Yu Mincho"/>
                <a:cs typeface="Arial"/>
              </a:rPr>
              <a:t> </a:t>
            </a:r>
            <a:r>
              <a:rPr lang="nl-BE" sz="2100" kern="1200">
                <a:solidFill>
                  <a:srgbClr val="000000"/>
                </a:solidFill>
                <a:latin typeface="Calibri"/>
                <a:ea typeface="Yu Mincho"/>
                <a:cs typeface="Arial"/>
              </a:rPr>
              <a:t>voor jeugdhulporganisaties over de sectoren heen. De krachten gebundeld, om de </a:t>
            </a:r>
            <a:r>
              <a:rPr lang="nl-BE" sz="2100" kern="1200">
                <a:solidFill>
                  <a:schemeClr val="bg1"/>
                </a:solidFill>
                <a:latin typeface="Calibri"/>
                <a:ea typeface="Yu Mincho"/>
                <a:cs typeface="Arial"/>
              </a:rPr>
              <a:t>cliënt écht centraal </a:t>
            </a:r>
            <a:r>
              <a:rPr lang="nl-BE" sz="2100" kern="1200">
                <a:solidFill>
                  <a:srgbClr val="000000"/>
                </a:solidFill>
                <a:latin typeface="Calibri"/>
                <a:ea typeface="Yu Mincho"/>
                <a:cs typeface="Arial"/>
              </a:rPr>
              <a:t>te zetten.</a:t>
            </a:r>
          </a:p>
          <a:p>
            <a:endParaRPr lang="nl-BE" sz="2100">
              <a:solidFill>
                <a:srgbClr val="036DBF"/>
              </a:solidFill>
              <a:latin typeface="Calibri"/>
              <a:ea typeface="Yu Mincho"/>
              <a:cs typeface="Arial"/>
            </a:endParaRPr>
          </a:p>
          <a:p>
            <a:pPr marL="0" indent="0" algn="l">
              <a:buNone/>
            </a:pPr>
            <a:r>
              <a:rPr lang="nl-BE" sz="2100" kern="1200">
                <a:solidFill>
                  <a:srgbClr val="036DBF"/>
                </a:solidFill>
                <a:latin typeface="Calibri"/>
                <a:ea typeface="Yu Mincho"/>
                <a:cs typeface="Arial"/>
              </a:rPr>
              <a:t>Kernwaarden: </a:t>
            </a:r>
            <a:r>
              <a:rPr lang="nl-BE" sz="2100" kern="1200">
                <a:latin typeface="Calibri"/>
                <a:ea typeface="Yu Mincho"/>
                <a:cs typeface="Arial"/>
              </a:rPr>
              <a:t>moedig - creatief – aanwezig - </a:t>
            </a:r>
            <a:r>
              <a:rPr lang="nl-BE" sz="2100" kern="1200" err="1">
                <a:latin typeface="Calibri"/>
                <a:ea typeface="Yu Mincho"/>
                <a:cs typeface="Arial"/>
              </a:rPr>
              <a:t>synergiek</a:t>
            </a:r>
            <a:endParaRPr lang="nl-NL" sz="2100">
              <a:ea typeface="Calibri"/>
              <a:cs typeface="Calibri"/>
            </a:endParaRPr>
          </a:p>
        </p:txBody>
      </p:sp>
      <p:pic>
        <p:nvPicPr>
          <p:cNvPr id="7" name="Afbeelding 6" descr="Afbeelding met Lettertype, Graphics, schermopname, tekst&#10;&#10;Automatisch gegenereerde beschrijving">
            <a:extLst>
              <a:ext uri="{FF2B5EF4-FFF2-40B4-BE49-F238E27FC236}">
                <a16:creationId xmlns:a16="http://schemas.microsoft.com/office/drawing/2014/main" id="{F3B7F12B-F115-B61D-E728-CBE59004BC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6"/>
          <a:stretch/>
        </p:blipFill>
        <p:spPr>
          <a:xfrm>
            <a:off x="9293778" y="366929"/>
            <a:ext cx="2103202" cy="7284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81046F5-1229-FA1D-9781-167E67C62958}"/>
              </a:ext>
            </a:extLst>
          </p:cNvPr>
          <p:cNvSpPr txBox="1"/>
          <p:nvPr/>
        </p:nvSpPr>
        <p:spPr>
          <a:xfrm>
            <a:off x="4152898" y="2170132"/>
            <a:ext cx="3390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100" kern="1200">
                <a:latin typeface="Calibri"/>
                <a:ea typeface="Yu Mincho"/>
                <a:cs typeface="Arial"/>
              </a:rPr>
              <a:t>de eigen kracht van mensen</a:t>
            </a:r>
            <a:endParaRPr lang="nl-BE" sz="210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C1921B9-E6DA-44B9-FED4-7649FD8D392D}"/>
              </a:ext>
            </a:extLst>
          </p:cNvPr>
          <p:cNvSpPr txBox="1"/>
          <p:nvPr/>
        </p:nvSpPr>
        <p:spPr>
          <a:xfrm>
            <a:off x="8743948" y="2171928"/>
            <a:ext cx="22574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100" kern="1200">
                <a:latin typeface="Calibri"/>
                <a:ea typeface="Yu Mincho"/>
                <a:cs typeface="Arial"/>
              </a:rPr>
              <a:t>zelfredzaamheid</a:t>
            </a:r>
            <a:endParaRPr lang="nl-BE" sz="21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9457BA9-D24B-41C0-17C0-79DD5E7E7824}"/>
              </a:ext>
            </a:extLst>
          </p:cNvPr>
          <p:cNvSpPr txBox="1"/>
          <p:nvPr/>
        </p:nvSpPr>
        <p:spPr>
          <a:xfrm>
            <a:off x="4581523" y="2740473"/>
            <a:ext cx="43243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100">
                <a:latin typeface="Calibri"/>
                <a:ea typeface="Yu Mincho"/>
                <a:cs typeface="Arial"/>
              </a:rPr>
              <a:t>d</a:t>
            </a:r>
            <a:r>
              <a:rPr lang="nl-BE" sz="2100" kern="1200">
                <a:latin typeface="Calibri"/>
                <a:ea typeface="Yu Mincho"/>
                <a:cs typeface="Arial"/>
              </a:rPr>
              <a:t>e mogelijkheden, de groeikansen.</a:t>
            </a:r>
            <a:endParaRPr lang="nl-BE" sz="210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2545899-63AA-70A8-0C4F-A9CA2E0FE97E}"/>
              </a:ext>
            </a:extLst>
          </p:cNvPr>
          <p:cNvSpPr txBox="1"/>
          <p:nvPr/>
        </p:nvSpPr>
        <p:spPr>
          <a:xfrm>
            <a:off x="10282236" y="2740473"/>
            <a:ext cx="13620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100">
                <a:latin typeface="Calibri"/>
                <a:ea typeface="Yu Mincho"/>
                <a:cs typeface="Arial"/>
              </a:rPr>
              <a:t>samen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29646A5-8118-3466-78F9-2DB052E3C69B}"/>
              </a:ext>
            </a:extLst>
          </p:cNvPr>
          <p:cNvSpPr txBox="1"/>
          <p:nvPr/>
        </p:nvSpPr>
        <p:spPr>
          <a:xfrm>
            <a:off x="1071559" y="3039350"/>
            <a:ext cx="19192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100">
                <a:latin typeface="Calibri"/>
                <a:ea typeface="Yu Mincho"/>
                <a:cs typeface="Arial"/>
              </a:rPr>
              <a:t>rond de Tafel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FE776BD-8F82-C203-6E70-6713A353A456}"/>
              </a:ext>
            </a:extLst>
          </p:cNvPr>
          <p:cNvSpPr txBox="1"/>
          <p:nvPr/>
        </p:nvSpPr>
        <p:spPr>
          <a:xfrm>
            <a:off x="4591048" y="3041399"/>
            <a:ext cx="19192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100">
                <a:latin typeface="Calibri"/>
                <a:ea typeface="Yu Mincho"/>
                <a:cs typeface="Arial"/>
              </a:rPr>
              <a:t>dichtbij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0EC9DD4-6DF4-87D2-2D37-A87CDA6439A0}"/>
              </a:ext>
            </a:extLst>
          </p:cNvPr>
          <p:cNvSpPr txBox="1"/>
          <p:nvPr/>
        </p:nvSpPr>
        <p:spPr>
          <a:xfrm>
            <a:off x="5617367" y="3736209"/>
            <a:ext cx="45503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100">
                <a:latin typeface="Calibri"/>
                <a:ea typeface="Yu Mincho"/>
                <a:cs typeface="Arial"/>
              </a:rPr>
              <a:t>onze succesverhalen als gewaardeerde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544B233-8234-7FBB-62D0-CB5A62BEF9DB}"/>
              </a:ext>
            </a:extLst>
          </p:cNvPr>
          <p:cNvSpPr txBox="1"/>
          <p:nvPr/>
        </p:nvSpPr>
        <p:spPr>
          <a:xfrm>
            <a:off x="1081084" y="4026912"/>
            <a:ext cx="17740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100">
                <a:latin typeface="Calibri"/>
                <a:ea typeface="Yu Mincho"/>
                <a:cs typeface="Arial"/>
              </a:rPr>
              <a:t>inspiratiebron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D6DEE71-1DD0-77D9-E4C6-E366B0A94FB7}"/>
              </a:ext>
            </a:extLst>
          </p:cNvPr>
          <p:cNvSpPr txBox="1"/>
          <p:nvPr/>
        </p:nvSpPr>
        <p:spPr>
          <a:xfrm>
            <a:off x="1822673" y="4308996"/>
            <a:ext cx="30146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100">
                <a:latin typeface="Calibri"/>
                <a:ea typeface="Yu Mincho"/>
                <a:cs typeface="Arial"/>
              </a:rPr>
              <a:t>cliënt écht centraal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6722A13-F191-00E3-D23D-55B52AC0DDB8}"/>
              </a:ext>
            </a:extLst>
          </p:cNvPr>
          <p:cNvSpPr txBox="1"/>
          <p:nvPr/>
        </p:nvSpPr>
        <p:spPr>
          <a:xfrm>
            <a:off x="8572498" y="5281440"/>
            <a:ext cx="22574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10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50FCDC1-A8AD-49E3-A9E3-D396EC56A110}"/>
              </a:ext>
            </a:extLst>
          </p:cNvPr>
          <p:cNvSpPr txBox="1"/>
          <p:nvPr/>
        </p:nvSpPr>
        <p:spPr>
          <a:xfrm>
            <a:off x="3293265" y="1441580"/>
            <a:ext cx="22574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10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175DA92-A7C8-EBB8-E8FF-6B0B2354CA34}"/>
              </a:ext>
            </a:extLst>
          </p:cNvPr>
          <p:cNvSpPr txBox="1"/>
          <p:nvPr/>
        </p:nvSpPr>
        <p:spPr>
          <a:xfrm>
            <a:off x="8005757" y="1699335"/>
            <a:ext cx="22574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100"/>
          </a:p>
        </p:txBody>
      </p:sp>
    </p:spTree>
    <p:extLst>
      <p:ext uri="{BB962C8B-B14F-4D97-AF65-F5344CB8AC3E}">
        <p14:creationId xmlns:p14="http://schemas.microsoft.com/office/powerpoint/2010/main" val="98495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60"/>
                            </p:stCondLst>
                            <p:childTnLst>
                              <p:par>
                                <p:cTn id="1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760"/>
                            </p:stCondLst>
                            <p:childTnLst>
                              <p:par>
                                <p:cTn id="2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740"/>
                            </p:stCondLst>
                            <p:childTnLst>
                              <p:par>
                                <p:cTn id="3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840"/>
                            </p:stCondLst>
                            <p:childTnLst>
                              <p:par>
                                <p:cTn id="3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760"/>
                            </p:stCondLst>
                            <p:childTnLst>
                              <p:par>
                                <p:cTn id="44" presetID="16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760"/>
                            </p:stCondLst>
                            <p:childTnLst>
                              <p:par>
                                <p:cTn id="4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180"/>
                            </p:stCondLst>
                            <p:childTnLst>
                              <p:par>
                                <p:cTn id="5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460"/>
                            </p:stCondLst>
                            <p:childTnLst>
                              <p:par>
                                <p:cTn id="5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676C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Kleurrijkheid, schermopname, Lila, roze&#10;&#10;Automatisch gegenereerde beschrijving">
            <a:extLst>
              <a:ext uri="{FF2B5EF4-FFF2-40B4-BE49-F238E27FC236}">
                <a16:creationId xmlns:a16="http://schemas.microsoft.com/office/drawing/2014/main" id="{4D66BDAF-24D6-E498-6DFF-BA2043C7D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" t="7821" r="-175" b="17846"/>
          <a:stretch/>
        </p:blipFill>
        <p:spPr>
          <a:xfrm>
            <a:off x="508" y="-70196"/>
            <a:ext cx="12214884" cy="1757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470DE0-0150-C350-EBFB-5AEB269C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>
                <a:solidFill>
                  <a:srgbClr val="036DBF"/>
                </a:solidFill>
                <a:latin typeface="Calibri"/>
                <a:cs typeface="Calibri"/>
              </a:rPr>
              <a:t>Wie zijn we?</a:t>
            </a:r>
            <a:endParaRPr lang="nl-NL" sz="2800">
              <a:latin typeface="Calibri"/>
              <a:cs typeface="Calibri Light"/>
            </a:endParaRPr>
          </a:p>
          <a:p>
            <a:r>
              <a:rPr lang="nl-NL" sz="2800">
                <a:solidFill>
                  <a:srgbClr val="036DBF"/>
                </a:solidFill>
                <a:latin typeface="Calibri"/>
                <a:cs typeface="Calibri"/>
              </a:rPr>
              <a:t>3 intersectorale teams - 1 visie</a:t>
            </a:r>
            <a:endParaRPr lang="nl-NL" sz="28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072F79-82C6-9531-5BAE-557DA3EC9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0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000" b="1">
                <a:solidFill>
                  <a:srgbClr val="036DBF"/>
                </a:solidFill>
                <a:cs typeface="Calibri"/>
              </a:rPr>
              <a:t>Team 1:</a:t>
            </a:r>
            <a:endParaRPr lang="nl-NL" sz="2000">
              <a:cs typeface="Calibri" panose="020F0502020204030204"/>
            </a:endParaRPr>
          </a:p>
          <a:p>
            <a:r>
              <a:rPr lang="nl-NL" sz="1800">
                <a:cs typeface="Calibri"/>
              </a:rPr>
              <a:t>ELZ Oost-Meetjesland</a:t>
            </a:r>
            <a:endParaRPr lang="nl-NL"/>
          </a:p>
          <a:p>
            <a:r>
              <a:rPr lang="nl-NL" sz="1800">
                <a:cs typeface="Calibri"/>
              </a:rPr>
              <a:t>ELZ West-Meetjesland</a:t>
            </a:r>
            <a:endParaRPr lang="nl-NL"/>
          </a:p>
          <a:p>
            <a:r>
              <a:rPr lang="nl-NL" sz="1800">
                <a:cs typeface="Calibri"/>
              </a:rPr>
              <a:t>ELZ Schelde-Leie</a:t>
            </a:r>
            <a:br>
              <a:rPr lang="nl-NL" sz="1800">
                <a:cs typeface="Calibri"/>
              </a:rPr>
            </a:br>
            <a:r>
              <a:rPr lang="nl-NL" sz="1800">
                <a:cs typeface="Calibri"/>
              </a:rPr>
              <a:t> </a:t>
            </a:r>
            <a:endParaRPr lang="nl-NL"/>
          </a:p>
          <a:p>
            <a:pPr marL="0" indent="0">
              <a:buNone/>
            </a:pPr>
            <a:r>
              <a:rPr lang="nl-NL" sz="2000" b="1">
                <a:solidFill>
                  <a:srgbClr val="036DBF"/>
                </a:solidFill>
                <a:cs typeface="Calibri"/>
              </a:rPr>
              <a:t>Team 2:</a:t>
            </a:r>
            <a:endParaRPr lang="nl-NL" sz="2000">
              <a:cs typeface="Calibri" panose="020F0502020204030204"/>
            </a:endParaRPr>
          </a:p>
          <a:p>
            <a:r>
              <a:rPr lang="nl-NL" sz="1800">
                <a:cs typeface="Calibri"/>
              </a:rPr>
              <a:t>ELZ Vlaamse Ardennen</a:t>
            </a:r>
            <a:endParaRPr lang="nl-NL"/>
          </a:p>
          <a:p>
            <a:r>
              <a:rPr lang="nl-NL" sz="1800">
                <a:cs typeface="Calibri"/>
              </a:rPr>
              <a:t>ELZ </a:t>
            </a:r>
            <a:r>
              <a:rPr lang="nl-NL" sz="1800" err="1">
                <a:cs typeface="Calibri"/>
              </a:rPr>
              <a:t>Panacea</a:t>
            </a:r>
            <a:br>
              <a:rPr lang="nl-NL" sz="1800">
                <a:cs typeface="Calibri"/>
              </a:rPr>
            </a:br>
            <a:r>
              <a:rPr lang="nl-NL" sz="1800">
                <a:cs typeface="Calibri"/>
              </a:rPr>
              <a:t> </a:t>
            </a:r>
            <a:endParaRPr lang="nl-NL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nl-NL" sz="2000" b="1">
                <a:solidFill>
                  <a:srgbClr val="036DBF"/>
                </a:solidFill>
                <a:cs typeface="Calibri"/>
              </a:rPr>
              <a:t>Team 3:</a:t>
            </a:r>
            <a:endParaRPr lang="nl-NL" sz="2000">
              <a:cs typeface="Calibri"/>
            </a:endParaRPr>
          </a:p>
          <a:p>
            <a:r>
              <a:rPr lang="nl-NL" sz="1800">
                <a:cs typeface="Calibri"/>
              </a:rPr>
              <a:t>ELZ Regio Aalst</a:t>
            </a:r>
            <a:endParaRPr lang="nl-NL"/>
          </a:p>
          <a:p>
            <a:r>
              <a:rPr lang="nl-NL" sz="1800">
                <a:cs typeface="Calibri"/>
              </a:rPr>
              <a:t>ELZ Dender-Zuid</a:t>
            </a:r>
            <a:endParaRPr lang="nl-NL"/>
          </a:p>
          <a:p>
            <a:endParaRPr lang="nl-NL">
              <a:cs typeface="Calibri"/>
            </a:endParaRPr>
          </a:p>
        </p:txBody>
      </p:sp>
      <p:pic>
        <p:nvPicPr>
          <p:cNvPr id="5" name="Afbeelding 4" descr="Afbeelding met Lettertype, Graphics, schermopname, tekst&#10;&#10;Automatisch gegenereerde beschrijving">
            <a:extLst>
              <a:ext uri="{FF2B5EF4-FFF2-40B4-BE49-F238E27FC236}">
                <a16:creationId xmlns:a16="http://schemas.microsoft.com/office/drawing/2014/main" id="{1704853B-2858-7C7B-0CAA-39D6B263A2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6"/>
          <a:stretch/>
        </p:blipFill>
        <p:spPr>
          <a:xfrm>
            <a:off x="9293778" y="366929"/>
            <a:ext cx="2103202" cy="72844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F6E3E61-1A3C-627A-87D8-07FDF6868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719" y="1974272"/>
            <a:ext cx="4522653" cy="426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DB758E59FB547889404F86CFC1EF5" ma:contentTypeVersion="18" ma:contentTypeDescription="Een nieuw document maken." ma:contentTypeScope="" ma:versionID="121967a8227f8e3cfa916831d5dbda6c">
  <xsd:schema xmlns:xsd="http://www.w3.org/2001/XMLSchema" xmlns:xs="http://www.w3.org/2001/XMLSchema" xmlns:p="http://schemas.microsoft.com/office/2006/metadata/properties" xmlns:ns2="59759a41-bf47-4b41-a355-1d98693a3ecf" xmlns:ns3="a28f7d8b-47e2-47ca-b6d4-1e1ede921402" targetNamespace="http://schemas.microsoft.com/office/2006/metadata/properties" ma:root="true" ma:fieldsID="19cb848ed0be59b9f93b50d2e0f5a673" ns2:_="" ns3:_="">
    <xsd:import namespace="59759a41-bf47-4b41-a355-1d98693a3ecf"/>
    <xsd:import namespace="a28f7d8b-47e2-47ca-b6d4-1e1ede9214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59a41-bf47-4b41-a355-1d98693a3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5388d7fe-dc3f-40c0-b9e6-39e22b3f68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f7d8b-47e2-47ca-b6d4-1e1ede92140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df3cd8-8939-46fd-9b26-96674b74b60a}" ma:internalName="TaxCatchAll" ma:showField="CatchAllData" ma:web="a28f7d8b-47e2-47ca-b6d4-1e1ede9214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759a41-bf47-4b41-a355-1d98693a3ecf">
      <Terms xmlns="http://schemas.microsoft.com/office/infopath/2007/PartnerControls"/>
    </lcf76f155ced4ddcb4097134ff3c332f>
    <TaxCatchAll xmlns="a28f7d8b-47e2-47ca-b6d4-1e1ede921402" xsi:nil="true"/>
    <SharedWithUsers xmlns="a28f7d8b-47e2-47ca-b6d4-1e1ede921402">
      <UserInfo>
        <DisplayName>Sofie Van Buyten</DisplayName>
        <AccountId>48</AccountId>
        <AccountType/>
      </UserInfo>
      <UserInfo>
        <DisplayName>Jolien Gijselinck</DisplayName>
        <AccountId>146</AccountId>
        <AccountType/>
      </UserInfo>
      <UserInfo>
        <DisplayName>Katrien Van Steen</DisplayName>
        <AccountId>165</AccountId>
        <AccountType/>
      </UserInfo>
      <UserInfo>
        <DisplayName>Laurence Dhuyvetter</DisplayName>
        <AccountId>57</AccountId>
        <AccountType/>
      </UserInfo>
      <UserInfo>
        <DisplayName>Ruth Doutreligne - Netwerk De Tafels</DisplayName>
        <AccountId>72</AccountId>
        <AccountType/>
      </UserInfo>
      <UserInfo>
        <DisplayName>Ketty De Pourcq</DisplayName>
        <AccountId>28</AccountId>
        <AccountType/>
      </UserInfo>
      <UserInfo>
        <DisplayName>Nicolas Kairouani</DisplayName>
        <AccountId>206</AccountId>
        <AccountType/>
      </UserInfo>
      <UserInfo>
        <DisplayName>Lies Vandevelde</DisplayName>
        <AccountId>61</AccountId>
        <AccountType/>
      </UserInfo>
      <UserInfo>
        <DisplayName>Inge Vandenbossche</DisplayName>
        <AccountId>33</AccountId>
        <AccountType/>
      </UserInfo>
      <UserInfo>
        <DisplayName>Sidney Poppe</DisplayName>
        <AccountId>21</AccountId>
        <AccountType/>
      </UserInfo>
      <UserInfo>
        <DisplayName>Celien Molem</DisplayName>
        <AccountId>49</AccountId>
        <AccountType/>
      </UserInfo>
      <UserInfo>
        <DisplayName>Lynn De Schuymer</DisplayName>
        <AccountId>58</AccountId>
        <AccountType/>
      </UserInfo>
      <UserInfo>
        <DisplayName>Yadira Windels</DisplayName>
        <AccountId>16</AccountId>
        <AccountType/>
      </UserInfo>
      <UserInfo>
        <DisplayName>Hanne Van Rechem</DisplayName>
        <AccountId>205</AccountId>
        <AccountType/>
      </UserInfo>
      <UserInfo>
        <DisplayName>Joke Stubbe</DisplayName>
        <AccountId>59</AccountId>
        <AccountType/>
      </UserInfo>
      <UserInfo>
        <DisplayName>Isabelle De Meyer</DisplayName>
        <AccountId>31</AccountId>
        <AccountType/>
      </UserInfo>
      <UserInfo>
        <DisplayName>Griet Christiaens</DisplayName>
        <AccountId>54</AccountId>
        <AccountType/>
      </UserInfo>
      <UserInfo>
        <DisplayName>Stefanie Ryckaert</DisplayName>
        <AccountId>29</AccountId>
        <AccountType/>
      </UserInfo>
      <UserInfo>
        <DisplayName>Larisa Vandevelde</DisplayName>
        <AccountId>32</AccountId>
        <AccountType/>
      </UserInfo>
      <UserInfo>
        <DisplayName>Jana Cornil</DisplayName>
        <AccountId>82</AccountId>
        <AccountType/>
      </UserInfo>
      <UserInfo>
        <DisplayName>Jolien De Graaf</DisplayName>
        <AccountId>53</AccountId>
        <AccountType/>
      </UserInfo>
      <UserInfo>
        <DisplayName>Nico Van Dorpe - Netwerk De Tafels</DisplayName>
        <AccountId>50</AccountId>
        <AccountType/>
      </UserInfo>
      <UserInfo>
        <DisplayName>Sarah Reynaert</DisplayName>
        <AccountId>15</AccountId>
        <AccountType/>
      </UserInfo>
      <UserInfo>
        <DisplayName>Liesl Muller</DisplayName>
        <AccountId>168</AccountId>
        <AccountType/>
      </UserInfo>
      <UserInfo>
        <DisplayName>Sandra Van Vreckem - Netwerk De Tafels</DisplayName>
        <AccountId>83</AccountId>
        <AccountType/>
      </UserInfo>
      <UserInfo>
        <DisplayName>Canelle Guns</DisplayName>
        <AccountId>224</AccountId>
        <AccountType/>
      </UserInfo>
      <UserInfo>
        <DisplayName>Ruth  De Muer</DisplayName>
        <AccountId>26</AccountId>
        <AccountType/>
      </UserInfo>
      <UserInfo>
        <DisplayName>Eva Van Hoecke</DisplayName>
        <AccountId>246</AccountId>
        <AccountType/>
      </UserInfo>
      <UserInfo>
        <DisplayName>Jolien Huyge</DisplayName>
        <AccountId>38</AccountId>
        <AccountType/>
      </UserInfo>
      <UserInfo>
        <DisplayName>Marie De Vleeschouwer</DisplayName>
        <AccountId>24</AccountId>
        <AccountType/>
      </UserInfo>
      <UserInfo>
        <DisplayName>Marieke Meulewaeter</DisplayName>
        <AccountId>20</AccountId>
        <AccountType/>
      </UserInfo>
      <UserInfo>
        <DisplayName>Marjolein Roose</DisplayName>
        <AccountId>101</AccountId>
        <AccountType/>
      </UserInfo>
      <UserInfo>
        <DisplayName>Marieke Heysse</DisplayName>
        <AccountId>92</AccountId>
        <AccountType/>
      </UserInfo>
      <UserInfo>
        <DisplayName>Liesbeth Sevenoy</DisplayName>
        <AccountId>22</AccountId>
        <AccountType/>
      </UserInfo>
      <UserInfo>
        <DisplayName>Tom Walgraeve - RTJ De Tafels</DisplayName>
        <AccountId>12</AccountId>
        <AccountType/>
      </UserInfo>
      <UserInfo>
        <DisplayName>Silke Dierick</DisplayName>
        <AccountId>108</AccountId>
        <AccountType/>
      </UserInfo>
      <UserInfo>
        <DisplayName>An Verstraeten</DisplayName>
        <AccountId>102</AccountId>
        <AccountType/>
      </UserInfo>
      <UserInfo>
        <DisplayName>Annabel Van Orshoven</DisplayName>
        <AccountId>27</AccountId>
        <AccountType/>
      </UserInfo>
      <UserInfo>
        <DisplayName>Mirre De Meester</DisplayName>
        <AccountId>34</AccountId>
        <AccountType/>
      </UserInfo>
      <UserInfo>
        <DisplayName>Isabelle Verbeken</DisplayName>
        <AccountId>62</AccountId>
        <AccountType/>
      </UserInfo>
      <UserInfo>
        <DisplayName>Frauke Van Campenhout</DisplayName>
        <AccountId>244</AccountId>
        <AccountType/>
      </UserInfo>
      <UserInfo>
        <DisplayName>David Casteleyn | Netwerk De Tafels</DisplayName>
        <AccountId>9</AccountId>
        <AccountType/>
      </UserInfo>
      <UserInfo>
        <DisplayName>Charlotte Laermans</DisplayName>
        <AccountId>159</AccountId>
        <AccountType/>
      </UserInfo>
      <UserInfo>
        <DisplayName>Michelle Klewer</DisplayName>
        <AccountId>25</AccountId>
        <AccountType/>
      </UserInfo>
      <UserInfo>
        <DisplayName>Sabine Salomon</DisplayName>
        <AccountId>144</AccountId>
        <AccountType/>
      </UserInfo>
      <UserInfo>
        <DisplayName>Manou Vansuyt</DisplayName>
        <AccountId>249</AccountId>
        <AccountType/>
      </UserInfo>
      <UserInfo>
        <DisplayName>Ann Laureyns</DisplayName>
        <AccountId>69</AccountId>
        <AccountType/>
      </UserInfo>
      <UserInfo>
        <DisplayName>Martine Vormezeele</DisplayName>
        <AccountId>179</AccountId>
        <AccountType/>
      </UserInfo>
      <UserInfo>
        <DisplayName>Veerle De Saar</DisplayName>
        <AccountId>155</AccountId>
        <AccountType/>
      </UserInfo>
      <UserInfo>
        <DisplayName>Sofie De Pril</DisplayName>
        <AccountId>151</AccountId>
        <AccountType/>
      </UserInfo>
      <UserInfo>
        <DisplayName>Ann Callens</DisplayName>
        <AccountId>185</AccountId>
        <AccountType/>
      </UserInfo>
      <UserInfo>
        <DisplayName>Ilona Bauwens</DisplayName>
        <AccountId>221</AccountId>
        <AccountType/>
      </UserInfo>
      <UserInfo>
        <DisplayName>Sandrine Lippens - Netwerk De Tafels</DisplayName>
        <AccountId>94</AccountId>
        <AccountType/>
      </UserInfo>
      <UserInfo>
        <DisplayName>Sandrine Renkin</DisplayName>
        <AccountId>154</AccountId>
        <AccountType/>
      </UserInfo>
      <UserInfo>
        <DisplayName>Nathalie Thienpondt</DisplayName>
        <AccountId>45</AccountId>
        <AccountType/>
      </UserInfo>
      <UserInfo>
        <DisplayName>Sabine Criel</DisplayName>
        <AccountId>99</AccountId>
        <AccountType/>
      </UserInfo>
      <UserInfo>
        <DisplayName>Hanne Pergoot</DisplayName>
        <AccountId>220</AccountId>
        <AccountType/>
      </UserInfo>
      <UserInfo>
        <DisplayName>Elien Van Caester - RTJ De Tafels</DisplayName>
        <AccountId>52</AccountId>
        <AccountType/>
      </UserInfo>
      <UserInfo>
        <DisplayName>Lien Eeckhout</DisplayName>
        <AccountId>103</AccountId>
        <AccountType/>
      </UserInfo>
      <UserInfo>
        <DisplayName>Reena Faute</DisplayName>
        <AccountId>250</AccountId>
        <AccountType/>
      </UserInfo>
      <UserInfo>
        <DisplayName>Laure Van Der Eecken</DisplayName>
        <AccountId>184</AccountId>
        <AccountType/>
      </UserInfo>
      <UserInfo>
        <DisplayName>Zippora De Roo</DisplayName>
        <AccountId>216</AccountId>
        <AccountType/>
      </UserInfo>
      <UserInfo>
        <DisplayName>Karel van Hyfte - Netwerk De Tafels</DisplayName>
        <AccountId>42</AccountId>
        <AccountType/>
      </UserInfo>
      <UserInfo>
        <DisplayName>Inge Decloedt</DisplayName>
        <AccountId>167</AccountId>
        <AccountType/>
      </UserInfo>
      <UserInfo>
        <DisplayName>Imane Mazouz</DisplayName>
        <AccountId>148</AccountId>
        <AccountType/>
      </UserInfo>
      <UserInfo>
        <DisplayName>Elke Meulebroeck - RTJ De Tafels</DisplayName>
        <AccountId>41</AccountId>
        <AccountType/>
      </UserInfo>
      <UserInfo>
        <DisplayName>Ilse Vanhee</DisplayName>
        <AccountId>118</AccountId>
        <AccountType/>
      </UserInfo>
      <UserInfo>
        <DisplayName>Indra Dresselaers</DisplayName>
        <AccountId>30</AccountId>
        <AccountType/>
      </UserInfo>
      <UserInfo>
        <DisplayName>Annelies Van Peteghem</DisplayName>
        <AccountId>252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674211C-95AD-4B55-A683-1D108FD5D703}">
  <ds:schemaRefs>
    <ds:schemaRef ds:uri="59759a41-bf47-4b41-a355-1d98693a3ecf"/>
    <ds:schemaRef ds:uri="a28f7d8b-47e2-47ca-b6d4-1e1ede9214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FEC052F-9D56-4972-8AC4-4C029FB7AA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58CEEB-6934-4F5A-BF60-2A21C4BD1216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59759a41-bf47-4b41-a355-1d98693a3ecf"/>
    <ds:schemaRef ds:uri="a28f7d8b-47e2-47ca-b6d4-1e1ede921402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1575</Words>
  <Application>Microsoft Office PowerPoint</Application>
  <PresentationFormat>Breedbeeld</PresentationFormat>
  <Paragraphs>285</Paragraphs>
  <Slides>25</Slides>
  <Notes>3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3" baseType="lpstr">
      <vt:lpstr>Yu Mincho</vt:lpstr>
      <vt:lpstr>Aptos</vt:lpstr>
      <vt:lpstr>Arial</vt:lpstr>
      <vt:lpstr>Calibri</vt:lpstr>
      <vt:lpstr>Calibri Light</vt:lpstr>
      <vt:lpstr>Courier New</vt:lpstr>
      <vt:lpstr>Times New Roman</vt:lpstr>
      <vt:lpstr>Kantoorthema</vt:lpstr>
      <vt:lpstr>RTJ De Tafels</vt:lpstr>
      <vt:lpstr> 1 Gezin 1 Plan (1G1P) Vlaanderen 16 samenwerkingsverbanden </vt:lpstr>
      <vt:lpstr>1 Gezin 1 Plan (1G1P) Oost-Vlaanderen 3 samenwerkingsverbanden</vt:lpstr>
      <vt:lpstr>Wie zijn we?</vt:lpstr>
      <vt:lpstr>Wie zijn we? Een intersectoraal netwerk - onze werkgevers CAW, CLB, CGG, Opgroeien, VAPH</vt:lpstr>
      <vt:lpstr>Wie zijn we? Een intersectoraal netwerk - onze partners (niet limitatief)</vt:lpstr>
      <vt:lpstr>Waarvoor staan we?</vt:lpstr>
      <vt:lpstr>Waarvoor staan we? Missie - visie</vt:lpstr>
      <vt:lpstr>Wie zijn we? 3 intersectorale teams - 1 visie</vt:lpstr>
      <vt:lpstr>Wie zijn we? 3 intersectorale teams – 3 rollen</vt:lpstr>
      <vt:lpstr>Wie zijn we? 3 intersectorale teams – 3 rollen</vt:lpstr>
      <vt:lpstr>Wie zijn we? 3 intersectorale teams – 3 rollen</vt:lpstr>
      <vt:lpstr>Wat doen we?</vt:lpstr>
      <vt:lpstr>Wat doen we?</vt:lpstr>
      <vt:lpstr>In de praktijk</vt:lpstr>
      <vt:lpstr>In de praktijk Wanneer denk je aan RTJ De Tafels?</vt:lpstr>
      <vt:lpstr>PowerPoint-presentatie</vt:lpstr>
      <vt:lpstr>PowerPoint-presentatie</vt:lpstr>
      <vt:lpstr>PowerPoint-presentatie</vt:lpstr>
      <vt:lpstr>Waarvoor staan we?</vt:lpstr>
      <vt:lpstr>Blijf op de hoogte van onze werking</vt:lpstr>
      <vt:lpstr>PowerPoint-presentatie</vt:lpstr>
      <vt:lpstr>PowerPoint-presentatie</vt:lpstr>
      <vt:lpstr>PowerPoint-presentatie</vt:lpstr>
      <vt:lpstr>Bedankt voor jullie tijd! Zijn er vragen?  Alle feedback is welkom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Yadira Windels</dc:creator>
  <cp:lastModifiedBy>Liesbeth Sevenoy</cp:lastModifiedBy>
  <cp:revision>30</cp:revision>
  <dcterms:created xsi:type="dcterms:W3CDTF">2024-01-16T09:05:02Z</dcterms:created>
  <dcterms:modified xsi:type="dcterms:W3CDTF">2025-11-17T15:19:36Z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0x010100A7BDB758E59FB547889404F86CFC1EF5</vt:lpwstr>
  </property>
  <property fmtid="{D5CDD505-2E9C-101B-9397-08002B2CF9AE}" pid="3" name="MediaServiceImageTags">
    <vt:lpwstr/>
  </property>
</Properties>
</file>