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7" r:id="rId3"/>
  </p:sldMasterIdLst>
  <p:notesMasterIdLst>
    <p:notesMasterId r:id="rId51"/>
  </p:notesMasterIdLst>
  <p:sldIdLst>
    <p:sldId id="478" r:id="rId4"/>
    <p:sldId id="257" r:id="rId5"/>
    <p:sldId id="258" r:id="rId6"/>
    <p:sldId id="987" r:id="rId7"/>
    <p:sldId id="474" r:id="rId8"/>
    <p:sldId id="496" r:id="rId9"/>
    <p:sldId id="497" r:id="rId10"/>
    <p:sldId id="499" r:id="rId11"/>
    <p:sldId id="500" r:id="rId12"/>
    <p:sldId id="988" r:id="rId13"/>
    <p:sldId id="261" r:id="rId14"/>
    <p:sldId id="260" r:id="rId15"/>
    <p:sldId id="262" r:id="rId16"/>
    <p:sldId id="263" r:id="rId17"/>
    <p:sldId id="498" r:id="rId18"/>
    <p:sldId id="1005" r:id="rId19"/>
    <p:sldId id="265" r:id="rId20"/>
    <p:sldId id="266" r:id="rId21"/>
    <p:sldId id="267" r:id="rId22"/>
    <p:sldId id="268" r:id="rId23"/>
    <p:sldId id="1007" r:id="rId24"/>
    <p:sldId id="475" r:id="rId25"/>
    <p:sldId id="269" r:id="rId26"/>
    <p:sldId id="997" r:id="rId27"/>
    <p:sldId id="996" r:id="rId28"/>
    <p:sldId id="998" r:id="rId29"/>
    <p:sldId id="1000" r:id="rId30"/>
    <p:sldId id="989" r:id="rId31"/>
    <p:sldId id="990" r:id="rId32"/>
    <p:sldId id="991" r:id="rId33"/>
    <p:sldId id="992" r:id="rId34"/>
    <p:sldId id="993" r:id="rId35"/>
    <p:sldId id="994" r:id="rId36"/>
    <p:sldId id="995" r:id="rId37"/>
    <p:sldId id="460" r:id="rId38"/>
    <p:sldId id="461" r:id="rId39"/>
    <p:sldId id="462" r:id="rId40"/>
    <p:sldId id="463" r:id="rId41"/>
    <p:sldId id="1004" r:id="rId42"/>
    <p:sldId id="272" r:id="rId43"/>
    <p:sldId id="972" r:id="rId44"/>
    <p:sldId id="271" r:id="rId45"/>
    <p:sldId id="974" r:id="rId46"/>
    <p:sldId id="976" r:id="rId47"/>
    <p:sldId id="977" r:id="rId48"/>
    <p:sldId id="479" r:id="rId49"/>
    <p:sldId id="456" r:id="rId50"/>
  </p:sldIdLst>
  <p:sldSz cx="18288000" cy="10287000"/>
  <p:notesSz cx="6858000" cy="9144000"/>
  <p:embeddedFontLst>
    <p:embeddedFont>
      <p:font typeface="Lucida Sans Unicode" panose="020B0602030504020204" pitchFamily="34" charset="0"/>
      <p:regular r:id="rId52"/>
    </p:embeddedFont>
    <p:embeddedFont>
      <p:font typeface="Muli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535" autoAdjust="0"/>
  </p:normalViewPr>
  <p:slideViewPr>
    <p:cSldViewPr>
      <p:cViewPr varScale="1">
        <p:scale>
          <a:sx n="38" d="100"/>
          <a:sy n="38" d="100"/>
        </p:scale>
        <p:origin x="10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2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0F84D-E73D-49BA-BF79-CB94878B0E50}" type="datetimeFigureOut">
              <a:rPr lang="nl-BE" smtClean="0"/>
              <a:t>27/11/2025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38CB-99EA-4232-93D9-9AC6EFBF1E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2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842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DF90-6B46-46C0-8AB4-041CCF167B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82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dirty="0"/>
              <a:t>150-300 minuten per week bewegen aan matige intensiteit of</a:t>
            </a:r>
          </a:p>
          <a:p>
            <a:pPr marL="171450" indent="-171450">
              <a:buFontTx/>
              <a:buChar char="-"/>
            </a:pPr>
            <a:r>
              <a:rPr lang="nl-BE" dirty="0"/>
              <a:t>75-150 minuten per week bewegen aan hoge intensiteit of </a:t>
            </a:r>
          </a:p>
          <a:p>
            <a:pPr marL="171450" indent="-171450">
              <a:buFontTx/>
              <a:buChar char="-"/>
            </a:pPr>
            <a:r>
              <a:rPr lang="nl-BE" dirty="0"/>
              <a:t>Een equivalente combinatie waarbij 1 minuut bewegen aan hoge intensiteit telt voor 2 min aan matige.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395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7A41C8-F6FF-44F1-A38C-A6541E73B066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5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30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D32F-7423-F72A-E3F3-542513C3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6D4E555-2458-9DCC-3EBC-8F516E7F9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9A1D06-CE11-3015-0AB7-705E21873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8D99FD-665F-D9C7-B471-89C3BEA71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FDF90-6B46-46C0-8AB4-041CCF167BB1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3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22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D94D-0CBA-FE4F-80C2-A1482904B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D9E3F2-3B84-8C48-03C9-9235E5BA5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1CA67D3-D403-66A3-CB99-2A13BBE1A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05E6AC-94C0-8462-804F-9FF3B9372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20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FDF90-6B46-46C0-8AB4-041CCF167BB1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97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E38CB-99EA-4232-93D9-9AC6EFBF1E2D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642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41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2240000" cy="2880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74C5-FF33-4292-8B64-49963CA21661}" type="datetime1">
              <a:rPr lang="nl-BE" smtClean="0"/>
              <a:t>27/11/2025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5A87CD-FA9E-8C46-A665-80F9F5C09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>
            <a:off x="0" y="2"/>
            <a:ext cx="15717200" cy="10287000"/>
          </a:xfrm>
          <a:custGeom>
            <a:avLst/>
            <a:gdLst>
              <a:gd name="connsiteX0" fmla="*/ 0 w 7858600"/>
              <a:gd name="connsiteY0" fmla="*/ 0 h 5143500"/>
              <a:gd name="connsiteX1" fmla="*/ 7858600 w 7858600"/>
              <a:gd name="connsiteY1" fmla="*/ 0 h 5143500"/>
              <a:gd name="connsiteX2" fmla="*/ 4888941 w 7858600"/>
              <a:gd name="connsiteY2" fmla="*/ 5143500 h 5143500"/>
              <a:gd name="connsiteX3" fmla="*/ 1508259 w 7858600"/>
              <a:gd name="connsiteY3" fmla="*/ 5143500 h 5143500"/>
              <a:gd name="connsiteX4" fmla="*/ 0 w 7858600"/>
              <a:gd name="connsiteY4" fmla="*/ 2531170 h 5143500"/>
              <a:gd name="connsiteX5" fmla="*/ 0 w 78586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8600" h="5143500">
                <a:moveTo>
                  <a:pt x="0" y="0"/>
                </a:moveTo>
                <a:lnTo>
                  <a:pt x="7858600" y="0"/>
                </a:lnTo>
                <a:lnTo>
                  <a:pt x="4888941" y="5143500"/>
                </a:lnTo>
                <a:lnTo>
                  <a:pt x="1508259" y="5143500"/>
                </a:lnTo>
                <a:lnTo>
                  <a:pt x="0" y="253117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00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EF228D-6635-8046-BF9A-0101E33F79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19" y="7477760"/>
            <a:ext cx="4601466" cy="1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8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Flowchart: Merge 8"/>
          <p:cNvSpPr/>
          <p:nvPr userDrawn="1"/>
        </p:nvSpPr>
        <p:spPr>
          <a:xfrm>
            <a:off x="5554800" y="0"/>
            <a:ext cx="14165944" cy="12192000"/>
          </a:xfrm>
          <a:prstGeom prst="flowChartMerge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984000" cy="144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CDDD2B6-BEBB-A342-A134-AA8BD4988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621" y="62992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73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56550" y="0"/>
            <a:ext cx="12902900" cy="10287000"/>
          </a:xfrm>
          <a:custGeom>
            <a:avLst/>
            <a:gdLst>
              <a:gd name="connsiteX0" fmla="*/ 0 w 6451450"/>
              <a:gd name="connsiteY0" fmla="*/ 0 h 5143500"/>
              <a:gd name="connsiteX1" fmla="*/ 6451450 w 6451450"/>
              <a:gd name="connsiteY1" fmla="*/ 0 h 5143500"/>
              <a:gd name="connsiteX2" fmla="*/ 3481892 w 6451450"/>
              <a:gd name="connsiteY2" fmla="*/ 5143500 h 5143500"/>
              <a:gd name="connsiteX3" fmla="*/ 2969559 w 645145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1450" h="5143500">
                <a:moveTo>
                  <a:pt x="0" y="0"/>
                </a:moveTo>
                <a:lnTo>
                  <a:pt x="6451450" y="0"/>
                </a:lnTo>
                <a:lnTo>
                  <a:pt x="3481892" y="5143500"/>
                </a:lnTo>
                <a:lnTo>
                  <a:pt x="2969559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>
            <a:noAutofit/>
          </a:bodyPr>
          <a:lstStyle>
            <a:lvl1pPr algn="ctr">
              <a:buClr>
                <a:schemeClr val="bg2"/>
              </a:buCl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4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B0EE0C-79B6-CC47-AE3D-EAD219A51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0" y="8516980"/>
            <a:ext cx="3227324" cy="10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9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ernatief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4507200"/>
            <a:ext cx="6480000" cy="144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786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voe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BCC0828-C99F-EC4C-A159-033C54A61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F0776AB-4448-534C-A5A2-7051ACC61F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646E986-8216-1F42-9DB2-BFEF8B7B6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307090C3-B1F4-7B4D-8AC2-F1E8FC2E72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AB7497E-3F81-9647-8859-9B544F9E59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beweg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3B29D88-F78C-324A-87DF-66BA04E3E3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409095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rok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C718585-61D3-7E46-8039-4C77F6E41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F915470-E9EF-BC4A-AE2B-B5BAA33510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70A17E3-DA67-5940-AA4F-42552EC17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C6228392-4E1E-044F-A763-36C4AE4ADF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EB931BF-69A7-BB43-9959-EE92E69BF5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estelijke/mentale gezondhe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53226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14ADADE-DCC8-604A-A525-5F36AEAAD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1AF3946-4E67-664C-81EE-34CEE199A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5A25401-D3D6-EB4D-83AD-15E082E52E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53876DD-DA90-1243-86A0-58F4622703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3A9C7ECE-2FBB-AC4B-A16B-BB779F24F5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0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HEMA gezondheid &amp; milie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F4C3ECD-A999-EF4A-98AB-A2A1943CA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B479D722-313A-1147-B06E-104013DEA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2D9212E-6C0A-CF46-AF32-A3CB295E6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0BDE938-34E0-2745-A5D2-C6DD87E6C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1D2A41C-AF19-0A45-96CB-BB1858212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2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LE THEMA'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4320000"/>
            <a:ext cx="10080000" cy="216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beweging</a:t>
            </a:r>
            <a:endParaRPr lang="nl-BE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934FF64-7551-0947-9963-5665184C1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00" y="1209600"/>
            <a:ext cx="2102400" cy="1898168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C9234F49-D538-4A44-BD76-C518DCC19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0" y="1375200"/>
            <a:ext cx="2160000" cy="145978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5F3DCA2-D872-4946-B9E8-053CCE283F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00" y="900000"/>
            <a:ext cx="2138400" cy="1913928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8B44B18F-4561-2642-9950-6283396AB7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01" y="1252800"/>
            <a:ext cx="1013622" cy="17208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62689C8-ABAA-F944-9C95-5D2A58B096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019" y="8392161"/>
            <a:ext cx="3542502" cy="11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25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400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437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069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05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078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8214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10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schermbreed en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2736000"/>
            <a:ext cx="18288000" cy="6120000"/>
          </a:xfrm>
        </p:spPr>
        <p:txBody>
          <a:bodyPr/>
          <a:lstStyle/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97543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149121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4665600"/>
            <a:ext cx="15120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titel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53300" y="3578400"/>
            <a:ext cx="3581400" cy="936000"/>
          </a:xfrm>
        </p:spPr>
        <p:txBody>
          <a:bodyPr/>
          <a:lstStyle>
            <a:lvl1pPr marL="54900" indent="0" algn="ctr">
              <a:buNone/>
              <a:defRPr sz="7000" b="1"/>
            </a:lvl1pPr>
          </a:lstStyle>
          <a:p>
            <a:pPr lvl="0"/>
            <a:r>
              <a:rPr lang="nl-BE"/>
              <a:t>#.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84327" y="5522400"/>
            <a:ext cx="15119350" cy="7874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BE"/>
              <a:t>van het hoofdstuk</a:t>
            </a:r>
          </a:p>
        </p:txBody>
      </p:sp>
    </p:spTree>
    <p:extLst>
      <p:ext uri="{BB962C8B-B14F-4D97-AF65-F5344CB8AC3E}">
        <p14:creationId xmlns:p14="http://schemas.microsoft.com/office/powerpoint/2010/main" val="3137661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in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21600"/>
            <a:ext cx="8280000" cy="54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3247200"/>
            <a:ext cx="8280000" cy="5760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8280000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1600" y="-1346400"/>
            <a:ext cx="10080000" cy="10080000"/>
          </a:xfrm>
          <a:prstGeom prst="ellipse">
            <a:avLst/>
          </a:prstGeo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045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226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46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21600"/>
            <a:ext cx="16488000" cy="720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40F9-096D-4BE8-820E-C5E10E2F52C9}" type="datetime1">
              <a:rPr lang="nl-BE" smtClean="0"/>
              <a:t>27/11/2025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B928-941E-4114-ADAE-BFAF879226B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79500" y="2109598"/>
            <a:ext cx="16487776" cy="7012800"/>
          </a:xfrm>
        </p:spPr>
        <p:txBody>
          <a:bodyPr/>
          <a:lstStyle>
            <a:lvl1pPr marL="0" indent="-720000">
              <a:lnSpc>
                <a:spcPct val="100000"/>
              </a:lnSpc>
              <a:spcAft>
                <a:spcPts val="3600"/>
              </a:spcAft>
              <a:buClr>
                <a:schemeClr val="bg1"/>
              </a:buClr>
              <a:buSzPct val="112000"/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13430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723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3247200"/>
            <a:ext cx="8280000" cy="57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92000" y="3247200"/>
            <a:ext cx="8496000" cy="576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4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in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921600"/>
            <a:ext cx="828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3247200"/>
            <a:ext cx="8280000" cy="57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8280000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0281600" y="-1346400"/>
            <a:ext cx="10080000" cy="10080000"/>
          </a:xfrm>
          <a:prstGeom prst="ellipse">
            <a:avLst/>
          </a:prstGeom>
        </p:spPr>
        <p:txBody>
          <a:bodyPr anchor="b" anchorCtr="0"/>
          <a:lstStyle>
            <a:lvl1pPr algn="ctr">
              <a:defRPr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18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naast elk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2736000"/>
            <a:ext cx="9000000" cy="6120000"/>
          </a:xfrm>
        </p:spPr>
        <p:txBody>
          <a:bodyPr/>
          <a:lstStyle/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88000" y="2736000"/>
            <a:ext cx="9000000" cy="612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970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breed en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2736000"/>
            <a:ext cx="18288000" cy="6120000"/>
          </a:xfrm>
        </p:spPr>
        <p:txBody>
          <a:bodyPr/>
          <a:lstStyle/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79500" y="1765300"/>
            <a:ext cx="16487776" cy="5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694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Film schermvullend">
    <p:bg>
      <p:bgPr>
        <a:solidFill>
          <a:schemeClr val="bg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773400" y="9017000"/>
            <a:ext cx="2514600" cy="12700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0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18288000" cy="10287000"/>
          </a:xfrm>
          <a:noFill/>
        </p:spPr>
        <p:txBody>
          <a:bodyPr tIns="720000"/>
          <a:lstStyle>
            <a:lvl1pPr algn="ctr">
              <a:defRPr/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of </a:t>
            </a:r>
            <a:r>
              <a:rPr lang="en-US" err="1"/>
              <a:t>een</a:t>
            </a:r>
            <a:r>
              <a:rPr lang="en-US"/>
              <a:t> film – </a:t>
            </a:r>
            <a:r>
              <a:rPr lang="en-US" err="1"/>
              <a:t>klik</a:t>
            </a:r>
            <a:r>
              <a:rPr lang="en-US"/>
              <a:t> op het </a:t>
            </a:r>
            <a:r>
              <a:rPr lang="en-US" err="1"/>
              <a:t>icoontje</a:t>
            </a:r>
            <a:r>
              <a:rPr lang="en-US"/>
              <a:t> </a:t>
            </a:r>
            <a:r>
              <a:rPr lang="en-US" err="1"/>
              <a:t>hieronder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0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2" y="3454402"/>
            <a:ext cx="15408000" cy="58378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5"/>
            <a:r>
              <a:rPr lang="en-US" dirty="0" err="1"/>
              <a:t>Normale</a:t>
            </a:r>
            <a:r>
              <a:rPr lang="en-US" dirty="0"/>
              <a:t> </a:t>
            </a:r>
            <a:r>
              <a:rPr lang="en-US" dirty="0" err="1"/>
              <a:t>broodtekst</a:t>
            </a:r>
            <a:endParaRPr lang="en-US" dirty="0"/>
          </a:p>
          <a:p>
            <a:pPr lvl="6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  <a:p>
            <a:pPr lvl="7"/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8"/>
            <a:r>
              <a:rPr lang="en-US" dirty="0"/>
              <a:t>Bullet </a:t>
            </a:r>
            <a:r>
              <a:rPr lang="en-US" dirty="0" err="1"/>
              <a:t>kleiner</a:t>
            </a:r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2520000"/>
            <a:ext cx="15408000" cy="28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0" y="5760000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fld id="{64935C11-25DD-4138-86C4-F9897470930B}" type="datetime1">
              <a:rPr lang="nl-BE" smtClean="0"/>
              <a:t>27/11/2025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4800" y="9292274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000" y="9292274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928-941E-4114-ADAE-BFAF879226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9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/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sz="5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1872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3744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◦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5616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1371600" rtl="0" eaLnBrk="1" latinLnBrk="0" hangingPunct="1">
        <a:lnSpc>
          <a:spcPct val="114000"/>
        </a:lnSpc>
        <a:spcBef>
          <a:spcPts val="3600"/>
        </a:spcBef>
        <a:buClr>
          <a:schemeClr val="tx1"/>
        </a:buClr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114000"/>
        </a:lnSpc>
        <a:spcBef>
          <a:spcPts val="2800"/>
        </a:spcBef>
        <a:buClr>
          <a:schemeClr val="tx1"/>
        </a:buClr>
        <a:buFont typeface="Arial" panose="020B0604020202020204" pitchFamily="34" charset="0"/>
        <a:buNone/>
        <a:defRPr sz="2800" b="1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2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0" y="921600"/>
            <a:ext cx="16488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000" y="3247200"/>
            <a:ext cx="16488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Ondertitel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5"/>
            <a:r>
              <a:rPr lang="en-US" err="1"/>
              <a:t>Normale</a:t>
            </a:r>
            <a:r>
              <a:rPr lang="en-US"/>
              <a:t> </a:t>
            </a:r>
            <a:r>
              <a:rPr lang="en-US" err="1"/>
              <a:t>broodtekst</a:t>
            </a:r>
            <a:endParaRPr lang="en-US"/>
          </a:p>
          <a:p>
            <a:pPr lvl="6"/>
            <a:r>
              <a:rPr lang="en-US" err="1"/>
              <a:t>Kleinere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  <a:p>
            <a:pPr lvl="7"/>
            <a:r>
              <a:rPr lang="en-US" err="1"/>
              <a:t>Kleinere</a:t>
            </a:r>
            <a:r>
              <a:rPr lang="en-US"/>
              <a:t> </a:t>
            </a:r>
            <a:r>
              <a:rPr lang="en-US" err="1"/>
              <a:t>tekst</a:t>
            </a:r>
            <a:endParaRPr lang="en-US"/>
          </a:p>
          <a:p>
            <a:pPr lvl="8"/>
            <a:r>
              <a:rPr lang="en-US"/>
              <a:t>Bullet </a:t>
            </a:r>
            <a:r>
              <a:rPr lang="en-US" err="1"/>
              <a:t>kleiner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000" y="9292274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D4C9E-F65A-49D5-80C5-22F60991B337}" type="datetime1">
              <a:rPr lang="nl-BE" smtClean="0"/>
              <a:t>27/11/2025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4800" y="9292274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7000" y="9292274"/>
            <a:ext cx="41148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B928-941E-4114-ADAE-BFAF879226BF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771C2B-8C08-C84C-ADA3-86B7CDA1F7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133" y="9237658"/>
            <a:ext cx="2006266" cy="6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ftr="0"/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1872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3744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◦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561600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1371600" rtl="0" eaLnBrk="1" latinLnBrk="0" hangingPunct="1">
        <a:lnSpc>
          <a:spcPct val="114000"/>
        </a:lnSpc>
        <a:spcBef>
          <a:spcPts val="3600"/>
        </a:spcBef>
        <a:buClr>
          <a:schemeClr val="tx1"/>
        </a:buClr>
        <a:buFont typeface="Arial" panose="020B0604020202020204" pitchFamily="34" charset="0"/>
        <a:buNone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114000"/>
        </a:lnSpc>
        <a:spcBef>
          <a:spcPts val="2800"/>
        </a:spcBef>
        <a:buClr>
          <a:schemeClr val="tx1"/>
        </a:buClr>
        <a:buFont typeface="Arial" panose="020B0604020202020204" pitchFamily="34" charset="0"/>
        <a:buNone/>
        <a:defRPr sz="2800" b="1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0" indent="-288000" algn="l" defTabSz="1371600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Font typeface="Lucida Sans Unicode" panose="020B0602030504020204" pitchFamily="34" charset="0"/>
        <a:buChar char="▸"/>
        <a:defRPr sz="2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projecten/bewegen-op-verwijzing/bov-coache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bewegenopverwijzing.be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ezondleven.be/files/beweging/aanbevelingen-bsg-volwassenen-en-jeugd.pdf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gezondleven.be/files/beweging/aanbevelingen-bsg-volwassenen-en-jeugd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gezondleven.be/files/beweging/aanbevelingen-bsg-volwassenen-en-jeugd.pdf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gezondleven.be/files/beweging/aanbevelingen-bsg-volwassenen-en-jeugd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wegenbijziekte.b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D464A318-AA96-4A79-B23E-2C581967D2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50" y="0"/>
            <a:ext cx="12902900" cy="102870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57DF9A6-85A0-4062-BCB5-E3B2FACA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25" y="5604480"/>
            <a:ext cx="7891450" cy="1440000"/>
          </a:xfrm>
        </p:spPr>
        <p:txBody>
          <a:bodyPr/>
          <a:lstStyle/>
          <a:p>
            <a:r>
              <a:rPr lang="nl-BE" dirty="0"/>
              <a:t>Bewegen Op Verwijzing</a:t>
            </a:r>
          </a:p>
        </p:txBody>
      </p:sp>
    </p:spTree>
    <p:extLst>
      <p:ext uri="{BB962C8B-B14F-4D97-AF65-F5344CB8AC3E}">
        <p14:creationId xmlns:p14="http://schemas.microsoft.com/office/powerpoint/2010/main" val="260162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000" y="541265"/>
            <a:ext cx="4877672" cy="110449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Vast verloop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837C789-C097-41A2-8C42-843FE2E616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1291" b="5089"/>
          <a:stretch/>
        </p:blipFill>
        <p:spPr>
          <a:xfrm>
            <a:off x="11477979" y="103048"/>
            <a:ext cx="5370022" cy="9976400"/>
          </a:xfrm>
          <a:prstGeom prst="rect">
            <a:avLst/>
          </a:prstGeom>
        </p:spPr>
      </p:pic>
      <p:sp>
        <p:nvSpPr>
          <p:cNvPr id="20" name="Tijdelijke aanduiding voor inhoud 14">
            <a:extLst>
              <a:ext uri="{FF2B5EF4-FFF2-40B4-BE49-F238E27FC236}">
                <a16:creationId xmlns:a16="http://schemas.microsoft.com/office/drawing/2014/main" id="{80A0E140-6C63-4F72-B5E5-A14405A05602}"/>
              </a:ext>
            </a:extLst>
          </p:cNvPr>
          <p:cNvSpPr txBox="1">
            <a:spLocks/>
          </p:cNvSpPr>
          <p:nvPr/>
        </p:nvSpPr>
        <p:spPr>
          <a:xfrm>
            <a:off x="997041" y="2050168"/>
            <a:ext cx="10322894" cy="4799520"/>
          </a:xfrm>
          <a:prstGeom prst="rect">
            <a:avLst/>
          </a:prstGeom>
        </p:spPr>
        <p:txBody>
          <a:bodyPr lIns="182880" tIns="91440" rIns="182880" bIns="91440" anchor="t"/>
          <a:lstStyle>
            <a:lvl1pPr marL="17145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36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72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◦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0800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140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-14400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Lucida Sans Unicode" panose="020B0602030504020204" pitchFamily="34" charset="0"/>
              <a:buChar char="▸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Doorverwijzer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maakt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verwijsbrief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op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Deelnemer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maakt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afspraak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Samen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beweegplan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maken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= </a:t>
            </a:r>
            <a:r>
              <a:rPr lang="en-GB" sz="3200" b="1" dirty="0" err="1">
                <a:solidFill>
                  <a:srgbClr val="2C2A29"/>
                </a:solidFill>
                <a:latin typeface="Lucida Sans Unicode"/>
              </a:rPr>
              <a:t>maatwerk</a:t>
            </a:r>
            <a:endParaRPr lang="en-GB" sz="3200" b="1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Deelnemer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probeert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uit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coach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Actieve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levensstijl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zonder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coach</a:t>
            </a: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740410" indent="-685800" defTabSz="1371600">
              <a:buClr>
                <a:srgbClr val="B9CDD3"/>
              </a:buClr>
              <a:buFont typeface="+mj-lt"/>
              <a:buAutoNum type="arabicPeriod"/>
            </a:pP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Opvolging</a:t>
            </a:r>
            <a:r>
              <a:rPr lang="en-GB" sz="3200" dirty="0">
                <a:solidFill>
                  <a:srgbClr val="2C2A29"/>
                </a:solidFill>
                <a:latin typeface="Lucida Sans Unicode"/>
              </a:rPr>
              <a:t> van </a:t>
            </a:r>
            <a:r>
              <a:rPr lang="en-GB" sz="3200" dirty="0" err="1">
                <a:solidFill>
                  <a:srgbClr val="2C2A29"/>
                </a:solidFill>
                <a:latin typeface="Lucida Sans Unicode"/>
              </a:rPr>
              <a:t>doorverwijzer</a:t>
            </a:r>
            <a:endParaRPr lang="en-GB" sz="3200" dirty="0" err="1">
              <a:solidFill>
                <a:srgbClr val="2C2A29"/>
              </a:solidFill>
              <a:latin typeface="Lucida Sans Unicode"/>
              <a:cs typeface="Lucida Sans Unicode"/>
            </a:endParaRPr>
          </a:p>
          <a:p>
            <a:pPr marL="342900" indent="-287020" defTabSz="1371600">
              <a:buClr>
                <a:srgbClr val="B9CDD3"/>
              </a:buClr>
            </a:pPr>
            <a:endParaRPr lang="en-GB" sz="3200" dirty="0">
              <a:solidFill>
                <a:srgbClr val="2C2A29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203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86061" y="3490847"/>
            <a:ext cx="6873239" cy="3917746"/>
          </a:xfrm>
          <a:custGeom>
            <a:avLst/>
            <a:gdLst/>
            <a:ahLst/>
            <a:cxnLst/>
            <a:rect l="l" t="t" r="r" b="b"/>
            <a:pathLst>
              <a:path w="6873239" h="3917746">
                <a:moveTo>
                  <a:pt x="0" y="0"/>
                </a:moveTo>
                <a:lnTo>
                  <a:pt x="6873239" y="0"/>
                </a:lnTo>
                <a:lnTo>
                  <a:pt x="6873239" y="3917746"/>
                </a:lnTo>
                <a:lnTo>
                  <a:pt x="0" y="3917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AutoShape 3"/>
          <p:cNvSpPr/>
          <p:nvPr/>
        </p:nvSpPr>
        <p:spPr>
          <a:xfrm>
            <a:off x="9124950" y="1897380"/>
            <a:ext cx="0" cy="6492240"/>
          </a:xfrm>
          <a:prstGeom prst="line">
            <a:avLst/>
          </a:prstGeom>
          <a:ln w="142875" cap="flat">
            <a:solidFill>
              <a:srgbClr val="F7AC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4" name="Freeform 4"/>
          <p:cNvSpPr/>
          <p:nvPr/>
        </p:nvSpPr>
        <p:spPr>
          <a:xfrm>
            <a:off x="1852769" y="3490847"/>
            <a:ext cx="5330997" cy="3917746"/>
          </a:xfrm>
          <a:custGeom>
            <a:avLst/>
            <a:gdLst/>
            <a:ahLst/>
            <a:cxnLst/>
            <a:rect l="l" t="t" r="r" b="b"/>
            <a:pathLst>
              <a:path w="5330997" h="3917746">
                <a:moveTo>
                  <a:pt x="0" y="0"/>
                </a:moveTo>
                <a:lnTo>
                  <a:pt x="5330998" y="0"/>
                </a:lnTo>
                <a:lnTo>
                  <a:pt x="5330998" y="3917746"/>
                </a:lnTo>
                <a:lnTo>
                  <a:pt x="0" y="3917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3810414" y="1527810"/>
            <a:ext cx="1188641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2017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15022" y="1527810"/>
            <a:ext cx="1188641" cy="66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882" y="3824654"/>
            <a:ext cx="4981470" cy="49814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419" r="-441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D076CE-8DA4-BB1C-18E1-BBE71D49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1220492"/>
            <a:ext cx="6506260" cy="7883313"/>
          </a:xfrm>
          <a:prstGeom prst="rect">
            <a:avLst/>
          </a:prstGeom>
        </p:spPr>
      </p:pic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818742BA-7B7F-BF36-2EC3-AB0F26A0E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740" y="520630"/>
            <a:ext cx="6506261" cy="9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8A2CA9-CCDE-7CFC-1222-B1FB97B39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6" y="1392768"/>
            <a:ext cx="8178024" cy="80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72113" y="-290146"/>
            <a:ext cx="4114800" cy="4114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r="-6146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84017" y="1028700"/>
            <a:ext cx="4228974" cy="42289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14821" b="-1482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35882" y="3824654"/>
            <a:ext cx="4981470" cy="49814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419" r="-441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17352" y="6924696"/>
            <a:ext cx="3362304" cy="336230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8333" r="-17426" b="-11609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5191" r="-519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40" r="-184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39511" y="2218864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501" r="-350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1100" y="529213"/>
            <a:ext cx="5246370" cy="52463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191" r="-5191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90" y="735784"/>
            <a:ext cx="18264110" cy="3538671"/>
          </a:xfrm>
          <a:custGeom>
            <a:avLst/>
            <a:gdLst/>
            <a:ahLst/>
            <a:cxnLst/>
            <a:rect l="l" t="t" r="r" b="b"/>
            <a:pathLst>
              <a:path w="18264110" h="3538671">
                <a:moveTo>
                  <a:pt x="0" y="0"/>
                </a:moveTo>
                <a:lnTo>
                  <a:pt x="18264110" y="0"/>
                </a:lnTo>
                <a:lnTo>
                  <a:pt x="18264110" y="3538672"/>
                </a:lnTo>
                <a:lnTo>
                  <a:pt x="0" y="3538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579F90E3-2EF2-9BC4-BBD2-84C2037A9EB5}"/>
              </a:ext>
            </a:extLst>
          </p:cNvPr>
          <p:cNvSpPr txBox="1">
            <a:spLocks/>
          </p:cNvSpPr>
          <p:nvPr/>
        </p:nvSpPr>
        <p:spPr>
          <a:xfrm>
            <a:off x="5715000" y="4991100"/>
            <a:ext cx="6934200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Master in de </a:t>
            </a:r>
            <a:r>
              <a:rPr lang="nl-BE" sz="4000" noProof="0" dirty="0" err="1"/>
              <a:t>bewegings</a:t>
            </a:r>
            <a:r>
              <a:rPr lang="en-GB" sz="4000" dirty="0"/>
              <a:t>-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sportwetenschappen</a:t>
            </a:r>
            <a:endParaRPr lang="en-GB" sz="4000" dirty="0"/>
          </a:p>
          <a:p>
            <a:r>
              <a:rPr lang="en-GB" sz="4000" dirty="0" err="1"/>
              <a:t>Bewegen</a:t>
            </a:r>
            <a:r>
              <a:rPr lang="en-GB" sz="4000" dirty="0"/>
              <a:t> Op </a:t>
            </a:r>
            <a:r>
              <a:rPr lang="en-GB" sz="4000" dirty="0" err="1"/>
              <a:t>Verwijzing</a:t>
            </a:r>
            <a:r>
              <a:rPr lang="en-GB" sz="4000" dirty="0"/>
              <a:t>-coach </a:t>
            </a:r>
            <a:r>
              <a:rPr lang="en-GB" sz="4000" dirty="0" err="1"/>
              <a:t>Ninove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Geraardsbergen</a:t>
            </a:r>
            <a:endParaRPr lang="en-GB" sz="4000" dirty="0"/>
          </a:p>
          <a:p>
            <a:r>
              <a:rPr lang="en-GB" sz="4000" dirty="0" err="1"/>
              <a:t>Therapeutisch</a:t>
            </a:r>
            <a:r>
              <a:rPr lang="en-GB" sz="4000" dirty="0"/>
              <a:t> </a:t>
            </a:r>
            <a:r>
              <a:rPr lang="en-GB" sz="4000" dirty="0" err="1"/>
              <a:t>medewerker</a:t>
            </a:r>
            <a:r>
              <a:rPr lang="en-GB" sz="4000" dirty="0"/>
              <a:t> in </a:t>
            </a:r>
            <a:r>
              <a:rPr lang="en-GB" sz="4000" dirty="0" err="1"/>
              <a:t>Psychiatrie</a:t>
            </a:r>
            <a:endParaRPr lang="en-GB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6813"/>
            <a:ext cx="5246370" cy="52463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40" r="-1840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39511" y="2218864"/>
            <a:ext cx="5246370" cy="524637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7777" r="-17777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50322" y="4352192"/>
            <a:ext cx="5246370" cy="52463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7114" b="-7114"/>
              </a:stretch>
            </a:blipFill>
          </p:spPr>
          <p:txBody>
            <a:bodyPr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BF5D-7F7A-42B1-C3D4-91090ADA3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8635D7-CA6D-962D-1D0C-D4290B3C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1598"/>
            <a:ext cx="10469880" cy="945301"/>
          </a:xfrm>
        </p:spPr>
        <p:txBody>
          <a:bodyPr>
            <a:noAutofit/>
          </a:bodyPr>
          <a:lstStyle/>
          <a:p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Groepssessies</a:t>
            </a:r>
            <a:endParaRPr lang="en-GB" sz="5400" b="1" dirty="0">
              <a:solidFill>
                <a:srgbClr val="B2CFD6"/>
              </a:solidFill>
              <a:latin typeface="Lucida Sans Unicode (Koppen)"/>
            </a:endParaRP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BAE0AA6C-FA7C-4D91-CB51-70F90AF9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87" y="2705100"/>
            <a:ext cx="16836480" cy="5760000"/>
          </a:xfrm>
        </p:spPr>
        <p:txBody>
          <a:bodyPr/>
          <a:lstStyle/>
          <a:p>
            <a:r>
              <a:rPr lang="en-GB" sz="4000" b="1" dirty="0">
                <a:latin typeface="Lucida Sans Unicode (Hoofdtekst)"/>
              </a:rPr>
              <a:t> 3 tot 10 </a:t>
            </a:r>
            <a:r>
              <a:rPr lang="en-GB" sz="4000" b="1" dirty="0" err="1">
                <a:latin typeface="Lucida Sans Unicode (Hoofdtekst)"/>
              </a:rPr>
              <a:t>personen</a:t>
            </a:r>
            <a:r>
              <a:rPr lang="en-GB" sz="4000" b="1" dirty="0">
                <a:latin typeface="Lucida Sans Unicode (Hoofdtekst)"/>
              </a:rPr>
              <a:t> </a:t>
            </a:r>
          </a:p>
          <a:p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Zelfde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inhoud</a:t>
            </a:r>
            <a:endParaRPr lang="en-GB" sz="4000" b="1" dirty="0">
              <a:latin typeface="Lucida Sans Unicode (Hoofdtekst)"/>
            </a:endParaRPr>
          </a:p>
          <a:p>
            <a:r>
              <a:rPr lang="en-GB" sz="4000" b="1" dirty="0">
                <a:latin typeface="Lucida Sans Unicode (Hoofdtekst)"/>
              </a:rPr>
              <a:t> Max 1 u45 per </a:t>
            </a:r>
            <a:r>
              <a:rPr lang="en-GB" sz="4000" b="1" dirty="0" err="1">
                <a:latin typeface="Lucida Sans Unicode (Hoofdtekst)"/>
              </a:rPr>
              <a:t>sessie</a:t>
            </a:r>
            <a:endParaRPr lang="en-GB" sz="4000" dirty="0">
              <a:latin typeface="Lucida Sans Unicode (Hoofdtekst)"/>
            </a:endParaRPr>
          </a:p>
          <a:p>
            <a:pPr marL="1584000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373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F4D72-CDFE-4D2B-870E-16DA6F09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Kostprijs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deelnemer</a:t>
            </a:r>
            <a:r>
              <a:rPr lang="en-GB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9623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C6A9055-3F3E-237F-D163-462B391F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97" y="2978037"/>
            <a:ext cx="15348606" cy="4330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B93AF-528F-8A6C-105D-0CAA1404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DD024-F1A7-7705-1A42-C8A5C735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Hoe </a:t>
            </a:r>
            <a:r>
              <a:rPr lang="en-GB" dirty="0" err="1"/>
              <a:t>werkt</a:t>
            </a:r>
            <a:r>
              <a:rPr lang="en-GB" dirty="0"/>
              <a:t> het </a:t>
            </a:r>
            <a:r>
              <a:rPr lang="en-GB" dirty="0" err="1"/>
              <a:t>puntensysteem</a:t>
            </a:r>
            <a:r>
              <a:rPr lang="en-GB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44491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D37C2A-CA75-A948-D3A4-0DBACB0B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76300"/>
            <a:ext cx="6172200" cy="812216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34F3A4-6BC3-FCC9-CB20-3DB06F70EDAE}"/>
              </a:ext>
            </a:extLst>
          </p:cNvPr>
          <p:cNvSpPr txBox="1"/>
          <p:nvPr/>
        </p:nvSpPr>
        <p:spPr>
          <a:xfrm>
            <a:off x="8686800" y="4666446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Een verwijsbrief geldt voor 2 kalenderjaren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Datum eerste gesprek telt als start</a:t>
            </a:r>
          </a:p>
        </p:txBody>
      </p:sp>
    </p:spTree>
    <p:extLst>
      <p:ext uri="{BB962C8B-B14F-4D97-AF65-F5344CB8AC3E}">
        <p14:creationId xmlns:p14="http://schemas.microsoft.com/office/powerpoint/2010/main" val="381945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6AC1-AB02-AB89-20B5-494B2968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225EC-EA15-E0B6-A244-6D43BB68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Hoe </a:t>
            </a:r>
            <a:r>
              <a:rPr lang="en-GB" dirty="0" err="1"/>
              <a:t>maak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verwijsbrief</a:t>
            </a:r>
            <a:r>
              <a:rPr lang="en-GB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77503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A00C-C86A-57F0-47E0-7AE102A99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8F76501A-46E3-10CA-92D3-A0C0516D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1598"/>
            <a:ext cx="10469880" cy="945301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Hoe </a:t>
            </a:r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maak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 je </a:t>
            </a:r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een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 </a:t>
            </a:r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verwijsbrief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? 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7E7146DA-9F15-7BA4-6CD0-6C976D37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247200"/>
            <a:ext cx="16836480" cy="5760000"/>
          </a:xfrm>
        </p:spPr>
        <p:txBody>
          <a:bodyPr/>
          <a:lstStyle/>
          <a:p>
            <a:r>
              <a:rPr lang="en-GB" sz="4000" b="1" dirty="0">
                <a:latin typeface="Lucida Sans Unicode (Hoofdtekst)"/>
              </a:rPr>
              <a:t> Online </a:t>
            </a:r>
            <a:r>
              <a:rPr lang="en-GB" sz="4000" b="1" dirty="0" err="1">
                <a:latin typeface="Lucida Sans Unicode (Hoofdtekst)"/>
              </a:rPr>
              <a:t>verwijsbrief</a:t>
            </a:r>
            <a:endParaRPr lang="en-GB" sz="4000" b="1" dirty="0">
              <a:latin typeface="Lucida Sans Unicode (Hoofdtekst)"/>
            </a:endParaRPr>
          </a:p>
          <a:p>
            <a:endParaRPr lang="en-GB" sz="4000" b="1" dirty="0">
              <a:latin typeface="Lucida Sans Unicode (Hoofdtekst)"/>
            </a:endParaRPr>
          </a:p>
          <a:p>
            <a:endParaRPr lang="en-GB" sz="4000" b="1" dirty="0">
              <a:latin typeface="Lucida Sans Unicode (Hoofdtekst)"/>
            </a:endParaRPr>
          </a:p>
          <a:p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Geschreven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verwijsbrief</a:t>
            </a:r>
            <a:endParaRPr lang="en-GB" sz="4000" dirty="0">
              <a:latin typeface="Lucida Sans Unicode (Hoofdtekst)"/>
            </a:endParaRPr>
          </a:p>
          <a:p>
            <a:pPr lvl="1"/>
            <a:r>
              <a:rPr lang="nl-NL" sz="3600" dirty="0">
                <a:latin typeface="Lucida Sans Unicode (Hoofdtekst)"/>
              </a:rPr>
              <a:t>Identificatiegegevens als verwijzer en Riziv-nummer</a:t>
            </a:r>
          </a:p>
          <a:p>
            <a:pPr lvl="1"/>
            <a:r>
              <a:rPr lang="nl-NL" sz="3600" dirty="0">
                <a:latin typeface="Lucida Sans Unicode (Hoofdtekst)"/>
              </a:rPr>
              <a:t>De identiteit van de patiënt</a:t>
            </a:r>
          </a:p>
          <a:p>
            <a:pPr lvl="1"/>
            <a:r>
              <a:rPr lang="nl-NL" sz="3600" dirty="0">
                <a:latin typeface="Lucida Sans Unicode (Hoofdtekst)"/>
              </a:rPr>
              <a:t>De vermelding dat de patiënt onvoldoende beweegt of te lang stilzit</a:t>
            </a:r>
          </a:p>
          <a:p>
            <a:pPr lvl="1"/>
            <a:r>
              <a:rPr lang="nl-BE" sz="3600" dirty="0"/>
              <a:t>(+ handtekening)</a:t>
            </a:r>
          </a:p>
          <a:p>
            <a:pPr marL="1584000" lvl="1" indent="0">
              <a:buNone/>
            </a:pPr>
            <a:endParaRPr lang="en-GB" sz="3600" dirty="0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C0BE2BD0-475C-3D77-F98F-42F20AB8F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805" y="395508"/>
            <a:ext cx="2855010" cy="1052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33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07385F7-EA14-EAD0-1908-847F52D42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1" y="547046"/>
            <a:ext cx="18147658" cy="91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7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3E3D04-F40E-7F54-A2EE-2EE97560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8" y="570862"/>
            <a:ext cx="18185763" cy="914527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EB38C27-30E3-2251-F996-1A2434D504FC}"/>
              </a:ext>
            </a:extLst>
          </p:cNvPr>
          <p:cNvSpPr/>
          <p:nvPr/>
        </p:nvSpPr>
        <p:spPr>
          <a:xfrm>
            <a:off x="9144000" y="3924300"/>
            <a:ext cx="8305800" cy="411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3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88714" y="1061654"/>
            <a:ext cx="6734461" cy="7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Bewegen</a:t>
            </a:r>
            <a:r>
              <a:rPr lang="en-US" sz="4200" b="1" dirty="0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 Op </a:t>
            </a:r>
            <a:r>
              <a:rPr lang="en-US" sz="4200" b="1" dirty="0" err="1">
                <a:solidFill>
                  <a:srgbClr val="000000"/>
                </a:solidFill>
                <a:latin typeface="Lucida Sans Unicode (Koppen)"/>
                <a:ea typeface="Muli Bold"/>
                <a:cs typeface="Muli Bold"/>
                <a:sym typeface="Muli Bold"/>
              </a:rPr>
              <a:t>Verwijzing</a:t>
            </a:r>
            <a:endParaRPr lang="en-US" sz="4200" b="1" dirty="0">
              <a:solidFill>
                <a:srgbClr val="000000"/>
              </a:solidFill>
              <a:latin typeface="Lucida Sans Unicode (Koppen)"/>
              <a:ea typeface="Muli Bold"/>
              <a:cs typeface="Muli Bold"/>
              <a:sym typeface="Muli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3890" y="7100815"/>
            <a:ext cx="18264110" cy="2808107"/>
          </a:xfrm>
          <a:custGeom>
            <a:avLst/>
            <a:gdLst/>
            <a:ahLst/>
            <a:cxnLst/>
            <a:rect l="l" t="t" r="r" b="b"/>
            <a:pathLst>
              <a:path w="18264110" h="2808107">
                <a:moveTo>
                  <a:pt x="0" y="0"/>
                </a:moveTo>
                <a:lnTo>
                  <a:pt x="18264110" y="0"/>
                </a:lnTo>
                <a:lnTo>
                  <a:pt x="18264110" y="2808107"/>
                </a:lnTo>
                <a:lnTo>
                  <a:pt x="0" y="2808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2967801" y="3119783"/>
            <a:ext cx="12352397" cy="161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5"/>
              </a:lnSpc>
              <a:spcBef>
                <a:spcPct val="0"/>
              </a:spcBef>
            </a:pPr>
            <a:r>
              <a:rPr lang="nl-NL" sz="3600" dirty="0">
                <a:solidFill>
                  <a:srgbClr val="000000"/>
                </a:solidFill>
                <a:latin typeface="Lucida Sans Unicode (Hoofdtekst)"/>
                <a:ea typeface="Muli"/>
                <a:cs typeface="Muli"/>
                <a:sym typeface="Muli"/>
              </a:rPr>
              <a:t>Bewegen Op Verwijzing helpt mensen op weg naar een actiever leven aan de hand van professionele coaching en een beweegplan op maat.</a:t>
            </a:r>
            <a:endParaRPr lang="en-US" sz="3600" dirty="0">
              <a:solidFill>
                <a:srgbClr val="000000"/>
              </a:solidFill>
              <a:latin typeface="Lucida Sans Unicode (Hoofdtekst)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58F84D-7906-8899-ECAF-E5A64229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83"/>
            <a:ext cx="18185763" cy="920243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7EFF808-30EB-0ADE-FB65-827AD4A73B7C}"/>
              </a:ext>
            </a:extLst>
          </p:cNvPr>
          <p:cNvSpPr/>
          <p:nvPr/>
        </p:nvSpPr>
        <p:spPr>
          <a:xfrm>
            <a:off x="4724400" y="8724900"/>
            <a:ext cx="22098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3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73C9FEB-A023-92DB-2CEE-BE2A30332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" y="647072"/>
            <a:ext cx="18176237" cy="89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7FAFB76-2D16-0D4A-698F-B32CEC42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15" y="0"/>
            <a:ext cx="842040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D86609-F111-1F1D-295E-F1351B6B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42900"/>
            <a:ext cx="1089480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3CDEBB-25CA-AC02-8AAD-0AF38299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37" y="419100"/>
            <a:ext cx="6957325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7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411026AF-DA8B-4116-8AD1-0569BD56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1598"/>
            <a:ext cx="7879080" cy="945301"/>
          </a:xfrm>
        </p:spPr>
        <p:txBody>
          <a:bodyPr>
            <a:noAutofit/>
          </a:bodyPr>
          <a:lstStyle/>
          <a:p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Afspraak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 </a:t>
            </a:r>
            <a:r>
              <a:rPr lang="en-GB" sz="5400" b="1" dirty="0" err="1">
                <a:solidFill>
                  <a:srgbClr val="B2CFD6"/>
                </a:solidFill>
                <a:latin typeface="Lucida Sans Unicode (Koppen)"/>
              </a:rPr>
              <a:t>maken</a:t>
            </a:r>
            <a:r>
              <a:rPr lang="en-GB" sz="5400" b="1" dirty="0">
                <a:solidFill>
                  <a:srgbClr val="B2CFD6"/>
                </a:solidFill>
                <a:latin typeface="Lucida Sans Unicode (Koppen)"/>
              </a:rPr>
              <a:t>? 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2C9222B8-6243-481C-BBE4-B11A4E9A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247200"/>
            <a:ext cx="16836480" cy="5760000"/>
          </a:xfrm>
        </p:spPr>
        <p:txBody>
          <a:bodyPr/>
          <a:lstStyle/>
          <a:p>
            <a:r>
              <a:rPr lang="en-GB" sz="4000" b="1" dirty="0">
                <a:latin typeface="Lucida Sans Unicode (Hoofdtekst)"/>
              </a:rPr>
              <a:t>Met </a:t>
            </a:r>
            <a:r>
              <a:rPr lang="en-GB" sz="4000" b="1" dirty="0" err="1">
                <a:latin typeface="Lucida Sans Unicode (Hoofdtekst)"/>
              </a:rPr>
              <a:t>een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b="1" dirty="0" err="1">
                <a:latin typeface="Lucida Sans Unicode (Hoofdtekst)"/>
              </a:rPr>
              <a:t>verwijsbrief</a:t>
            </a:r>
            <a:r>
              <a:rPr lang="en-GB" sz="4000" b="1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kan</a:t>
            </a:r>
            <a:r>
              <a:rPr lang="en-GB" sz="4000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een</a:t>
            </a:r>
            <a:r>
              <a:rPr lang="en-GB" sz="4000" dirty="0">
                <a:latin typeface="Lucida Sans Unicode (Hoofdtekst)"/>
              </a:rPr>
              <a:t> </a:t>
            </a:r>
            <a:r>
              <a:rPr lang="en-GB" sz="4000" dirty="0" err="1">
                <a:latin typeface="Lucida Sans Unicode (Hoofdtekst)"/>
              </a:rPr>
              <a:t>deelnemer</a:t>
            </a:r>
            <a:r>
              <a:rPr lang="en-GB" sz="4000" dirty="0">
                <a:latin typeface="Lucida Sans Unicode (Hoofdtekst)"/>
              </a:rPr>
              <a:t> contact </a:t>
            </a:r>
            <a:r>
              <a:rPr lang="en-GB" sz="4000" dirty="0" err="1">
                <a:latin typeface="Lucida Sans Unicode (Hoofdtekst)"/>
              </a:rPr>
              <a:t>opnemen</a:t>
            </a:r>
            <a:r>
              <a:rPr lang="en-GB" sz="4000" dirty="0">
                <a:latin typeface="Lucida Sans Unicode (Hoofdtekst)"/>
              </a:rPr>
              <a:t> met </a:t>
            </a:r>
            <a:r>
              <a:rPr lang="en-GB" sz="4000" dirty="0" err="1">
                <a:latin typeface="Lucida Sans Unicode (Hoofdtekst)"/>
              </a:rPr>
              <a:t>een</a:t>
            </a:r>
            <a:r>
              <a:rPr lang="en-GB" sz="4000" dirty="0">
                <a:latin typeface="Lucida Sans Unicode (Hoofdtekst)"/>
              </a:rPr>
              <a:t> coach: </a:t>
            </a:r>
          </a:p>
          <a:p>
            <a:endParaRPr lang="en-GB" sz="4000" dirty="0">
              <a:latin typeface="Lucida Sans Unicode (Hoofdtekst)"/>
            </a:endParaRPr>
          </a:p>
          <a:p>
            <a:pPr lvl="1"/>
            <a:r>
              <a:rPr lang="en-GB" sz="3600" dirty="0" err="1">
                <a:latin typeface="Lucida Sans Unicode (Hoofdtekst)"/>
              </a:rPr>
              <a:t>Bellen</a:t>
            </a:r>
            <a:r>
              <a:rPr lang="en-GB" sz="3600" dirty="0">
                <a:latin typeface="Lucida Sans Unicode (Hoofdtekst)"/>
              </a:rPr>
              <a:t> </a:t>
            </a:r>
          </a:p>
          <a:p>
            <a:pPr lvl="1"/>
            <a:r>
              <a:rPr lang="en-GB" sz="3600" dirty="0" err="1">
                <a:latin typeface="Lucida Sans Unicode (Hoofdtekst)"/>
              </a:rPr>
              <a:t>Sms</a:t>
            </a:r>
            <a:r>
              <a:rPr lang="en-GB" sz="3600" dirty="0">
                <a:latin typeface="Lucida Sans Unicode (Hoofdtekst)"/>
              </a:rPr>
              <a:t> ‘Bewegen’</a:t>
            </a:r>
          </a:p>
          <a:p>
            <a:pPr lvl="1"/>
            <a:r>
              <a:rPr lang="en-GB" sz="3600" dirty="0">
                <a:latin typeface="Lucida Sans Unicode (Hoofdtekst)"/>
              </a:rPr>
              <a:t>E-mail</a:t>
            </a:r>
          </a:p>
          <a:p>
            <a:pPr lvl="1"/>
            <a:r>
              <a:rPr lang="en-GB" sz="3600" dirty="0">
                <a:latin typeface="Lucida Sans Unicode (Hoofdtekst)"/>
              </a:rPr>
              <a:t>Via website </a:t>
            </a:r>
          </a:p>
          <a:p>
            <a:pPr marL="1584000" lvl="1" indent="0">
              <a:buNone/>
            </a:pPr>
            <a:endParaRPr lang="en-GB" sz="3600" dirty="0"/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B213C4BB-52E3-47BF-ABF5-89AC6FA35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805" y="395508"/>
            <a:ext cx="2855010" cy="10521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658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0D06020-AC0F-D00C-F614-AA5747A8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7E1EC6-2212-1093-2443-0740AF840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468696-FC11-D1BC-9FCC-3C9C27E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" y="942388"/>
            <a:ext cx="18195289" cy="840222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A0D109-C775-BB23-9B8F-0B0E33E14980}"/>
              </a:ext>
            </a:extLst>
          </p:cNvPr>
          <p:cNvSpPr txBox="1"/>
          <p:nvPr/>
        </p:nvSpPr>
        <p:spPr>
          <a:xfrm>
            <a:off x="1524000" y="9486900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3"/>
              </a:rPr>
              <a:t>https://www.gezondleven.be/projecten/bewegen-op-verwijzing/bov-coaches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830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99B7932-50E4-2106-89C8-575668CCD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6B0F46-910E-ADC2-195C-997B68F89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2BE43E-01BD-D4CF-5FB2-26E2F174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" y="913809"/>
            <a:ext cx="18271500" cy="845938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56B8176-BD87-BDDE-FE56-0E449154814B}"/>
              </a:ext>
            </a:extLst>
          </p:cNvPr>
          <p:cNvSpPr/>
          <p:nvPr/>
        </p:nvSpPr>
        <p:spPr>
          <a:xfrm>
            <a:off x="13792200" y="6286500"/>
            <a:ext cx="1676400" cy="54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0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6668047-E0DD-7CD7-215E-FE5D53FC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-134380"/>
            <a:ext cx="10080811" cy="10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4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EB79E1A-9EB1-4D3D-99FF-B7BD66E8E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65984" cy="10287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6CCE5F8-F1D4-4C42-93CF-E06F4DAD6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84" y="0"/>
            <a:ext cx="717878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C13D3-2B62-428F-AB58-831D841F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77" y="4404600"/>
            <a:ext cx="15120000" cy="720000"/>
          </a:xfrm>
        </p:spPr>
        <p:txBody>
          <a:bodyPr/>
          <a:lstStyle/>
          <a:p>
            <a:pPr algn="ctr"/>
            <a:r>
              <a:rPr lang="nl-NL" dirty="0"/>
              <a:t>Voor wie is Bewegen Op Verwijzing</a:t>
            </a:r>
            <a:r>
              <a:rPr lang="en-GB" dirty="0"/>
              <a:t>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131191-E0F5-4CB3-8626-A739CD23D8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732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1514" y="-373010"/>
            <a:ext cx="8580700" cy="10660010"/>
          </a:xfrm>
          <a:custGeom>
            <a:avLst/>
            <a:gdLst/>
            <a:ahLst/>
            <a:cxnLst/>
            <a:rect l="l" t="t" r="r" b="b"/>
            <a:pathLst>
              <a:path w="8580700" h="10660010">
                <a:moveTo>
                  <a:pt x="0" y="0"/>
                </a:moveTo>
                <a:lnTo>
                  <a:pt x="8580700" y="0"/>
                </a:lnTo>
                <a:lnTo>
                  <a:pt x="8580700" y="10660010"/>
                </a:lnTo>
                <a:lnTo>
                  <a:pt x="0" y="10660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4" t="-32994" b="-42066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9D528D-5CFB-48B6-99E3-D9CE578C7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508C98-F0DC-43A1-A974-54C54151A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1346147"/>
            <a:ext cx="7950200" cy="703756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146F46-CE66-4F30-AA2E-A3A2897B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147"/>
            <a:ext cx="11384432" cy="70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36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19034" y="0"/>
            <a:ext cx="8249931" cy="10287000"/>
          </a:xfrm>
          <a:custGeom>
            <a:avLst/>
            <a:gdLst/>
            <a:ahLst/>
            <a:cxnLst/>
            <a:rect l="l" t="t" r="r" b="b"/>
            <a:pathLst>
              <a:path w="8249931" h="10287000">
                <a:moveTo>
                  <a:pt x="0" y="0"/>
                </a:moveTo>
                <a:lnTo>
                  <a:pt x="8249932" y="0"/>
                </a:lnTo>
                <a:lnTo>
                  <a:pt x="82499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787" r="-141" b="-41172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921462CF-7AC1-4021-B5B3-A64708A0B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68" y="29633"/>
            <a:ext cx="14808864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56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BFABC9-056C-4BEC-B3F6-6A471FB7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783500"/>
            <a:ext cx="15120000" cy="720000"/>
          </a:xfrm>
        </p:spPr>
        <p:txBody>
          <a:bodyPr/>
          <a:lstStyle/>
          <a:p>
            <a:r>
              <a:rPr lang="en-GB" dirty="0"/>
              <a:t>Bewegen Op Verwijzing in </a:t>
            </a:r>
            <a:r>
              <a:rPr lang="en-GB" dirty="0" err="1"/>
              <a:t>jouw</a:t>
            </a:r>
            <a:r>
              <a:rPr lang="en-GB" dirty="0"/>
              <a:t> regio!</a:t>
            </a:r>
          </a:p>
        </p:txBody>
      </p:sp>
    </p:spTree>
    <p:extLst>
      <p:ext uri="{BB962C8B-B14F-4D97-AF65-F5344CB8AC3E}">
        <p14:creationId xmlns:p14="http://schemas.microsoft.com/office/powerpoint/2010/main" val="51174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01041A1-8217-2941-B1A4-EA80CF26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66601"/>
            <a:ext cx="8668960" cy="53537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F59BF45-160B-D79C-52E2-6B6703B96AF3}"/>
              </a:ext>
            </a:extLst>
          </p:cNvPr>
          <p:cNvSpPr txBox="1"/>
          <p:nvPr/>
        </p:nvSpPr>
        <p:spPr>
          <a:xfrm>
            <a:off x="9677400" y="2628900"/>
            <a:ext cx="7696200" cy="4172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nl-NL" sz="3200" b="1" i="0" dirty="0">
                <a:solidFill>
                  <a:srgbClr val="373A3C"/>
                </a:solidFill>
                <a:effectLst/>
                <a:latin typeface="Lucida Sans Unicode (Hoofdtekst)"/>
              </a:rPr>
              <a:t>Geraardsbergen: 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r>
              <a:rPr lang="nl-NL" sz="3200" b="0" i="0" dirty="0" err="1">
                <a:solidFill>
                  <a:srgbClr val="373A3C"/>
                </a:solidFill>
                <a:effectLst/>
                <a:latin typeface="Lucida Sans Unicode (Hoofdtekst)"/>
              </a:rPr>
              <a:t>Felicien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</a:t>
            </a:r>
            <a:r>
              <a:rPr lang="nl-NL" sz="3200" b="0" i="0" dirty="0" err="1">
                <a:solidFill>
                  <a:srgbClr val="373A3C"/>
                </a:solidFill>
                <a:effectLst/>
                <a:latin typeface="Lucida Sans Unicode (Hoofdtekst)"/>
              </a:rPr>
              <a:t>Cauwelstraat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39, 9500 Geraardsbergen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(Sporthal De Veldmuis)</a:t>
            </a:r>
            <a:b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</a:br>
            <a:endParaRPr lang="nl-NL" sz="3200" b="0" i="0" dirty="0">
              <a:solidFill>
                <a:srgbClr val="373A3C"/>
              </a:solidFill>
              <a:effectLst/>
              <a:latin typeface="Lucida Sans Unicode (Hoofdtekst)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3200" b="1" i="0" dirty="0">
                <a:solidFill>
                  <a:srgbClr val="373A3C"/>
                </a:solidFill>
                <a:effectLst/>
                <a:latin typeface="Lucida Sans Unicode (Hoofdtekst)"/>
              </a:rPr>
              <a:t>Ninove: </a:t>
            </a:r>
          </a:p>
          <a:p>
            <a:pPr algn="l"/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 Burchtstraat 46, 9400 Ninove</a:t>
            </a:r>
          </a:p>
          <a:p>
            <a:pPr algn="l"/>
            <a:r>
              <a:rPr lang="nl-NL" sz="3200" dirty="0">
                <a:solidFill>
                  <a:srgbClr val="373A3C"/>
                </a:solidFill>
                <a:latin typeface="Lucida Sans Unicode (Hoofdtekst)"/>
              </a:rPr>
              <a:t> (</a:t>
            </a:r>
            <a:r>
              <a:rPr lang="nl-NL" sz="3200" b="0" i="0" dirty="0">
                <a:solidFill>
                  <a:srgbClr val="373A3C"/>
                </a:solidFill>
                <a:effectLst/>
                <a:latin typeface="Lucida Sans Unicode (Hoofdtekst)"/>
              </a:rPr>
              <a:t>Sociaal Huis van Ninove</a:t>
            </a:r>
            <a:r>
              <a:rPr lang="nl-NL" sz="3200" dirty="0">
                <a:solidFill>
                  <a:srgbClr val="373A3C"/>
                </a:solidFill>
                <a:latin typeface="Lucida Sans Unicode (Hoofdtekst)"/>
              </a:rPr>
              <a:t>)</a:t>
            </a:r>
            <a:endParaRPr lang="nl-NL" sz="3200" b="0" i="0" dirty="0">
              <a:solidFill>
                <a:srgbClr val="373A3C"/>
              </a:solidFill>
              <a:effectLst/>
              <a:latin typeface="Lucida Sans Unicode (Hoofdtekst)"/>
            </a:endParaRPr>
          </a:p>
        </p:txBody>
      </p:sp>
    </p:spTree>
    <p:extLst>
      <p:ext uri="{BB962C8B-B14F-4D97-AF65-F5344CB8AC3E}">
        <p14:creationId xmlns:p14="http://schemas.microsoft.com/office/powerpoint/2010/main" val="151441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3B509C-185F-4B55-A403-028B68A5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1"/>
                </a:solidFill>
                <a:latin typeface="Lucida Sans Unicode (Koppen)"/>
              </a:rPr>
              <a:t>Emma Van Gucht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B686DEE-3885-4A41-9AD9-BCA98D9C3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500" y="2305300"/>
            <a:ext cx="8388000" cy="1572704"/>
          </a:xfrm>
        </p:spPr>
        <p:txBody>
          <a:bodyPr/>
          <a:lstStyle/>
          <a:p>
            <a:r>
              <a:rPr lang="en-GB" sz="3200" dirty="0">
                <a:latin typeface="Lucida Sans Unicode (Hoofdtekst)"/>
              </a:rPr>
              <a:t>0472 62 32 41</a:t>
            </a:r>
          </a:p>
          <a:p>
            <a:endParaRPr lang="en-GB" sz="3200" dirty="0">
              <a:latin typeface="Lucida Sans Unicode (Hoofdtekst)"/>
            </a:endParaRPr>
          </a:p>
          <a:p>
            <a:r>
              <a:rPr lang="en-GB" sz="3200" dirty="0">
                <a:latin typeface="Lucida Sans Unicode (Hoofdtekst)"/>
              </a:rPr>
              <a:t>emma.vangucht@bewegenopverwijzing.be</a:t>
            </a:r>
          </a:p>
          <a:p>
            <a:endParaRPr lang="en-GB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9A55568-C804-82AB-B3CD-5B2C84DE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327415"/>
            <a:ext cx="4489743" cy="395576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CC3B45A-B2F6-B586-0052-117C05C245D1}"/>
              </a:ext>
            </a:extLst>
          </p:cNvPr>
          <p:cNvSpPr txBox="1"/>
          <p:nvPr/>
        </p:nvSpPr>
        <p:spPr>
          <a:xfrm>
            <a:off x="914400" y="4620280"/>
            <a:ext cx="9144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400" dirty="0">
                <a:hlinkClick r:id="rId4"/>
              </a:rPr>
              <a:t>www.bewegenopverwijzing.be</a:t>
            </a:r>
            <a:endParaRPr lang="nl-BE" sz="4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823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73FA00E-B50A-455F-BEC2-650FD822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Lucida Sans Unicode (Koppen)"/>
              </a:rPr>
              <a:t>Bedankt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voor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jullie</a:t>
            </a:r>
            <a:r>
              <a:rPr lang="en-GB" dirty="0">
                <a:latin typeface="Lucida Sans Unicode (Koppen)"/>
              </a:rPr>
              <a:t> </a:t>
            </a:r>
            <a:r>
              <a:rPr lang="en-GB" dirty="0" err="1">
                <a:latin typeface="Lucida Sans Unicode (Koppen)"/>
              </a:rPr>
              <a:t>aandacht</a:t>
            </a:r>
            <a:r>
              <a:rPr lang="en-GB" dirty="0">
                <a:latin typeface="Lucida Sans Unicode (Koppen)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605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  <a:latin typeface="+mn-lt"/>
              </a:rPr>
              <a:t>Wie </a:t>
            </a:r>
            <a:r>
              <a:rPr lang="en-GB" sz="6000" dirty="0" err="1">
                <a:solidFill>
                  <a:schemeClr val="tx1"/>
                </a:solidFill>
                <a:latin typeface="+mn-lt"/>
              </a:rPr>
              <a:t>komt</a:t>
            </a:r>
            <a:r>
              <a:rPr lang="en-GB" sz="6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GB" sz="6000" dirty="0" err="1">
                <a:solidFill>
                  <a:schemeClr val="tx1"/>
                </a:solidFill>
                <a:latin typeface="+mn-lt"/>
              </a:rPr>
              <a:t>aanmerking</a:t>
            </a:r>
            <a:r>
              <a:rPr lang="en-GB" sz="6000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A4F93D1-C471-49E7-B6D1-5BA423907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2"/>
              </a:rPr>
              <a:t>aanbeveling</a:t>
            </a:r>
            <a:r>
              <a:rPr lang="en-GB" sz="3600" dirty="0">
                <a:hlinkClick r:id="rId2"/>
              </a:rPr>
              <a:t> beweging en/of </a:t>
            </a:r>
            <a:r>
              <a:rPr lang="en-GB" sz="3600" dirty="0" err="1">
                <a:hlinkClick r:id="rId2"/>
              </a:rPr>
              <a:t>langdurig</a:t>
            </a:r>
            <a:r>
              <a:rPr lang="en-GB" sz="3600" dirty="0">
                <a:hlinkClick r:id="rId2"/>
              </a:rPr>
              <a:t> </a:t>
            </a:r>
            <a:r>
              <a:rPr lang="en-GB" sz="3600" dirty="0" err="1">
                <a:hlinkClick r:id="rId2"/>
              </a:rPr>
              <a:t>zitten</a:t>
            </a:r>
            <a:r>
              <a:rPr lang="en-GB" sz="3600" dirty="0">
                <a:hlinkClick r:id="rId2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CBE192A-E706-48BD-9C38-841866EDA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98" y="2439621"/>
            <a:ext cx="14832712" cy="73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Wie </a:t>
            </a:r>
            <a:r>
              <a:rPr lang="en-GB" sz="6000" dirty="0" err="1">
                <a:solidFill>
                  <a:schemeClr val="tx1"/>
                </a:solidFill>
                <a:latin typeface="Lucida Sans Unicode (Koppen)"/>
              </a:rPr>
              <a:t>komt</a:t>
            </a:r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 in </a:t>
            </a:r>
            <a:r>
              <a:rPr lang="en-GB" sz="6000" dirty="0" err="1">
                <a:solidFill>
                  <a:schemeClr val="tx1"/>
                </a:solidFill>
                <a:latin typeface="Lucida Sans Unicode (Koppen)"/>
              </a:rPr>
              <a:t>aanmerking</a:t>
            </a:r>
            <a:r>
              <a:rPr lang="en-GB" sz="6000" dirty="0">
                <a:solidFill>
                  <a:schemeClr val="tx1"/>
                </a:solidFill>
                <a:latin typeface="Lucida Sans Unicode (Koppen)"/>
              </a:rPr>
              <a:t>?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CBCF66-3CA8-47AB-A65C-4F77DC59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0" y="3247200"/>
            <a:ext cx="8789760" cy="5760000"/>
          </a:xfrm>
        </p:spPr>
        <p:txBody>
          <a:bodyPr/>
          <a:lstStyle/>
          <a:p>
            <a:r>
              <a:rPr lang="en-GB" dirty="0">
                <a:latin typeface="Lucida Sans Unicode (Hoofdtekst)"/>
              </a:rPr>
              <a:t>Minder </a:t>
            </a:r>
            <a:r>
              <a:rPr lang="en-GB" dirty="0" err="1">
                <a:latin typeface="Lucida Sans Unicode (Hoofdtekst)"/>
              </a:rPr>
              <a:t>langdurig</a:t>
            </a:r>
            <a:r>
              <a:rPr lang="en-GB" dirty="0">
                <a:latin typeface="Lucida Sans Unicode (Hoofdtekst)"/>
              </a:rPr>
              <a:t>, </a:t>
            </a:r>
            <a:r>
              <a:rPr lang="en-GB" dirty="0" err="1">
                <a:latin typeface="Lucida Sans Unicode (Hoofdtekst)"/>
              </a:rPr>
              <a:t>onafgebroken</a:t>
            </a:r>
            <a:r>
              <a:rPr lang="en-GB" dirty="0">
                <a:latin typeface="Lucida Sans Unicode (Hoofdtekst)"/>
              </a:rPr>
              <a:t> </a:t>
            </a:r>
            <a:r>
              <a:rPr lang="en-GB" dirty="0" err="1">
                <a:latin typeface="Lucida Sans Unicode (Hoofdtekst)"/>
              </a:rPr>
              <a:t>zitten</a:t>
            </a:r>
            <a:endParaRPr lang="en-GB" dirty="0">
              <a:latin typeface="Lucida Sans Unicode (Hoofdtekst)"/>
            </a:endParaRPr>
          </a:p>
        </p:txBody>
      </p:sp>
      <p:pic>
        <p:nvPicPr>
          <p:cNvPr id="8" name="Tijdelijke aanduiding voor inhoud 5">
            <a:extLst>
              <a:ext uri="{FF2B5EF4-FFF2-40B4-BE49-F238E27FC236}">
                <a16:creationId xmlns:a16="http://schemas.microsoft.com/office/drawing/2014/main" id="{DDB22F58-B4E9-4E86-BE10-661A03FE7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7"/>
          <a:stretch/>
        </p:blipFill>
        <p:spPr>
          <a:xfrm>
            <a:off x="1079501" y="2820050"/>
            <a:ext cx="7545018" cy="702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CE4941E-CB40-488C-835D-AB6644BD0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>
                <a:latin typeface="Lucida Sans Unicode (Hoofdtekst)"/>
              </a:rPr>
              <a:t>Personen</a:t>
            </a:r>
            <a:r>
              <a:rPr lang="en-GB" sz="3600" dirty="0">
                <a:latin typeface="Lucida Sans Unicode (Hoofdtekst)"/>
              </a:rPr>
              <a:t> die </a:t>
            </a:r>
            <a:r>
              <a:rPr lang="en-GB" sz="3600" dirty="0" err="1">
                <a:latin typeface="Lucida Sans Unicode (Hoofdtekst)"/>
                <a:hlinkClick r:id="rId4"/>
              </a:rPr>
              <a:t>aanbeveling</a:t>
            </a:r>
            <a:r>
              <a:rPr lang="en-GB" sz="3600" dirty="0">
                <a:latin typeface="Lucida Sans Unicode (Hoofdtekst)"/>
                <a:hlinkClick r:id="rId4"/>
              </a:rPr>
              <a:t> beweging en/of </a:t>
            </a:r>
            <a:r>
              <a:rPr lang="en-GB" sz="3600" dirty="0" err="1">
                <a:latin typeface="Lucida Sans Unicode (Hoofdtekst)"/>
                <a:hlinkClick r:id="rId4"/>
              </a:rPr>
              <a:t>langdurig</a:t>
            </a:r>
            <a:r>
              <a:rPr lang="en-GB" sz="3600" dirty="0">
                <a:latin typeface="Lucida Sans Unicode (Hoofdtekst)"/>
                <a:hlinkClick r:id="rId4"/>
              </a:rPr>
              <a:t> </a:t>
            </a:r>
            <a:r>
              <a:rPr lang="en-GB" sz="3600" dirty="0" err="1">
                <a:latin typeface="Lucida Sans Unicode (Hoofdtekst)"/>
                <a:hlinkClick r:id="rId4"/>
              </a:rPr>
              <a:t>zitten</a:t>
            </a:r>
            <a:r>
              <a:rPr lang="en-GB" sz="3600" dirty="0">
                <a:latin typeface="Lucida Sans Unicode (Hoofdtekst)"/>
                <a:hlinkClick r:id="rId4"/>
              </a:rPr>
              <a:t> </a:t>
            </a:r>
            <a:r>
              <a:rPr lang="en-GB" sz="3600" dirty="0" err="1">
                <a:latin typeface="Lucida Sans Unicode (Hoofdtekst)"/>
              </a:rPr>
              <a:t>niet</a:t>
            </a:r>
            <a:r>
              <a:rPr lang="en-GB" sz="3600" dirty="0">
                <a:latin typeface="Lucida Sans Unicode (Hoofdtekst)"/>
              </a:rPr>
              <a:t> </a:t>
            </a:r>
            <a:r>
              <a:rPr lang="en-GB" sz="3600" dirty="0" err="1">
                <a:latin typeface="Lucida Sans Unicode (Hoofdtekst)"/>
              </a:rPr>
              <a:t>halen</a:t>
            </a:r>
            <a:endParaRPr lang="en-GB" sz="3600" dirty="0">
              <a:latin typeface="Lucida Sans Unicode (Hoofdtekst)"/>
            </a:endParaRPr>
          </a:p>
        </p:txBody>
      </p:sp>
    </p:spTree>
    <p:extLst>
      <p:ext uri="{BB962C8B-B14F-4D97-AF65-F5344CB8AC3E}">
        <p14:creationId xmlns:p14="http://schemas.microsoft.com/office/powerpoint/2010/main" val="340247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Wie </a:t>
            </a:r>
            <a:r>
              <a:rPr lang="en-GB" sz="6000" dirty="0" err="1">
                <a:solidFill>
                  <a:schemeClr val="tx1"/>
                </a:solidFill>
              </a:rPr>
              <a:t>komt</a:t>
            </a:r>
            <a:r>
              <a:rPr lang="en-GB" sz="6000" dirty="0">
                <a:solidFill>
                  <a:schemeClr val="tx1"/>
                </a:solidFill>
              </a:rPr>
              <a:t> in </a:t>
            </a:r>
            <a:r>
              <a:rPr lang="en-GB" sz="6000" dirty="0" err="1">
                <a:solidFill>
                  <a:schemeClr val="tx1"/>
                </a:solidFill>
              </a:rPr>
              <a:t>aanmerking</a:t>
            </a:r>
            <a:r>
              <a:rPr lang="en-GB" sz="60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0C0C9EA0-DF15-4CF2-A5DA-E007C4423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2560950"/>
            <a:ext cx="16690020" cy="7612176"/>
          </a:xfrm>
          <a:prstGeom prst="rect">
            <a:avLst/>
          </a:prstGeom>
        </p:spPr>
      </p:pic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57AB2ADC-D597-4720-A4E6-BDF27DCE6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5"/>
              </a:rPr>
              <a:t>aanbeveling</a:t>
            </a:r>
            <a:r>
              <a:rPr lang="en-GB" sz="3600" dirty="0">
                <a:hlinkClick r:id="rId5"/>
              </a:rPr>
              <a:t> beweging en/of </a:t>
            </a:r>
            <a:r>
              <a:rPr lang="en-GB" sz="3600" dirty="0" err="1">
                <a:hlinkClick r:id="rId5"/>
              </a:rPr>
              <a:t>langdurig</a:t>
            </a:r>
            <a:r>
              <a:rPr lang="en-GB" sz="3600" dirty="0">
                <a:hlinkClick r:id="rId5"/>
              </a:rPr>
              <a:t> </a:t>
            </a:r>
            <a:r>
              <a:rPr lang="en-GB" sz="3600" dirty="0" err="1">
                <a:hlinkClick r:id="rId5"/>
              </a:rPr>
              <a:t>zitten</a:t>
            </a:r>
            <a:r>
              <a:rPr lang="en-GB" sz="3600" dirty="0">
                <a:hlinkClick r:id="rId5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577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Wie </a:t>
            </a:r>
            <a:r>
              <a:rPr lang="en-GB" sz="6000" dirty="0" err="1">
                <a:solidFill>
                  <a:schemeClr val="tx1"/>
                </a:solidFill>
              </a:rPr>
              <a:t>komt</a:t>
            </a:r>
            <a:r>
              <a:rPr lang="en-GB" sz="6000" dirty="0">
                <a:solidFill>
                  <a:schemeClr val="tx1"/>
                </a:solidFill>
              </a:rPr>
              <a:t> in </a:t>
            </a:r>
            <a:r>
              <a:rPr lang="en-GB" sz="6000" dirty="0" err="1">
                <a:solidFill>
                  <a:schemeClr val="tx1"/>
                </a:solidFill>
              </a:rPr>
              <a:t>aanmerking</a:t>
            </a:r>
            <a:r>
              <a:rPr lang="en-GB" sz="60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FFA25F43-4C34-417B-A19D-A0667EFA9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" y="2960915"/>
            <a:ext cx="18133914" cy="651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EA9C06E-C466-4447-9ED9-5AE6C306CC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0001" y="1782410"/>
            <a:ext cx="15468910" cy="540000"/>
          </a:xfrm>
        </p:spPr>
        <p:txBody>
          <a:bodyPr/>
          <a:lstStyle/>
          <a:p>
            <a:r>
              <a:rPr lang="en-GB" sz="3600" dirty="0" err="1"/>
              <a:t>Personen</a:t>
            </a:r>
            <a:r>
              <a:rPr lang="en-GB" sz="3600" dirty="0"/>
              <a:t> die </a:t>
            </a:r>
            <a:r>
              <a:rPr lang="en-GB" sz="3600" dirty="0" err="1">
                <a:hlinkClick r:id="rId4"/>
              </a:rPr>
              <a:t>aanbeveling</a:t>
            </a:r>
            <a:r>
              <a:rPr lang="en-GB" sz="3600" dirty="0">
                <a:hlinkClick r:id="rId4"/>
              </a:rPr>
              <a:t> beweging en/of </a:t>
            </a:r>
            <a:r>
              <a:rPr lang="en-GB" sz="3600" dirty="0" err="1">
                <a:hlinkClick r:id="rId4"/>
              </a:rPr>
              <a:t>langdurig</a:t>
            </a:r>
            <a:r>
              <a:rPr lang="en-GB" sz="3600" dirty="0">
                <a:hlinkClick r:id="rId4"/>
              </a:rPr>
              <a:t> </a:t>
            </a:r>
            <a:r>
              <a:rPr lang="en-GB" sz="3600" dirty="0" err="1">
                <a:hlinkClick r:id="rId4"/>
              </a:rPr>
              <a:t>zitten</a:t>
            </a:r>
            <a:r>
              <a:rPr lang="en-GB" sz="3600" dirty="0">
                <a:hlinkClick r:id="rId4"/>
              </a:rPr>
              <a:t>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halen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273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FB4B72-32D8-4A5D-B102-579ECA94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16620"/>
            <a:ext cx="10473834" cy="8023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Bewegen </a:t>
            </a:r>
            <a:r>
              <a:rPr lang="en-GB" sz="6000" dirty="0" err="1">
                <a:solidFill>
                  <a:schemeClr val="tx1"/>
                </a:solidFill>
              </a:rPr>
              <a:t>bij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  <a:r>
              <a:rPr lang="en-GB" sz="6000" dirty="0" err="1">
                <a:solidFill>
                  <a:schemeClr val="tx1"/>
                </a:solidFill>
              </a:rPr>
              <a:t>ziekte</a:t>
            </a:r>
            <a:r>
              <a:rPr lang="en-GB" sz="6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141584BF-883B-44B7-87FF-F3DC6CD02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91" y="491690"/>
            <a:ext cx="2855010" cy="1052180"/>
          </a:xfrm>
          <a:prstGeom prst="rect">
            <a:avLst/>
          </a:prstGeom>
          <a:effectLst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94EB17-F575-416A-A6E4-6BEDDFB6D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59885" y="1911928"/>
            <a:ext cx="8543214" cy="718219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/>
              <a:t>Specifieke</a:t>
            </a:r>
            <a:r>
              <a:rPr lang="en-GB" sz="3600" dirty="0"/>
              <a:t> </a:t>
            </a:r>
            <a:r>
              <a:rPr lang="en-GB" sz="3600" dirty="0" err="1"/>
              <a:t>beweegaanbevelingen</a:t>
            </a:r>
            <a:r>
              <a:rPr lang="en-GB" sz="3600" dirty="0"/>
              <a:t> per </a:t>
            </a:r>
            <a:r>
              <a:rPr lang="en-GB" sz="3600" dirty="0" err="1"/>
              <a:t>ziekte</a:t>
            </a:r>
            <a:r>
              <a:rPr lang="en-GB" sz="3600" dirty="0"/>
              <a:t>?</a:t>
            </a:r>
          </a:p>
          <a:p>
            <a:pPr marL="2443500" lvl="1" indent="-571500"/>
            <a:r>
              <a:rPr lang="en-GB" sz="2800" dirty="0">
                <a:hlinkClick r:id="rId3"/>
              </a:rPr>
              <a:t>www.bewegenbijziekte.be</a:t>
            </a:r>
            <a:r>
              <a:rPr lang="en-GB" sz="2800" dirty="0"/>
              <a:t> </a:t>
            </a:r>
          </a:p>
          <a:p>
            <a:pPr marL="2443500" lvl="1" indent="-571500"/>
            <a:r>
              <a:rPr lang="en-GB" sz="2800" dirty="0"/>
              <a:t>Ook </a:t>
            </a:r>
            <a:r>
              <a:rPr lang="en-GB" sz="2800" dirty="0" err="1"/>
              <a:t>afdrukbare</a:t>
            </a:r>
            <a:r>
              <a:rPr lang="en-GB" sz="2800" dirty="0"/>
              <a:t> pdf’s A4 </a:t>
            </a:r>
            <a:r>
              <a:rPr lang="en-GB" sz="2800" dirty="0" err="1"/>
              <a:t>voor</a:t>
            </a:r>
            <a:r>
              <a:rPr lang="en-GB" sz="2800" dirty="0"/>
              <a:t> </a:t>
            </a:r>
            <a:r>
              <a:rPr lang="en-GB" sz="2800" dirty="0" err="1"/>
              <a:t>eindgebruiker</a:t>
            </a:r>
            <a:r>
              <a:rPr lang="en-GB" sz="2800" dirty="0"/>
              <a:t>!</a:t>
            </a:r>
          </a:p>
          <a:p>
            <a:pPr marL="2443500" lvl="1" indent="-571500"/>
            <a:r>
              <a:rPr lang="en-GB" sz="2800" dirty="0" err="1"/>
              <a:t>Bv</a:t>
            </a:r>
            <a:r>
              <a:rPr lang="en-GB" sz="2800" dirty="0"/>
              <a:t>. Diabetes type I &amp; II, </a:t>
            </a:r>
            <a:r>
              <a:rPr lang="en-GB" sz="2800" dirty="0" err="1"/>
              <a:t>overgewicht</a:t>
            </a:r>
            <a:r>
              <a:rPr lang="en-GB" sz="2800" dirty="0"/>
              <a:t>, </a:t>
            </a:r>
            <a:r>
              <a:rPr lang="en-GB" sz="2800" dirty="0" err="1"/>
              <a:t>kanker</a:t>
            </a:r>
            <a:r>
              <a:rPr lang="en-GB" sz="2800" dirty="0"/>
              <a:t>, </a:t>
            </a:r>
            <a:r>
              <a:rPr lang="en-GB" sz="2800" dirty="0" err="1"/>
              <a:t>hypertensie</a:t>
            </a:r>
            <a:r>
              <a:rPr lang="en-GB" sz="2800" dirty="0"/>
              <a:t>, MS, </a:t>
            </a:r>
            <a:r>
              <a:rPr lang="en-GB" sz="2800" dirty="0" err="1"/>
              <a:t>fibromyalgie</a:t>
            </a:r>
            <a:r>
              <a:rPr lang="en-GB" sz="2800" dirty="0"/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r>
              <a:rPr lang="en-GB" sz="2800" b="0" dirty="0"/>
              <a:t>Merk op: Bewegen Op Verwijzing is er </a:t>
            </a:r>
            <a:r>
              <a:rPr lang="en-GB" sz="2800" b="0" dirty="0" err="1"/>
              <a:t>niet</a:t>
            </a:r>
            <a:r>
              <a:rPr lang="en-GB" sz="2800" b="0" dirty="0"/>
              <a:t> </a:t>
            </a:r>
            <a:r>
              <a:rPr lang="en-GB" sz="2800" b="0" dirty="0" err="1"/>
              <a:t>ter</a:t>
            </a:r>
            <a:r>
              <a:rPr lang="en-GB" sz="2800" b="0" dirty="0"/>
              <a:t> </a:t>
            </a:r>
            <a:r>
              <a:rPr lang="en-GB" sz="2800" b="0" dirty="0" err="1"/>
              <a:t>behandeling</a:t>
            </a:r>
            <a:r>
              <a:rPr lang="en-GB" sz="2800" b="0" dirty="0"/>
              <a:t> van </a:t>
            </a:r>
            <a:r>
              <a:rPr lang="en-GB" sz="2800" b="0" dirty="0" err="1"/>
              <a:t>ziekten</a:t>
            </a:r>
            <a:r>
              <a:rPr lang="en-GB" sz="2800" b="0" dirty="0"/>
              <a:t> maar </a:t>
            </a:r>
            <a:r>
              <a:rPr lang="en-GB" sz="2800" b="0" dirty="0" err="1"/>
              <a:t>ter</a:t>
            </a:r>
            <a:r>
              <a:rPr lang="en-GB" sz="2800" b="0" dirty="0"/>
              <a:t> </a:t>
            </a:r>
            <a:r>
              <a:rPr lang="en-GB" sz="2800" b="0" dirty="0" err="1"/>
              <a:t>preventie</a:t>
            </a:r>
            <a:endParaRPr lang="en-GB" sz="2800" b="0" dirty="0"/>
          </a:p>
          <a:p>
            <a:endParaRPr lang="en-GB" sz="2800" b="0" dirty="0"/>
          </a:p>
          <a:p>
            <a:r>
              <a:rPr lang="en-GB" sz="2200" b="0" dirty="0">
                <a:sym typeface="Wingdings" panose="05000000000000000000" pitchFamily="2" charset="2"/>
              </a:rPr>
              <a:t> </a:t>
            </a:r>
            <a:r>
              <a:rPr lang="en-GB" sz="2200" b="0" dirty="0" err="1"/>
              <a:t>Natuurlijk</a:t>
            </a:r>
            <a:r>
              <a:rPr lang="en-GB" sz="2200" b="0" dirty="0"/>
              <a:t> </a:t>
            </a:r>
            <a:r>
              <a:rPr lang="en-GB" sz="2200" b="0" dirty="0" err="1"/>
              <a:t>kan</a:t>
            </a:r>
            <a:r>
              <a:rPr lang="en-GB" sz="2200" b="0" dirty="0"/>
              <a:t> beweging </a:t>
            </a:r>
            <a:r>
              <a:rPr lang="en-GB" sz="2200" b="0" dirty="0" err="1"/>
              <a:t>wel</a:t>
            </a:r>
            <a:r>
              <a:rPr lang="en-GB" sz="2200" b="0" dirty="0"/>
              <a:t> </a:t>
            </a:r>
            <a:r>
              <a:rPr lang="en-GB" sz="2200" b="0" dirty="0" err="1"/>
              <a:t>een</a:t>
            </a:r>
            <a:r>
              <a:rPr lang="en-GB" sz="2200" b="0" dirty="0"/>
              <a:t> </a:t>
            </a:r>
            <a:r>
              <a:rPr lang="en-GB" sz="2200" b="0" dirty="0" err="1"/>
              <a:t>positieve</a:t>
            </a:r>
            <a:r>
              <a:rPr lang="en-GB" sz="2200" b="0" dirty="0"/>
              <a:t> impact </a:t>
            </a:r>
            <a:r>
              <a:rPr lang="en-GB" sz="2200" b="0" dirty="0" err="1"/>
              <a:t>hebben</a:t>
            </a:r>
            <a:r>
              <a:rPr lang="en-GB" sz="2200" b="0" dirty="0"/>
              <a:t> op </a:t>
            </a:r>
            <a:r>
              <a:rPr lang="en-GB" sz="2200" b="0" dirty="0" err="1"/>
              <a:t>bepaalde</a:t>
            </a:r>
            <a:r>
              <a:rPr lang="en-GB" sz="2200" b="0" dirty="0"/>
              <a:t> </a:t>
            </a:r>
            <a:r>
              <a:rPr lang="en-GB" sz="2200" b="0" dirty="0" err="1"/>
              <a:t>ziekten</a:t>
            </a:r>
            <a:endParaRPr lang="en-GB" sz="2200" b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CAC8A3-F239-4D8C-8EDB-7DA784C4A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9" y="1543871"/>
            <a:ext cx="7785462" cy="82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s">
  <a:themeElements>
    <a:clrScheme name="Aangepast 1">
      <a:dk1>
        <a:srgbClr val="B9CDD3"/>
      </a:dk1>
      <a:lt1>
        <a:srgbClr val="2C2A29"/>
      </a:lt1>
      <a:dk2>
        <a:srgbClr val="B9CDD3"/>
      </a:dk2>
      <a:lt2>
        <a:srgbClr val="FFFFFF"/>
      </a:lt2>
      <a:accent1>
        <a:srgbClr val="F08AA9"/>
      </a:accent1>
      <a:accent2>
        <a:srgbClr val="E1CA9B"/>
      </a:accent2>
      <a:accent3>
        <a:srgbClr val="B9CDD4"/>
      </a:accent3>
      <a:accent4>
        <a:srgbClr val="6E8944"/>
      </a:accent4>
      <a:accent5>
        <a:srgbClr val="999B30"/>
      </a:accent5>
      <a:accent6>
        <a:srgbClr val="B43C25"/>
      </a:accent6>
      <a:hlink>
        <a:srgbClr val="EE7454"/>
      </a:hlink>
      <a:folHlink>
        <a:srgbClr val="F4D15F"/>
      </a:folHlink>
    </a:clrScheme>
    <a:fontScheme name="Lucida - G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_leven-template.potx" id="{187FE1C0-A4FD-40AC-93A8-C7ECE872EBFB}" vid="{5826C712-A549-494F-924F-2C2D6F38AD0E}"/>
    </a:ext>
  </a:extLst>
</a:theme>
</file>

<file path=ppt/theme/theme3.xml><?xml version="1.0" encoding="utf-8"?>
<a:theme xmlns:a="http://schemas.openxmlformats.org/drawingml/2006/main" name="Inhoudelijke slides">
  <a:themeElements>
    <a:clrScheme name="Aangepast 1">
      <a:dk1>
        <a:srgbClr val="B9CDD3"/>
      </a:dk1>
      <a:lt1>
        <a:srgbClr val="2C2A29"/>
      </a:lt1>
      <a:dk2>
        <a:srgbClr val="B9CDD3"/>
      </a:dk2>
      <a:lt2>
        <a:srgbClr val="FFFFFF"/>
      </a:lt2>
      <a:accent1>
        <a:srgbClr val="F08AA9"/>
      </a:accent1>
      <a:accent2>
        <a:srgbClr val="E1CA9B"/>
      </a:accent2>
      <a:accent3>
        <a:srgbClr val="B9CDD4"/>
      </a:accent3>
      <a:accent4>
        <a:srgbClr val="6E8944"/>
      </a:accent4>
      <a:accent5>
        <a:srgbClr val="999B30"/>
      </a:accent5>
      <a:accent6>
        <a:srgbClr val="B43C25"/>
      </a:accent6>
      <a:hlink>
        <a:srgbClr val="EE7454"/>
      </a:hlink>
      <a:folHlink>
        <a:srgbClr val="F4D15F"/>
      </a:folHlink>
    </a:clrScheme>
    <a:fontScheme name="Lucida - G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_leven-template.potx" id="{187FE1C0-A4FD-40AC-93A8-C7ECE872EBFB}" vid="{1DE3055B-F101-4999-ACF0-882C505B1E9D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7214</TotalTime>
  <Words>443</Words>
  <Application>Microsoft Office PowerPoint</Application>
  <PresentationFormat>Aangepast</PresentationFormat>
  <Paragraphs>87</Paragraphs>
  <Slides>47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47</vt:i4>
      </vt:variant>
    </vt:vector>
  </HeadingPairs>
  <TitlesOfParts>
    <vt:vector size="58" baseType="lpstr">
      <vt:lpstr>Lucida Sans Unicode (Hoofdtekst)</vt:lpstr>
      <vt:lpstr>Lucida Sans Unicode (Koppen)</vt:lpstr>
      <vt:lpstr>Calibri</vt:lpstr>
      <vt:lpstr>Muli</vt:lpstr>
      <vt:lpstr>Wingdings</vt:lpstr>
      <vt:lpstr>Arial</vt:lpstr>
      <vt:lpstr>Aptos</vt:lpstr>
      <vt:lpstr>Lucida Sans Unicode</vt:lpstr>
      <vt:lpstr>Office Theme</vt:lpstr>
      <vt:lpstr>Cover slides</vt:lpstr>
      <vt:lpstr>Inhoudelijke slides</vt:lpstr>
      <vt:lpstr>Bewegen Op Verwijzing</vt:lpstr>
      <vt:lpstr>PowerPoint-presentatie</vt:lpstr>
      <vt:lpstr>PowerPoint-presentatie</vt:lpstr>
      <vt:lpstr>Voor wie is Bewegen Op Verwijzing?</vt:lpstr>
      <vt:lpstr>Wie komt in aanmerking?</vt:lpstr>
      <vt:lpstr>Wie komt in aanmerking? </vt:lpstr>
      <vt:lpstr>Wie komt in aanmerking? </vt:lpstr>
      <vt:lpstr>Wie komt in aanmerking? </vt:lpstr>
      <vt:lpstr>Bewegen bij ziekte </vt:lpstr>
      <vt:lpstr>Vast verloop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Groepssessies</vt:lpstr>
      <vt:lpstr>Kostprijs voor de deelnemer?  </vt:lpstr>
      <vt:lpstr>PowerPoint-presentatie</vt:lpstr>
      <vt:lpstr>Hoe werkt het puntensysteem?  </vt:lpstr>
      <vt:lpstr>PowerPoint-presentatie</vt:lpstr>
      <vt:lpstr>Hoe maak je een verwijsbrief?  </vt:lpstr>
      <vt:lpstr>Hoe maak je een verwijsbrief?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Afspraak maken?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Bewegen Op Verwijzing in jouw regio!</vt:lpstr>
      <vt:lpstr>PowerPoint-presentatie</vt:lpstr>
      <vt:lpstr>Emma Van Gucht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Online Class Self Care Values Education Presentation</dc:title>
  <dc:creator>Emma Van Gucht</dc:creator>
  <cp:lastModifiedBy>Emma Van Gucht</cp:lastModifiedBy>
  <cp:revision>20</cp:revision>
  <dcterms:created xsi:type="dcterms:W3CDTF">2006-08-16T00:00:00Z</dcterms:created>
  <dcterms:modified xsi:type="dcterms:W3CDTF">2025-11-27T08:28:11Z</dcterms:modified>
  <dc:identifier>DAGnWQjwjGQ</dc:identifier>
</cp:coreProperties>
</file>