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59" r:id="rId4"/>
    <p:sldId id="409" r:id="rId5"/>
    <p:sldId id="413" r:id="rId6"/>
    <p:sldId id="414" r:id="rId7"/>
    <p:sldId id="415" r:id="rId8"/>
    <p:sldId id="412" r:id="rId9"/>
    <p:sldId id="393" r:id="rId10"/>
    <p:sldId id="317" r:id="rId11"/>
    <p:sldId id="321" r:id="rId12"/>
    <p:sldId id="416" r:id="rId13"/>
    <p:sldId id="417" r:id="rId14"/>
    <p:sldId id="418" r:id="rId15"/>
    <p:sldId id="318" r:id="rId16"/>
    <p:sldId id="404" r:id="rId17"/>
    <p:sldId id="405" r:id="rId18"/>
    <p:sldId id="394" r:id="rId19"/>
    <p:sldId id="420" r:id="rId20"/>
    <p:sldId id="421" r:id="rId21"/>
    <p:sldId id="422" r:id="rId22"/>
    <p:sldId id="408" r:id="rId23"/>
    <p:sldId id="40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DD52B7-A719-4249-BC04-F4CB9338AAA5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B810E-F0B5-4849-89BE-FAFBA4E145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4751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Welkom</a:t>
            </a:r>
          </a:p>
          <a:p>
            <a:r>
              <a:rPr lang="nl-BE" dirty="0"/>
              <a:t>Wie zijn wij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0C34E-4900-4B5F-A631-EEBE6147E22C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62374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13897-DE37-4F15-BC55-EAC8CB1D2269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30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913897-DE37-4F15-BC55-EAC8CB1D2269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57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95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780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5595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4490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440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2358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238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41561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547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5721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87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486084F-5682-4034-AB13-34814C8ADD5D}" type="datetimeFigureOut">
              <a:rPr lang="nl-BE" smtClean="0"/>
              <a:t>18/11/2025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326D89-1937-4E28-8983-5CA3CEB7FBE2}" type="slidenum">
              <a:rPr lang="nl-BE" smtClean="0"/>
              <a:t>‹nr.›</a:t>
            </a:fld>
            <a:endParaRPr lang="nl-BE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061908-9874-4E85-950E-13731EA68D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30000" y="639097"/>
            <a:ext cx="4813072" cy="3686015"/>
          </a:xfrm>
        </p:spPr>
        <p:txBody>
          <a:bodyPr>
            <a:normAutofit/>
          </a:bodyPr>
          <a:lstStyle/>
          <a:p>
            <a:r>
              <a:rPr lang="nl-BE" sz="3200" b="1" dirty="0"/>
              <a:t>SKIPI: </a:t>
            </a:r>
            <a:br>
              <a:rPr lang="nl-BE" sz="3200" b="1" dirty="0"/>
            </a:br>
            <a:br>
              <a:rPr lang="nl-BE" sz="3200" dirty="0"/>
            </a:br>
            <a:r>
              <a:rPr lang="nl-BE" sz="3200" dirty="0"/>
              <a:t>crisishulp voor volwassenen met een verstandelijke beperking en een probleem met hun geestelijke gezondheid</a:t>
            </a:r>
            <a:br>
              <a:rPr lang="nl-BE" sz="3200" dirty="0"/>
            </a:br>
            <a:endParaRPr lang="nl-BE" sz="3200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64B88C-7632-44D2-BDD1-3A511E52EE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0"/>
            <a:ext cx="4829101" cy="1859449"/>
          </a:xfrm>
        </p:spPr>
        <p:txBody>
          <a:bodyPr>
            <a:normAutofit/>
          </a:bodyPr>
          <a:lstStyle/>
          <a:p>
            <a:endParaRPr lang="nl-B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nl-BE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Katrien Van Lierde</a:t>
            </a:r>
          </a:p>
          <a:p>
            <a:r>
              <a:rPr lang="nl-BE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THIJS VERHOEYEN </a:t>
            </a:r>
          </a:p>
          <a:p>
            <a:r>
              <a:rPr lang="nl-BE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 Dr. </a:t>
            </a:r>
            <a:r>
              <a:rPr lang="nl-BE" sz="1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Guislain</a:t>
            </a:r>
            <a:endParaRPr lang="nl-B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nl-BE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20/11/2025</a:t>
            </a:r>
          </a:p>
          <a:p>
            <a:endParaRPr lang="nl-BE" sz="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97C814-C0FE-E73C-7953-92AF37D9A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3" r="4368"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66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62" y="1556793"/>
            <a:ext cx="8811034" cy="419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968171" y="62068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altLang="nl-BE" sz="3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4" charset="-128"/>
              </a:rPr>
              <a:t>Zorgaanbod meerderjarigen O-Vl. </a:t>
            </a:r>
            <a:endParaRPr lang="nl-BE" altLang="nl-BE" sz="3600" b="1" i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8271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91750" y="2004661"/>
            <a:ext cx="8586645" cy="40415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Verstandelijke beperking, IQ van 70 of lager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Alle niveaus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Probleem binnen de geestelijke gezondheid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18 jaar of ouder (&lt;16j = Fioretti)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</a:t>
            </a:r>
            <a:r>
              <a:rPr lang="nl-BE" dirty="0" err="1"/>
              <a:t>Terugvalsbasis</a:t>
            </a:r>
            <a:r>
              <a:rPr lang="nl-BE" dirty="0"/>
              <a:t>: de verwijzer en het bestaande netwerk engageert zich expliciet om de cliënt verder te ondersteunen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Oost-Vlaanderen</a:t>
            </a:r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081765" y="1000408"/>
            <a:ext cx="9592458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BE" altLang="nl-BE" sz="3600" b="1" dirty="0">
                <a:solidFill>
                  <a:schemeClr val="tx1">
                    <a:lumMod val="75000"/>
                    <a:lumOff val="25000"/>
                  </a:schemeClr>
                </a:solidFill>
                <a:ea typeface="ＭＳ Ｐゴシック" pitchFamily="34" charset="-128"/>
              </a:rPr>
              <a:t>Wie kan beroep doen op het zorgprogramma?</a:t>
            </a:r>
            <a:endParaRPr lang="nl-BE" altLang="nl-BE" sz="3600" b="1" i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399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1">
            <a:extLst>
              <a:ext uri="{FF2B5EF4-FFF2-40B4-BE49-F238E27FC236}">
                <a16:creationId xmlns:a16="http://schemas.microsoft.com/office/drawing/2014/main" id="{5CF81D86-BDBA-477C-B7DD-8D359BB99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9510C3-B73F-98A7-475B-98DB5A740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nl-BE" dirty="0"/>
              <a:t>Werking SKIPI</a:t>
            </a:r>
          </a:p>
        </p:txBody>
      </p:sp>
      <p:pic>
        <p:nvPicPr>
          <p:cNvPr id="1026" name="Picture 2" descr="bol.com | GPO Retro Vaste Telefoon Retro Vaste Telefoon draaischijf ...">
            <a:extLst>
              <a:ext uri="{FF2B5EF4-FFF2-40B4-BE49-F238E27FC236}">
                <a16:creationId xmlns:a16="http://schemas.microsoft.com/office/drawing/2014/main" id="{C0F2AFEA-50A8-B03C-9456-813E26424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r="16930" b="2"/>
          <a:stretch/>
        </p:blipFill>
        <p:spPr bwMode="auto">
          <a:xfrm>
            <a:off x="1005475" y="1478008"/>
            <a:ext cx="2937876" cy="390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1" name="Straight Connector 1043">
            <a:extLst>
              <a:ext uri="{FF2B5EF4-FFF2-40B4-BE49-F238E27FC236}">
                <a16:creationId xmlns:a16="http://schemas.microsoft.com/office/drawing/2014/main" id="{C65F3E9C-EF11-4F8F-A621-399C7A3E6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A15E8A-C0EB-4268-67F5-12BC04D1A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r>
              <a:rPr lang="nl-BE" b="1" dirty="0"/>
              <a:t> 0477/88.02.08</a:t>
            </a:r>
          </a:p>
          <a:p>
            <a:r>
              <a:rPr lang="nl-BE" b="1" dirty="0"/>
              <a:t> </a:t>
            </a:r>
          </a:p>
          <a:p>
            <a:r>
              <a:rPr lang="nl-BE" b="1" dirty="0"/>
              <a:t>Wanneer?</a:t>
            </a:r>
          </a:p>
          <a:p>
            <a:pPr marL="0" indent="0">
              <a:buNone/>
            </a:pPr>
            <a:r>
              <a:rPr lang="nl-BE" dirty="0"/>
              <a:t>	Bij crisissituaties = situatie die een snelle respons 	vereist</a:t>
            </a:r>
          </a:p>
          <a:p>
            <a:pPr marL="0" indent="0">
              <a:buNone/>
            </a:pPr>
            <a:r>
              <a:rPr lang="nl-BE" dirty="0"/>
              <a:t>	Crisis ≠ urgentie (onmiddellijke, dringende hulp 	vereist, hulpdiensten) </a:t>
            </a:r>
          </a:p>
          <a:p>
            <a:endParaRPr lang="nl-BE" dirty="0"/>
          </a:p>
        </p:txBody>
      </p:sp>
      <p:sp>
        <p:nvSpPr>
          <p:cNvPr id="1052" name="Rectangle 1045">
            <a:extLst>
              <a:ext uri="{FF2B5EF4-FFF2-40B4-BE49-F238E27FC236}">
                <a16:creationId xmlns:a16="http://schemas.microsoft.com/office/drawing/2014/main" id="{88AA064E-5F6E-4024-BC28-EDDC3DFC7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53" name="Rectangle 1047">
            <a:extLst>
              <a:ext uri="{FF2B5EF4-FFF2-40B4-BE49-F238E27FC236}">
                <a16:creationId xmlns:a16="http://schemas.microsoft.com/office/drawing/2014/main" id="{03B29638-4838-4B9B-B9DB-96E542BAF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776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590EAC-5FBF-ADC7-25EF-5E36FF881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0" name="Rectangle 1041">
            <a:extLst>
              <a:ext uri="{FF2B5EF4-FFF2-40B4-BE49-F238E27FC236}">
                <a16:creationId xmlns:a16="http://schemas.microsoft.com/office/drawing/2014/main" id="{B01B4476-0888-DABF-9C7B-229E74CC51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34CFE0-1223-4DDE-11DF-7C239B12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771" y="634946"/>
            <a:ext cx="6574972" cy="1450757"/>
          </a:xfrm>
        </p:spPr>
        <p:txBody>
          <a:bodyPr>
            <a:normAutofit/>
          </a:bodyPr>
          <a:lstStyle/>
          <a:p>
            <a:r>
              <a:rPr lang="nl-BE" dirty="0"/>
              <a:t>Werking SKIPI</a:t>
            </a:r>
          </a:p>
        </p:txBody>
      </p:sp>
      <p:pic>
        <p:nvPicPr>
          <p:cNvPr id="1026" name="Picture 2" descr="bol.com | GPO Retro Vaste Telefoon Retro Vaste Telefoon draaischijf ...">
            <a:extLst>
              <a:ext uri="{FF2B5EF4-FFF2-40B4-BE49-F238E27FC236}">
                <a16:creationId xmlns:a16="http://schemas.microsoft.com/office/drawing/2014/main" id="{C37D9A48-9B79-7D97-2262-9654D5A9A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r="16930" b="2"/>
          <a:stretch/>
        </p:blipFill>
        <p:spPr bwMode="auto">
          <a:xfrm>
            <a:off x="1005475" y="1478008"/>
            <a:ext cx="2937876" cy="390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51" name="Straight Connector 1043">
            <a:extLst>
              <a:ext uri="{FF2B5EF4-FFF2-40B4-BE49-F238E27FC236}">
                <a16:creationId xmlns:a16="http://schemas.microsoft.com/office/drawing/2014/main" id="{0CF91AAD-B0A5-F6A0-EFAC-7D282A91A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4770" y="2086188"/>
            <a:ext cx="608976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FBEB64-41BD-743C-7A02-3C9EE73783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4769" y="2198914"/>
            <a:ext cx="6574973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nl-BE" b="1" dirty="0"/>
              <a:t>  </a:t>
            </a:r>
            <a:r>
              <a:rPr lang="nl-BE" dirty="0"/>
              <a:t>Telefonische verkenning van de vraag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Mobiele interventie (binnen 72u):</a:t>
            </a:r>
          </a:p>
          <a:p>
            <a:pPr marL="0" indent="0">
              <a:buNone/>
            </a:pPr>
            <a:r>
              <a:rPr lang="nl-BE" dirty="0"/>
              <a:t>- crisissituatie verkennen</a:t>
            </a:r>
          </a:p>
          <a:p>
            <a:pPr marL="0" indent="0">
              <a:buNone/>
            </a:pPr>
            <a:r>
              <a:rPr lang="nl-BE" dirty="0"/>
              <a:t>- samen zoeken naar meest wenselijke ondersteuning</a:t>
            </a:r>
          </a:p>
          <a:p>
            <a:pPr marL="0" indent="0">
              <a:buNone/>
            </a:pPr>
            <a:r>
              <a:rPr lang="nl-BE" dirty="0"/>
              <a:t>- onderzoeken of een tweede mobiele interventie of korte crisisopname mogelijk of wenselijk is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Indien opname weerhouden: korte crisisopname van 7 dagen op KPZ</a:t>
            </a:r>
          </a:p>
          <a:p>
            <a:r>
              <a:rPr lang="nl-BE" dirty="0"/>
              <a:t>Geen langdurige ondersteuning</a:t>
            </a:r>
          </a:p>
          <a:p>
            <a:endParaRPr lang="nl-BE" b="1" dirty="0"/>
          </a:p>
          <a:p>
            <a:endParaRPr lang="nl-BE" b="1" dirty="0"/>
          </a:p>
          <a:p>
            <a:endParaRPr lang="nl-BE" b="1" dirty="0"/>
          </a:p>
          <a:p>
            <a:pPr marL="0" indent="0">
              <a:buNone/>
            </a:pPr>
            <a:endParaRPr lang="nl-BE" b="1" dirty="0"/>
          </a:p>
          <a:p>
            <a:endParaRPr lang="nl-BE" b="1" dirty="0"/>
          </a:p>
          <a:p>
            <a:pPr marL="0" indent="0">
              <a:buNone/>
            </a:pPr>
            <a:endParaRPr lang="nl-BE" b="1" dirty="0"/>
          </a:p>
        </p:txBody>
      </p:sp>
      <p:sp>
        <p:nvSpPr>
          <p:cNvPr id="1052" name="Rectangle 1045">
            <a:extLst>
              <a:ext uri="{FF2B5EF4-FFF2-40B4-BE49-F238E27FC236}">
                <a16:creationId xmlns:a16="http://schemas.microsoft.com/office/drawing/2014/main" id="{E1957FD9-15C0-3E16-8DC7-6A7FBFB05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53" name="Rectangle 1047">
            <a:extLst>
              <a:ext uri="{FF2B5EF4-FFF2-40B4-BE49-F238E27FC236}">
                <a16:creationId xmlns:a16="http://schemas.microsoft.com/office/drawing/2014/main" id="{58F0FAB0-B80F-6AD5-5509-6451B15D80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3907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C4DAE-2CA3-FD7D-4336-23110FE3A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Doelen SKIPI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10FB08-640F-90DD-1C3B-CF79605CD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b="1" i="1" dirty="0"/>
              <a:t>Mobiele interventie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Situatie inschatten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Expertise inbrengen en advies verlenen</a:t>
            </a:r>
          </a:p>
          <a:p>
            <a:r>
              <a:rPr lang="nl-BE" b="1" i="1" dirty="0"/>
              <a:t>Korte crisisopname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Stabiliseren en beveiligen van de situatie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Rust bieden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Prikkelreductie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Time-out voor persoon én omgeving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Indicatie en advies voor vervolg </a:t>
            </a:r>
            <a:r>
              <a:rPr lang="nl-BE" dirty="0" err="1"/>
              <a:t>zorgpad</a:t>
            </a:r>
            <a:r>
              <a:rPr lang="nl-BE" dirty="0"/>
              <a:t> (ook qua medicatie) 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9487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104123" y="1440540"/>
            <a:ext cx="956387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nl-BE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nl-B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Het SKIPI – team</a:t>
            </a:r>
          </a:p>
          <a:p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Multidisciplinair team bestaande uit hulpverleners van de Steiger, Outreach De Steiger, Dr.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Viaene</a:t>
            </a:r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Dr. De </a:t>
            </a:r>
            <a:r>
              <a:rPr lang="nl-BE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Rouck</a:t>
            </a:r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BE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</a:pPr>
            <a:r>
              <a:rPr lang="nl-BE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Waarvoor kan je geen beroep doen op SKIPI?</a:t>
            </a:r>
          </a:p>
          <a:p>
            <a:pPr marL="0" indent="0">
              <a:buNone/>
            </a:pPr>
            <a:endParaRPr lang="nl-BE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Onmiddellijke hulp</a:t>
            </a: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Vragen m.b.t. wonen</a:t>
            </a: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Langdurige ondersteuning (hetzij mobiel, hetzij opname)</a:t>
            </a:r>
          </a:p>
          <a:p>
            <a:r>
              <a:rPr lang="nl-B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Gedwongen opnames</a:t>
            </a:r>
          </a:p>
          <a:p>
            <a:endParaRPr lang="nl-BE" dirty="0">
              <a:solidFill>
                <a:schemeClr val="bg2">
                  <a:lumMod val="50000"/>
                </a:schemeClr>
              </a:solidFill>
            </a:endParaRPr>
          </a:p>
          <a:p>
            <a:endParaRPr lang="nl-B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5562E50-5608-7384-D90C-D5DC0110D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Wie zijn ze?</a:t>
            </a:r>
          </a:p>
        </p:txBody>
      </p:sp>
    </p:spTree>
    <p:extLst>
      <p:ext uri="{BB962C8B-B14F-4D97-AF65-F5344CB8AC3E}">
        <p14:creationId xmlns:p14="http://schemas.microsoft.com/office/powerpoint/2010/main" val="108704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10343" y="843675"/>
            <a:ext cx="8229600" cy="763488"/>
          </a:xfrm>
        </p:spPr>
        <p:txBody>
          <a:bodyPr>
            <a:normAutofit/>
          </a:bodyPr>
          <a:lstStyle/>
          <a:p>
            <a:r>
              <a:rPr lang="nl-BE" altLang="nl-BE" sz="4400" dirty="0">
                <a:ea typeface="ＭＳ Ｐゴシック" pitchFamily="34" charset="-128"/>
              </a:rPr>
              <a:t>SKIPI-opname : inhoudelijk </a:t>
            </a:r>
            <a:endParaRPr lang="en-US" altLang="nl-BE" sz="4400" dirty="0">
              <a:ea typeface="ＭＳ Ｐゴシック" pitchFamily="34" charset="-128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110343" y="1846526"/>
            <a:ext cx="100210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Onthalend, gesprekken, vrijblijvend aanbod van activiteiten, observaties op de afdeling,..</a:t>
            </a:r>
          </a:p>
          <a:p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Cliënt wordt gezien door de psychiater.</a:t>
            </a:r>
          </a:p>
          <a:p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Geen echte ‘behandeling’</a:t>
            </a:r>
          </a:p>
          <a:p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Geen specifieke crisis-gespreksmethodiek – vnl. hier-en-nu</a:t>
            </a:r>
          </a:p>
          <a:p>
            <a:endParaRPr lang="nl-BE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r>
              <a:rPr lang="nl-BE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ＭＳ Ｐゴシック" pitchFamily="34" charset="-128"/>
              </a:rPr>
              <a:t>Tijdens de 7 dagen minimaal 1 .contact met de verwijzer</a:t>
            </a:r>
          </a:p>
        </p:txBody>
      </p:sp>
    </p:spTree>
    <p:extLst>
      <p:ext uri="{BB962C8B-B14F-4D97-AF65-F5344CB8AC3E}">
        <p14:creationId xmlns:p14="http://schemas.microsoft.com/office/powerpoint/2010/main" val="537359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4D25834-541E-4309-AC31-82517F31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nl-BE" dirty="0"/>
              <a:t>Proefproject: koppeling met RTH</a:t>
            </a:r>
          </a:p>
        </p:txBody>
      </p:sp>
      <p:pic>
        <p:nvPicPr>
          <p:cNvPr id="5" name="Picture 4" descr="Twee gekleurde touwen verbonden met een karabijnhaak">
            <a:extLst>
              <a:ext uri="{FF2B5EF4-FFF2-40B4-BE49-F238E27FC236}">
                <a16:creationId xmlns:a16="http://schemas.microsoft.com/office/drawing/2014/main" id="{A26B1B7B-883B-4343-6AC2-0E61ED81E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00" r="33179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29079D-65EC-4372-BF59-002E8368E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- Aanleiding van dit proefproject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r>
              <a:rPr lang="nl-BE" dirty="0"/>
              <a:t>- Samenwerking tussen MCT – SKIPI – RTH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3634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403893-8F23-4122-9977-80E649CBB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verhaal…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DBE03C-1AD3-45D7-ACE0-FB5C5E90D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45" y="1881518"/>
            <a:ext cx="11931588" cy="4232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sz="2800" b="1" dirty="0"/>
              <a:t>AANMELDING</a:t>
            </a:r>
            <a:r>
              <a:rPr lang="nl-BE" sz="2500" dirty="0"/>
              <a:t> via SKIPI </a:t>
            </a:r>
            <a:r>
              <a:rPr lang="nl-BE" sz="2500" b="1" dirty="0"/>
              <a:t>telefoon</a:t>
            </a:r>
            <a:r>
              <a:rPr lang="nl-BE" sz="2500" dirty="0"/>
              <a:t> door </a:t>
            </a:r>
            <a:r>
              <a:rPr lang="nl-BE" sz="2500" dirty="0" err="1"/>
              <a:t>ortho</a:t>
            </a:r>
            <a:r>
              <a:rPr lang="nl-BE" sz="2500" dirty="0"/>
              <a:t> MFC op </a:t>
            </a:r>
            <a:r>
              <a:rPr lang="nl-BE" sz="2500" u="sng" dirty="0"/>
              <a:t>donderdag</a:t>
            </a:r>
          </a:p>
          <a:p>
            <a:endParaRPr lang="nl-BE" sz="2500" dirty="0"/>
          </a:p>
          <a:p>
            <a:pPr lvl="1"/>
            <a:r>
              <a:rPr lang="nl-BE" sz="2500" dirty="0"/>
              <a:t>Info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Jongeman van 19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Matig VB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Smith </a:t>
            </a:r>
            <a:r>
              <a:rPr lang="nl-BE" sz="2500" dirty="0" err="1"/>
              <a:t>Magenis</a:t>
            </a:r>
            <a:r>
              <a:rPr lang="nl-BE" sz="2500" dirty="0"/>
              <a:t> syndroom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Niet gestabiliseerde epilepsie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Verblijft in MFC , 1 weekend op 2 naar huis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nl-BE" sz="2500" dirty="0"/>
          </a:p>
          <a:p>
            <a:pPr lvl="1">
              <a:buFont typeface="Wingdings" panose="05000000000000000000" pitchFamily="2" charset="2"/>
              <a:buChar char="Ø"/>
            </a:pPr>
            <a:endParaRPr lang="nl-BE" sz="2500" dirty="0"/>
          </a:p>
          <a:p>
            <a:pPr lvl="1"/>
            <a:endParaRPr lang="nl-B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 3" descr="Red telephone">
                <a:extLst>
                  <a:ext uri="{FF2B5EF4-FFF2-40B4-BE49-F238E27FC236}">
                    <a16:creationId xmlns:a16="http://schemas.microsoft.com/office/drawing/2014/main" id="{3AF32D07-8AD6-4181-880A-3124C93E62D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3407675"/>
                  </p:ext>
                </p:extLst>
              </p:nvPr>
            </p:nvGraphicFramePr>
            <p:xfrm>
              <a:off x="8864082" y="142445"/>
              <a:ext cx="3085322" cy="16841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85322" cy="1684173"/>
                    </a:xfrm>
                    <a:prstGeom prst="rect">
                      <a:avLst/>
                    </a:prstGeom>
                  </am3d:spPr>
                  <am3d:camera>
                    <am3d:pos x="0" y="0" z="638765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357" d="1000000"/>
                    <am3d:preTrans dx="0" dy="-8345296" dz="-94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138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 3" descr="Red telephone">
                <a:extLst>
                  <a:ext uri="{FF2B5EF4-FFF2-40B4-BE49-F238E27FC236}">
                    <a16:creationId xmlns:a16="http://schemas.microsoft.com/office/drawing/2014/main" id="{3AF32D07-8AD6-4181-880A-3124C93E62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64082" y="142445"/>
                <a:ext cx="3085322" cy="16841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346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F94EC-5ADA-9E76-EE84-9B418CA60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861DC-B861-2F1A-E761-1214E91C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verhaal…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3CB421C-0CA8-13B7-080F-B60FC4B08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45" y="1881518"/>
            <a:ext cx="11931588" cy="423299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sz="2800" b="1" dirty="0"/>
              <a:t>AANMELDING</a:t>
            </a:r>
            <a:r>
              <a:rPr lang="nl-BE" sz="2500" dirty="0"/>
              <a:t> via SKIPI </a:t>
            </a:r>
            <a:r>
              <a:rPr lang="nl-BE" sz="2500" b="1" dirty="0"/>
              <a:t>telefoon</a:t>
            </a:r>
            <a:r>
              <a:rPr lang="nl-BE" sz="2500" dirty="0"/>
              <a:t> door </a:t>
            </a:r>
            <a:r>
              <a:rPr lang="nl-BE" sz="2500" dirty="0" err="1"/>
              <a:t>ortho</a:t>
            </a:r>
            <a:r>
              <a:rPr lang="nl-BE" sz="2500" dirty="0"/>
              <a:t> MFC op </a:t>
            </a:r>
            <a:r>
              <a:rPr lang="nl-BE" sz="2500" u="sng" dirty="0"/>
              <a:t>donderdag</a:t>
            </a:r>
          </a:p>
          <a:p>
            <a:endParaRPr lang="nl-BE" sz="2500" dirty="0"/>
          </a:p>
          <a:p>
            <a:pPr lvl="1"/>
            <a:r>
              <a:rPr lang="nl-BE" sz="2500" dirty="0"/>
              <a:t>Crisissituatie: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Gedrag steeds meer rigide. Zijn interne planning niet kunnen volgen </a:t>
            </a:r>
            <a:r>
              <a:rPr lang="nl-BE" sz="2500" dirty="0">
                <a:sym typeface="Wingdings" panose="05000000000000000000" pitchFamily="2" charset="2"/>
              </a:rPr>
              <a:t></a:t>
            </a:r>
            <a:r>
              <a:rPr lang="nl-BE" sz="2500" dirty="0"/>
              <a:t> agressie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Vroeger vooral naar materiaal maar nu: gericht gooien, kopstoot, bijten,...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Exponentiële stijging van intensiteit en frequentie incidenten de laatste weken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Angst en overschrijding draagkracht van omgeving (ouders + leefgroep +school)</a:t>
            </a:r>
          </a:p>
          <a:p>
            <a:pPr lvl="1"/>
            <a:endParaRPr lang="nl-BE" sz="2500" dirty="0"/>
          </a:p>
          <a:p>
            <a:pPr lvl="1"/>
            <a:r>
              <a:rPr lang="nl-BE" sz="2500" dirty="0"/>
              <a:t>Vraag voor SKIPI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Advies rond aanpak uitdagend gedrag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Advies medicatie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nl-BE" sz="2500" dirty="0"/>
              <a:t>Opname van 7 dagen mogelijk?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nl-BE" sz="2500" dirty="0"/>
          </a:p>
          <a:p>
            <a:pPr lvl="1">
              <a:buFont typeface="Wingdings" panose="05000000000000000000" pitchFamily="2" charset="2"/>
              <a:buChar char="Ø"/>
            </a:pPr>
            <a:endParaRPr lang="nl-BE" sz="2500" dirty="0"/>
          </a:p>
          <a:p>
            <a:pPr lvl="1"/>
            <a:endParaRPr lang="nl-B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-model 3" descr="Red telephone">
                <a:extLst>
                  <a:ext uri="{FF2B5EF4-FFF2-40B4-BE49-F238E27FC236}">
                    <a16:creationId xmlns:a16="http://schemas.microsoft.com/office/drawing/2014/main" id="{26BEE0FA-FF91-B578-990F-FE4F1519BF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864082" y="142445"/>
              <a:ext cx="3085322" cy="168417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085322" cy="1684173"/>
                    </a:xfrm>
                    <a:prstGeom prst="rect">
                      <a:avLst/>
                    </a:prstGeom>
                  </am3d:spPr>
                  <am3d:camera>
                    <am3d:pos x="0" y="0" z="638765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6357" d="1000000"/>
                    <am3d:preTrans dx="0" dy="-8345296" dz="-9498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40138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-model 3" descr="Red telephone">
                <a:extLst>
                  <a:ext uri="{FF2B5EF4-FFF2-40B4-BE49-F238E27FC236}">
                    <a16:creationId xmlns:a16="http://schemas.microsoft.com/office/drawing/2014/main" id="{26BEE0FA-FF91-B578-990F-FE4F1519BF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64082" y="142445"/>
                <a:ext cx="3085322" cy="16841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4104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el vraagtekens op een zwarte achtergrond">
            <a:extLst>
              <a:ext uri="{FF2B5EF4-FFF2-40B4-BE49-F238E27FC236}">
                <a16:creationId xmlns:a16="http://schemas.microsoft.com/office/drawing/2014/main" id="{CB613D6D-39E4-1C1A-CF9F-BE5ADC4E3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75" r="-1" b="-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919C53-5ED5-4DF5-839C-418C0BAD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89" y="2198914"/>
            <a:ext cx="6368142" cy="36701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nl-BE" dirty="0"/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 Crisis bij personen met verstandelijke beperking: wat zien we?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 Voorstelling werking SKIPI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 Een verhaal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BE" dirty="0"/>
              <a:t> Vragen en discussie (ook welkom tussendoor)</a:t>
            </a:r>
          </a:p>
        </p:txBody>
      </p:sp>
    </p:spTree>
    <p:extLst>
      <p:ext uri="{BB962C8B-B14F-4D97-AF65-F5344CB8AC3E}">
        <p14:creationId xmlns:p14="http://schemas.microsoft.com/office/powerpoint/2010/main" val="1967493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8F575-5830-C4E4-16B3-1E4503B63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97709A-BAB5-EBAC-F546-7C54C5FF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verhaal…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53BD21-C605-EC72-B9BF-7F1CB8ABA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45" y="1881518"/>
            <a:ext cx="11931588" cy="423299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nl-BE" sz="9600" b="1" dirty="0"/>
              <a:t>Mobiele INTERVENTIE </a:t>
            </a:r>
            <a:r>
              <a:rPr lang="nl-BE" sz="9600" dirty="0"/>
              <a:t>op </a:t>
            </a:r>
            <a:r>
              <a:rPr lang="nl-BE" sz="9600" u="sng" dirty="0"/>
              <a:t>vrijdag</a:t>
            </a:r>
            <a:r>
              <a:rPr lang="nl-BE" sz="9600" dirty="0"/>
              <a:t> door 2 SKIPI-medewerkers in MFC</a:t>
            </a:r>
          </a:p>
          <a:p>
            <a:pPr marL="0" indent="0">
              <a:buNone/>
            </a:pPr>
            <a:endParaRPr lang="nl-BE" sz="9600" dirty="0"/>
          </a:p>
          <a:p>
            <a:pPr marL="0" indent="0">
              <a:buNone/>
            </a:pPr>
            <a:r>
              <a:rPr lang="nl-BE" sz="7200" dirty="0"/>
              <a:t>Aanwezig: </a:t>
            </a:r>
            <a:r>
              <a:rPr lang="nl-BE" sz="7200" dirty="0" err="1"/>
              <a:t>ortho</a:t>
            </a:r>
            <a:r>
              <a:rPr lang="nl-BE" sz="7200" dirty="0"/>
              <a:t> en 2 begeleiders</a:t>
            </a:r>
          </a:p>
          <a:p>
            <a:pPr lvl="1"/>
            <a:endParaRPr lang="nl-BE" sz="72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7200" dirty="0"/>
              <a:t>Beschrijven huidige situatie: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Dwangmatig bepalen en hierin vastlopen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Heftige incidenten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Geen impact meer tijdens moeilijke momenten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Agressie leek hem vroeger te overkomen maar zoekt het nu precies op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Activiteiten bijna onhaalbaar geworden ‘Wil het hele verloop bepalen voor iedereen’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Begrenzen = trigger voor agressie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Veel angst in alle contexten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7200" dirty="0"/>
              <a:t>‘We zien hem graag maar we weten het niet meer’</a:t>
            </a:r>
          </a:p>
          <a:p>
            <a:pPr marL="1371600" lvl="3" indent="0">
              <a:buNone/>
            </a:pPr>
            <a:endParaRPr lang="nl-BE" sz="6400" dirty="0"/>
          </a:p>
          <a:p>
            <a:pPr marL="914400" lvl="2" indent="0">
              <a:buNone/>
            </a:pPr>
            <a:endParaRPr lang="nl-BE" sz="6400" dirty="0"/>
          </a:p>
          <a:p>
            <a:pPr marL="0" indent="0">
              <a:buNone/>
            </a:pPr>
            <a:r>
              <a:rPr lang="nl-BE" dirty="0"/>
              <a:t>-</a:t>
            </a:r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/>
          </a:p>
          <a:p>
            <a:pPr marL="384048" lvl="2" indent="0">
              <a:buNone/>
            </a:pPr>
            <a:endParaRPr lang="nl-BE" sz="2500" dirty="0"/>
          </a:p>
          <a:p>
            <a:pPr lvl="1">
              <a:buFont typeface="Wingdings" panose="05000000000000000000" pitchFamily="2" charset="2"/>
              <a:buChar char="Ø"/>
            </a:pPr>
            <a:endParaRPr lang="nl-BE" sz="2500" dirty="0"/>
          </a:p>
          <a:p>
            <a:pPr lvl="1"/>
            <a:endParaRPr lang="nl-B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 4" descr="Duet car solid red">
                <a:extLst>
                  <a:ext uri="{FF2B5EF4-FFF2-40B4-BE49-F238E27FC236}">
                    <a16:creationId xmlns:a16="http://schemas.microsoft.com/office/drawing/2014/main" id="{F19E486D-0923-315C-9578-7BEB960B2A9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6374403"/>
                  </p:ext>
                </p:extLst>
              </p:nvPr>
            </p:nvGraphicFramePr>
            <p:xfrm>
              <a:off x="9142309" y="-396844"/>
              <a:ext cx="2856858" cy="22635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56858" cy="2263560"/>
                    </a:xfrm>
                    <a:prstGeom prst="rect">
                      <a:avLst/>
                    </a:prstGeom>
                  </am3d:spPr>
                  <am3d:camera>
                    <am3d:pos x="0" y="0" z="590725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110217" d="1000000"/>
                    <am3d:preTrans dx="-673" dy="-4010891" dz="-958042"/>
                    <am3d:scale>
                      <am3d:sx n="1000000" d="1000000"/>
                      <am3d:sy n="1000000" d="1000000"/>
                      <am3d:sz n="1000000" d="1000000"/>
                    </am3d:scale>
                    <am3d:rot ax="1594914" ay="2954529" az="124545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6069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 4" descr="Duet car solid red">
                <a:extLst>
                  <a:ext uri="{FF2B5EF4-FFF2-40B4-BE49-F238E27FC236}">
                    <a16:creationId xmlns:a16="http://schemas.microsoft.com/office/drawing/2014/main" id="{F19E486D-0923-315C-9578-7BEB960B2A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2309" y="-396844"/>
                <a:ext cx="2856858" cy="226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3541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03EF3-D727-EB44-85AF-2B82FFE39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2732E4-26CC-AD23-A891-76910E73B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verhaal…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B3DACC-9620-CBD3-EEB9-45682504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45" y="1881518"/>
            <a:ext cx="9287416" cy="423299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nl-BE" sz="2800" b="1" dirty="0"/>
          </a:p>
          <a:p>
            <a:pPr marL="0" indent="0">
              <a:buNone/>
            </a:pPr>
            <a:endParaRPr lang="nl-BE" sz="80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nl-BE" sz="8000" dirty="0"/>
              <a:t>Wat werd al geprobeerd?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8000" dirty="0"/>
              <a:t>Medicatie: opstart </a:t>
            </a:r>
            <a:r>
              <a:rPr lang="nl-BE" sz="8000" dirty="0" err="1"/>
              <a:t>dipiperon</a:t>
            </a:r>
            <a:r>
              <a:rPr lang="nl-BE" sz="8000" dirty="0"/>
              <a:t> druppels, geen effect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8000" dirty="0"/>
              <a:t>Aanpassing medicatie epilepsie zonder positief resultaat, frequentie absences blijft zeer hoog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8000" dirty="0"/>
              <a:t>Duidelijke grenzen: lokt agressie uit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8000" dirty="0"/>
              <a:t>Time-out naar huis om leefgroep wat ademruimte te geven </a:t>
            </a:r>
            <a:r>
              <a:rPr lang="nl-BE" sz="8000" dirty="0">
                <a:sym typeface="Wingdings" panose="05000000000000000000" pitchFamily="2" charset="2"/>
              </a:rPr>
              <a:t> thuiscontext</a:t>
            </a:r>
            <a:r>
              <a:rPr lang="nl-BE" sz="8000" dirty="0"/>
              <a:t> onder zware druk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nl-BE" sz="8000" dirty="0"/>
              <a:t>Bij agressie: afleiden, neutrale derde inschakelen, extra nabijheid </a:t>
            </a:r>
            <a:r>
              <a:rPr lang="nl-BE" sz="8000" dirty="0">
                <a:sym typeface="Wingdings" panose="05000000000000000000" pitchFamily="2" charset="2"/>
              </a:rPr>
              <a:t> wisselend effect</a:t>
            </a:r>
          </a:p>
          <a:p>
            <a:pPr marL="1371600" lvl="3" indent="0">
              <a:buNone/>
            </a:pPr>
            <a:endParaRPr lang="nl-BE" sz="6400" dirty="0"/>
          </a:p>
          <a:p>
            <a:pPr lvl="1"/>
            <a:endParaRPr lang="nl-BE" sz="4500" dirty="0"/>
          </a:p>
          <a:p>
            <a:pPr marL="457200" lvl="1" indent="0">
              <a:buNone/>
            </a:pPr>
            <a:endParaRPr lang="nl-BE" sz="6400" dirty="0"/>
          </a:p>
          <a:p>
            <a:pPr lvl="1"/>
            <a:endParaRPr lang="nl-BE" sz="6400" dirty="0"/>
          </a:p>
          <a:p>
            <a:pPr marL="1371600" lvl="3" indent="0">
              <a:buNone/>
            </a:pPr>
            <a:endParaRPr lang="nl-BE" sz="6400" dirty="0"/>
          </a:p>
          <a:p>
            <a:pPr marL="914400" lvl="2" indent="0">
              <a:buNone/>
            </a:pPr>
            <a:endParaRPr lang="nl-BE" sz="6400" dirty="0"/>
          </a:p>
          <a:p>
            <a:pPr marL="0" indent="0">
              <a:buNone/>
            </a:pPr>
            <a:r>
              <a:rPr lang="nl-BE" dirty="0"/>
              <a:t>-</a:t>
            </a:r>
          </a:p>
          <a:p>
            <a:pPr marL="0" indent="0">
              <a:buNone/>
            </a:pPr>
            <a:endParaRPr lang="nl-BE" sz="2800" dirty="0"/>
          </a:p>
          <a:p>
            <a:pPr marL="0" indent="0">
              <a:buNone/>
            </a:pPr>
            <a:endParaRPr lang="nl-BE" sz="2800" dirty="0"/>
          </a:p>
          <a:p>
            <a:pPr marL="384048" lvl="2" indent="0">
              <a:buNone/>
            </a:pPr>
            <a:endParaRPr lang="nl-BE" sz="2500" dirty="0"/>
          </a:p>
          <a:p>
            <a:pPr lvl="1">
              <a:buFont typeface="Wingdings" panose="05000000000000000000" pitchFamily="2" charset="2"/>
              <a:buChar char="Ø"/>
            </a:pPr>
            <a:endParaRPr lang="nl-BE" sz="2500" dirty="0"/>
          </a:p>
          <a:p>
            <a:pPr lvl="1"/>
            <a:endParaRPr lang="nl-B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-model 4" descr="Duet car solid red">
                <a:extLst>
                  <a:ext uri="{FF2B5EF4-FFF2-40B4-BE49-F238E27FC236}">
                    <a16:creationId xmlns:a16="http://schemas.microsoft.com/office/drawing/2014/main" id="{55D4E098-1726-E26A-B539-03A07D18BA3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142309" y="-396844"/>
              <a:ext cx="2856858" cy="22635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856858" cy="2263560"/>
                    </a:xfrm>
                    <a:prstGeom prst="rect">
                      <a:avLst/>
                    </a:prstGeom>
                  </am3d:spPr>
                  <am3d:camera>
                    <am3d:pos x="0" y="0" z="590725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7110217" d="1000000"/>
                    <am3d:preTrans dx="-673" dy="-4010891" dz="-958042"/>
                    <am3d:scale>
                      <am3d:sx n="1000000" d="1000000"/>
                      <am3d:sy n="1000000" d="1000000"/>
                      <am3d:sz n="1000000" d="1000000"/>
                    </am3d:scale>
                    <am3d:rot ax="1594914" ay="2954529" az="124545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36069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-model 4" descr="Duet car solid red">
                <a:extLst>
                  <a:ext uri="{FF2B5EF4-FFF2-40B4-BE49-F238E27FC236}">
                    <a16:creationId xmlns:a16="http://schemas.microsoft.com/office/drawing/2014/main" id="{55D4E098-1726-E26A-B539-03A07D18BA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2309" y="-396844"/>
                <a:ext cx="2856858" cy="226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4360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945AD-DDD4-49F2-AF08-1A85E45D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verhaal…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0DCC2F0-58EA-4C69-9762-7EED3254C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73" y="742051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nl-BE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2F9802E-105F-43FA-B643-5373599ADB69}"/>
              </a:ext>
            </a:extLst>
          </p:cNvPr>
          <p:cNvSpPr/>
          <p:nvPr/>
        </p:nvSpPr>
        <p:spPr>
          <a:xfrm>
            <a:off x="736846" y="1996397"/>
            <a:ext cx="1015605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dirty="0"/>
              <a:t>Belangrijkste bezorgdheden en vragen MFC: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Kunnen wij dit als voorziening nog dragen?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Toekomstperspectief in functie van volwassenheid?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Neurologisch vraagstuk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Hoe kunnen we hem beter gereguleerd krijgen (medicatie?/agogisch?)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nl-BE" dirty="0"/>
              <a:t>Inschatting/advies SKIPI team en arts: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Opname van 7 dagen? Mogelijk ontregelend voor hem maar grote nood voor omgeving om even op adem te komen. Nadien KPZ opname inplannen waarin </a:t>
            </a:r>
            <a:r>
              <a:rPr lang="nl-BE" dirty="0" err="1"/>
              <a:t>evt</a:t>
            </a:r>
            <a:r>
              <a:rPr lang="nl-BE" dirty="0"/>
              <a:t> medicatieaanpassing kan gebeuren.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/>
              <a:t>Neurologisch verder laten onderzoeken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nl-BE" dirty="0" err="1"/>
              <a:t>Outreach</a:t>
            </a:r>
            <a:r>
              <a:rPr lang="nl-BE" dirty="0"/>
              <a:t> traject opstarten?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lvl="2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9994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851E9F-A722-4450-86EF-E56887D13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nl-BE" dirty="0"/>
              <a:t>Vragen en discussie</a:t>
            </a:r>
          </a:p>
        </p:txBody>
      </p:sp>
      <p:pic>
        <p:nvPicPr>
          <p:cNvPr id="5" name="Picture 4" descr="Houten figuur">
            <a:extLst>
              <a:ext uri="{FF2B5EF4-FFF2-40B4-BE49-F238E27FC236}">
                <a16:creationId xmlns:a16="http://schemas.microsoft.com/office/drawing/2014/main" id="{6D20C9C1-ED43-9A09-5471-C7ED316D4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3" r="52677" b="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8935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F7922-291A-4590-AE83-CBD2DBC8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Crisis bij (jong)volwassenen met verstandelijke beperking</a:t>
            </a:r>
          </a:p>
        </p:txBody>
      </p:sp>
      <p:pic>
        <p:nvPicPr>
          <p:cNvPr id="1026" name="Picture 2" descr="Certificate in Crisis Counseling – Institute Of Counseling">
            <a:extLst>
              <a:ext uri="{FF2B5EF4-FFF2-40B4-BE49-F238E27FC236}">
                <a16:creationId xmlns:a16="http://schemas.microsoft.com/office/drawing/2014/main" id="{0EE52C13-0D47-48E1-8387-B6E4D2FA28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68738" y="2166938"/>
            <a:ext cx="4514850" cy="338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24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D4BD1C-889C-4529-8FBC-89EC06C35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Een aantal fenomenen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A1171DB-8E89-46F3-9FDB-DCD633F08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Problemen met geestelijke gezondheid = vaker zichtbaar in ernstige gedragsproblemen, moeilijkere diagnostiek</a:t>
            </a:r>
          </a:p>
          <a:p>
            <a:pPr>
              <a:buFont typeface="Wingdings" panose="05000000000000000000" pitchFamily="2" charset="2"/>
              <a:buChar char="q"/>
            </a:pPr>
            <a:endParaRPr lang="nl-BE" dirty="0"/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Grote impact op omgeving =&gt; afhankelijk van zorg</a:t>
            </a:r>
          </a:p>
          <a:p>
            <a:pPr marL="201168" lvl="1" indent="0">
              <a:buNone/>
            </a:pPr>
            <a:endParaRPr lang="nl-BE" dirty="0"/>
          </a:p>
          <a:p>
            <a:pPr marL="201168" lvl="1" indent="0">
              <a:buNone/>
            </a:pPr>
            <a:r>
              <a:rPr lang="nl-BE" dirty="0"/>
              <a:t>=&gt; Moeilijke verhouding tussen ‘vrijheid’ – ‘veiligheid’</a:t>
            </a:r>
          </a:p>
          <a:p>
            <a:pPr>
              <a:buFont typeface="Wingdings" panose="05000000000000000000" pitchFamily="2" charset="2"/>
              <a:buChar char="q"/>
            </a:pPr>
            <a:endParaRPr lang="nl-BE" dirty="0"/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Complexiteit en intensiteit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0865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D4BB3-64A7-1B7A-30A3-766846C5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Crisis speelt zich af op 3 </a:t>
            </a:r>
            <a:r>
              <a:rPr lang="nl-BE" dirty="0" err="1"/>
              <a:t>niveau’s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1452B5-06CD-83D6-5EBB-E454C0524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BE" dirty="0">
                <a:solidFill>
                  <a:schemeClr val="accent1"/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nl-BE" dirty="0">
                <a:solidFill>
                  <a:schemeClr val="accent1"/>
                </a:solidFill>
              </a:rPr>
              <a:t> </a:t>
            </a:r>
            <a:r>
              <a:rPr lang="nl-BE" sz="2800" dirty="0">
                <a:solidFill>
                  <a:schemeClr val="accent1"/>
                </a:solidFill>
              </a:rPr>
              <a:t>Cliënt zelf:</a:t>
            </a:r>
          </a:p>
          <a:p>
            <a:pPr marL="0" indent="0">
              <a:buNone/>
            </a:pPr>
            <a:endParaRPr lang="nl-BE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Coping met stress: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Het bos door de bomen niet meer zien, letterlijk in bed kruipen en zich afsluiten van alles en iedereen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Weglopen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Vluchten in verkeerde dingen, </a:t>
            </a:r>
            <a:r>
              <a:rPr lang="nl-BE" dirty="0" err="1"/>
              <a:t>bijv</a:t>
            </a:r>
            <a:r>
              <a:rPr lang="nl-BE" dirty="0"/>
              <a:t> alcohol, drugs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nl-BE" dirty="0"/>
              <a:t>Verbale en/of fysieke agressie</a:t>
            </a:r>
          </a:p>
          <a:p>
            <a:pPr lvl="2">
              <a:buFont typeface="Arial" panose="020B0604020202020204" pitchFamily="34" charset="0"/>
              <a:buChar char="•"/>
            </a:pPr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Lijken weinig te leren uit opeenvolgende crisissen, problemen met transfer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nl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Probleem met inschatten van de gevolgen (gevaar? risico?) </a:t>
            </a:r>
          </a:p>
          <a:p>
            <a:pPr marL="292608" lvl="1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95465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CFE77F-3574-641D-DDEF-2ECC02B69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nl-BE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BE" dirty="0">
                <a:solidFill>
                  <a:schemeClr val="accent1"/>
                </a:solidFill>
              </a:rPr>
              <a:t> Begeleider/verzorger/familielid:</a:t>
            </a:r>
          </a:p>
          <a:p>
            <a:pPr>
              <a:buFont typeface="Wingdings" panose="05000000000000000000" pitchFamily="2" charset="2"/>
              <a:buChar char="q"/>
            </a:pPr>
            <a:endParaRPr lang="nl-BE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Hulpverlener vindt geen ingang meer OF wordt aangevallen/’gezocht’ </a:t>
            </a:r>
            <a:r>
              <a:rPr lang="nl-BE" dirty="0" err="1"/>
              <a:t>enz</a:t>
            </a:r>
            <a:r>
              <a:rPr lang="nl-BE" dirty="0"/>
              <a:t>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Weigeren medicatie verder te nemen, weigeren te eten, te laten verzorgen, 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Handelsverlegenheid: twijfel, vermijden, 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Dooddoeners ‘Dat is iemand om in de psychiatrie te wonen’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Overdracht en tegenoverdracht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BE" dirty="0"/>
              <a:t>Parallelle processen</a:t>
            </a:r>
          </a:p>
          <a:p>
            <a:pPr>
              <a:buFont typeface="Wingdings" panose="05000000000000000000" pitchFamily="2" charset="2"/>
              <a:buChar char="q"/>
            </a:pPr>
            <a:endParaRPr lang="nl-BE" dirty="0">
              <a:solidFill>
                <a:schemeClr val="accent1"/>
              </a:solidFill>
            </a:endParaRPr>
          </a:p>
          <a:p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9985872-CF34-BDED-B366-8FE492DC3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r>
              <a:rPr lang="nl-BE" dirty="0"/>
              <a:t>Crisis speelt zich af op 3 </a:t>
            </a:r>
            <a:r>
              <a:rPr lang="nl-BE" dirty="0" err="1"/>
              <a:t>niveau’s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50185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53E6E-F754-61E5-24C7-7F4D5B056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BC8E25-95BC-B611-E259-7A310A91F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endParaRPr lang="nl-BE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nl-BE" dirty="0">
                <a:solidFill>
                  <a:schemeClr val="accent1"/>
                </a:solidFill>
              </a:rPr>
              <a:t> Beleid: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 Samenwerking in driehoek (cliënt – familie – professionelen)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 Exclusie, afhaken</a:t>
            </a:r>
          </a:p>
          <a:p>
            <a:pPr lvl="1"/>
            <a:r>
              <a:rPr lang="nl-BE" dirty="0"/>
              <a:t>Voor wie is het? / Hij of zij past hier niet / Wij kunnen dat niet, wij doen dat niet</a:t>
            </a:r>
          </a:p>
          <a:p>
            <a:pPr>
              <a:buFont typeface="Wingdings" panose="05000000000000000000" pitchFamily="2" charset="2"/>
              <a:buChar char="q"/>
            </a:pPr>
            <a:endParaRPr lang="nl-BE" dirty="0">
              <a:solidFill>
                <a:schemeClr val="accent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nl-BE" dirty="0">
              <a:solidFill>
                <a:schemeClr val="accent1"/>
              </a:solidFill>
            </a:endParaRPr>
          </a:p>
          <a:p>
            <a:endParaRPr lang="nl-BE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247C3E3-615A-1BCF-0AFC-28D9DE55B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963" y="287338"/>
            <a:ext cx="10058400" cy="1449387"/>
          </a:xfrm>
        </p:spPr>
        <p:txBody>
          <a:bodyPr/>
          <a:lstStyle/>
          <a:p>
            <a:r>
              <a:rPr lang="nl-BE" dirty="0"/>
              <a:t>Crisis speelt zich af op 3 </a:t>
            </a:r>
            <a:r>
              <a:rPr lang="nl-BE" dirty="0" err="1"/>
              <a:t>niveau’s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98305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BA36B7-604C-8738-0E82-C97EC9D55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nl-BE" dirty="0"/>
              <a:t>Hoe proberen wij te kijken naar crisis?</a:t>
            </a:r>
          </a:p>
        </p:txBody>
      </p:sp>
      <p:pic>
        <p:nvPicPr>
          <p:cNvPr id="4" name="Picture 2" descr="Certificate in Crisis Counseling – Institute Of Counseling">
            <a:extLst>
              <a:ext uri="{FF2B5EF4-FFF2-40B4-BE49-F238E27FC236}">
                <a16:creationId xmlns:a16="http://schemas.microsoft.com/office/drawing/2014/main" id="{7054768C-EFBD-7B87-416A-2C604E1EB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192" y="1224619"/>
            <a:ext cx="5451627" cy="40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4BA6B3-9C24-FDF8-F7A3-172C4C160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nl-BE" sz="1400"/>
              <a:t>- Topje van de ijsberg:</a:t>
            </a:r>
          </a:p>
          <a:p>
            <a:pPr lvl="1"/>
            <a:r>
              <a:rPr lang="nl-BE" sz="1400"/>
              <a:t>Reeds langere spanningsopbouw?</a:t>
            </a:r>
          </a:p>
          <a:p>
            <a:pPr lvl="1"/>
            <a:r>
              <a:rPr lang="nl-BE" sz="1400"/>
              <a:t>Overvraging/overschatting?</a:t>
            </a:r>
          </a:p>
          <a:p>
            <a:pPr lvl="1"/>
            <a:r>
              <a:rPr lang="nl-BE" sz="1400"/>
              <a:t>Stress</a:t>
            </a:r>
          </a:p>
          <a:p>
            <a:pPr lvl="1"/>
            <a:r>
              <a:rPr lang="nl-BE" sz="1400"/>
              <a:t>Proberen stoppen met dit als het probleem van de cliënt alleen te zien</a:t>
            </a:r>
          </a:p>
          <a:p>
            <a:pPr lvl="1"/>
            <a:r>
              <a:rPr lang="nl-BE" sz="1400"/>
              <a:t>Proberen stoppen met veel dingen te verwachten</a:t>
            </a:r>
          </a:p>
          <a:p>
            <a:pPr lvl="1"/>
            <a:r>
              <a:rPr lang="nl-BE" sz="1400"/>
              <a:t>Bekijken binnen bredere beeldvorming van een persoon, holistisch beeld</a:t>
            </a:r>
          </a:p>
          <a:p>
            <a:r>
              <a:rPr lang="nl-BE" sz="1400"/>
              <a:t>- Een begin maken met (nog beter) afstemmen op basaal emotionele noden</a:t>
            </a:r>
          </a:p>
          <a:p>
            <a:r>
              <a:rPr lang="nl-BE" sz="1400"/>
              <a:t>- De grootste kansen (tot aanpakken, tot verandering, …) liggen bij de omgeving</a:t>
            </a:r>
          </a:p>
          <a:p>
            <a:endParaRPr lang="nl-BE" sz="1400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14010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EA0880-B418-481E-B28B-937159DC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Voorstelling SKIPI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0D2243-903F-42CB-B3FA-452D8105F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nl-BE" dirty="0"/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Ontstaan = opdracht vanuit FOD Volksgezondheid</a:t>
            </a:r>
          </a:p>
          <a:p>
            <a:pPr marL="0" indent="0">
              <a:buNone/>
            </a:pPr>
            <a:endParaRPr lang="nl-BE" dirty="0"/>
          </a:p>
          <a:p>
            <a:pPr>
              <a:buFont typeface="Wingdings" panose="05000000000000000000" pitchFamily="2" charset="2"/>
              <a:buChar char="q"/>
            </a:pPr>
            <a:r>
              <a:rPr lang="nl-BE" dirty="0"/>
              <a:t> Bij ontwerpen van werking:</a:t>
            </a:r>
          </a:p>
          <a:p>
            <a:pPr marL="201168" lvl="1" indent="0">
              <a:buNone/>
            </a:pPr>
            <a:r>
              <a:rPr lang="nl-BE" dirty="0"/>
              <a:t>- Rekening houden met gekende fenomenen</a:t>
            </a:r>
          </a:p>
          <a:p>
            <a:pPr marL="201168" lvl="1" indent="0">
              <a:buNone/>
            </a:pPr>
            <a:r>
              <a:rPr lang="nl-BE" dirty="0"/>
              <a:t>- Met weinig middelen haalbare werking uitbouwen</a:t>
            </a:r>
          </a:p>
          <a:p>
            <a:pPr marL="201168" lvl="1" indent="0">
              <a:buNone/>
            </a:pPr>
            <a:r>
              <a:rPr lang="nl-BE" dirty="0"/>
              <a:t>- Van meet af aan verbinding leggen/maken/houden met andere crisiswerkingen (</a:t>
            </a:r>
            <a:r>
              <a:rPr lang="nl-BE" dirty="0" err="1"/>
              <a:t>cfr</a:t>
            </a:r>
            <a:r>
              <a:rPr lang="nl-BE" dirty="0"/>
              <a:t>. aanzuigeffect)</a:t>
            </a:r>
          </a:p>
          <a:p>
            <a:pPr marL="251460" indent="-342900">
              <a:buFont typeface="Wingdings" panose="05000000000000000000" pitchFamily="2" charset="2"/>
              <a:buChar char="q"/>
            </a:pPr>
            <a:r>
              <a:rPr lang="nl-BE" dirty="0"/>
              <a:t>Deel van: </a:t>
            </a:r>
          </a:p>
          <a:p>
            <a:pPr marL="0" indent="0">
              <a:buNone/>
            </a:pPr>
            <a:r>
              <a:rPr lang="nl-BE" dirty="0"/>
              <a:t>- zorgprogramma DD binnen PC Dr. </a:t>
            </a:r>
            <a:r>
              <a:rPr lang="nl-BE" dirty="0" err="1"/>
              <a:t>Guislain</a:t>
            </a:r>
            <a:endParaRPr lang="nl-BE" dirty="0"/>
          </a:p>
          <a:p>
            <a:pPr marL="0" indent="0">
              <a:buNone/>
            </a:pPr>
            <a:r>
              <a:rPr lang="nl-BE" dirty="0"/>
              <a:t>- Netwerk en Zorgcircuit DD Oost-Vlaanderen</a:t>
            </a:r>
          </a:p>
          <a:p>
            <a:pPr marL="0" indent="0">
              <a:buNone/>
            </a:pPr>
            <a:r>
              <a:rPr lang="nl-BE" dirty="0"/>
              <a:t>- </a:t>
            </a:r>
            <a:r>
              <a:rPr lang="nl-BE" dirty="0" err="1"/>
              <a:t>Ingekanteld</a:t>
            </a:r>
            <a:r>
              <a:rPr lang="nl-BE" dirty="0"/>
              <a:t> in netwerken GGZ Pakt en ADS</a:t>
            </a:r>
          </a:p>
          <a:p>
            <a:pPr>
              <a:buFont typeface="Wingdings" panose="05000000000000000000" pitchFamily="2" charset="2"/>
              <a:buChar char="q"/>
            </a:pP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83087514"/>
      </p:ext>
    </p:extLst>
  </p:cSld>
  <p:clrMapOvr>
    <a:masterClrMapping/>
  </p:clrMapOvr>
</p:sld>
</file>

<file path=ppt/theme/theme1.xml><?xml version="1.0" encoding="utf-8"?>
<a:theme xmlns:a="http://schemas.openxmlformats.org/drawingml/2006/main" name="Terugblik">
  <a:themeElements>
    <a:clrScheme name="Terugblik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Terugblik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rugblik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75</TotalTime>
  <Words>1113</Words>
  <Application>Microsoft Office PowerPoint</Application>
  <PresentationFormat>Breedbeeld</PresentationFormat>
  <Paragraphs>222</Paragraphs>
  <Slides>23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23</vt:i4>
      </vt:variant>
    </vt:vector>
  </HeadingPairs>
  <TitlesOfParts>
    <vt:vector size="30" baseType="lpstr">
      <vt:lpstr>ＭＳ Ｐゴシック</vt:lpstr>
      <vt:lpstr>Aptos</vt:lpstr>
      <vt:lpstr>Arial</vt:lpstr>
      <vt:lpstr>Calibri</vt:lpstr>
      <vt:lpstr>Calibri Light</vt:lpstr>
      <vt:lpstr>Wingdings</vt:lpstr>
      <vt:lpstr>Terugblik</vt:lpstr>
      <vt:lpstr>SKIPI:   crisishulp voor volwassenen met een verstandelijke beperking en een probleem met hun geestelijke gezondheid </vt:lpstr>
      <vt:lpstr>PowerPoint-presentatie</vt:lpstr>
      <vt:lpstr>Crisis bij (jong)volwassenen met verstandelijke beperking</vt:lpstr>
      <vt:lpstr>Een aantal fenomenen</vt:lpstr>
      <vt:lpstr>Crisis speelt zich af op 3 niveau’s</vt:lpstr>
      <vt:lpstr>Crisis speelt zich af op 3 niveau’s</vt:lpstr>
      <vt:lpstr>Crisis speelt zich af op 3 niveau’s</vt:lpstr>
      <vt:lpstr>Hoe proberen wij te kijken naar crisis?</vt:lpstr>
      <vt:lpstr>Voorstelling SKIPI</vt:lpstr>
      <vt:lpstr>PowerPoint-presentatie</vt:lpstr>
      <vt:lpstr>PowerPoint-presentatie</vt:lpstr>
      <vt:lpstr>Werking SKIPI</vt:lpstr>
      <vt:lpstr>Werking SKIPI</vt:lpstr>
      <vt:lpstr>Doelen SKIPI</vt:lpstr>
      <vt:lpstr>Wie zijn ze?</vt:lpstr>
      <vt:lpstr>SKIPI-opname : inhoudelijk </vt:lpstr>
      <vt:lpstr>Proefproject: koppeling met RTH</vt:lpstr>
      <vt:lpstr>Een verhaal…</vt:lpstr>
      <vt:lpstr>Een verhaal…</vt:lpstr>
      <vt:lpstr>Een verhaal…</vt:lpstr>
      <vt:lpstr>Een verhaal…</vt:lpstr>
      <vt:lpstr>Een verhaal…</vt:lpstr>
      <vt:lpstr>Vragen en discussie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SKIPI:   crisishulp voor volwassenen met een verstandelijke beperking en een probleem met hun geestelijke gezondheid</dc:title>
  <dc:creator>Leen De Neve</dc:creator>
  <cp:lastModifiedBy>Van Lierde, Katrien</cp:lastModifiedBy>
  <cp:revision>3</cp:revision>
  <dcterms:created xsi:type="dcterms:W3CDTF">2024-03-04T15:09:36Z</dcterms:created>
  <dcterms:modified xsi:type="dcterms:W3CDTF">2025-11-18T13:36:45Z</dcterms:modified>
</cp:coreProperties>
</file>